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media/audio3.wav" ContentType="audio/wav"/>
  <Override PartName="/ppt/media/audio13.wav" ContentType="audio/wav"/>
  <Override PartName="/ppt/media/audio26.wav" ContentType="audio/wav"/>
  <Override PartName="/ppt/media/audio54.wav" ContentType="audio/wav"/>
  <Override PartName="/ppt/media/audio55.wav" ContentType="audio/wav"/>
  <Override PartName="/ppt/notesSlides/notesSlide2.xml" ContentType="application/vnd.openxmlformats-officedocument.presentationml.notesSlide+xml"/>
  <Override PartName="/ppt/media/audio96.wav" ContentType="audio/wav"/>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44" r:id="rId1"/>
  </p:sldMasterIdLst>
  <p:notesMasterIdLst>
    <p:notesMasterId r:id="rId13"/>
  </p:notesMasterIdLst>
  <p:sldIdLst>
    <p:sldId id="256" r:id="rId2"/>
    <p:sldId id="296" r:id="rId3"/>
    <p:sldId id="307" r:id="rId4"/>
    <p:sldId id="270" r:id="rId5"/>
    <p:sldId id="297" r:id="rId6"/>
    <p:sldId id="308" r:id="rId7"/>
    <p:sldId id="309" r:id="rId8"/>
    <p:sldId id="298" r:id="rId9"/>
    <p:sldId id="310" r:id="rId10"/>
    <p:sldId id="311" r:id="rId11"/>
    <p:sldId id="313" r:id="rId12"/>
  </p:sldIdLst>
  <p:sldSz cx="9144000" cy="6858000" type="screen4x3"/>
  <p:notesSz cx="6858000" cy="9144000"/>
  <p:custDataLst>
    <p:tags r:id="rId14"/>
  </p:custDataLst>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l70iwSUPUGfF0WF1Aio57w==" hashData="Yp7+Ct17u4xbLPGQH7omp6onntPIwIqZy+47PRetvzPij25JDG9viP6l3YtKI+imo3lbQtntwVvf+YDRUbxr2g=="/>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vaio" initials="v"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chemeClr val="bg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C8CDE5"/>
    <a:srgbClr val="FFC000"/>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Styl Středně sytá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3296810-A885-4BE3-A3E7-6D5BEEA58F35}" styleName="Střední styl 2 – zvýraznění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084" autoAdjust="0"/>
    <p:restoredTop sz="94400" autoAdjust="0"/>
  </p:normalViewPr>
  <p:slideViewPr>
    <p:cSldViewPr>
      <p:cViewPr varScale="1">
        <p:scale>
          <a:sx n="159" d="100"/>
          <a:sy n="159" d="100"/>
        </p:scale>
        <p:origin x="1254" y="114"/>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p:cViewPr varScale="1">
        <p:scale>
          <a:sx n="85" d="100"/>
          <a:sy n="85" d="100"/>
        </p:scale>
        <p:origin x="-3786"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gs" Target="tags/tag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1468C38-A214-4E80-B1E3-D2FE07F8DD81}" type="datetimeFigureOut">
              <a:rPr lang="cs-CZ" smtClean="0"/>
              <a:t>28.09.2021</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C40B50C-4808-4AAD-8732-12ADE8A5B27F}" type="slidenum">
              <a:rPr lang="cs-CZ" smtClean="0"/>
              <a:t>‹#›</a:t>
            </a:fld>
            <a:endParaRPr lang="cs-CZ"/>
          </a:p>
        </p:txBody>
      </p:sp>
    </p:spTree>
    <p:extLst>
      <p:ext uri="{BB962C8B-B14F-4D97-AF65-F5344CB8AC3E}">
        <p14:creationId xmlns:p14="http://schemas.microsoft.com/office/powerpoint/2010/main" val="3801380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Ztlumené efekty: 2,3,4</a:t>
            </a:r>
          </a:p>
          <a:p>
            <a:r>
              <a:rPr lang="cs-CZ" dirty="0"/>
              <a:t>Odstranit srážku kamionu: snímek 8, 1:33 – 1:45</a:t>
            </a:r>
          </a:p>
          <a:p>
            <a:endParaRPr lang="cs-CZ" dirty="0"/>
          </a:p>
        </p:txBody>
      </p:sp>
      <p:sp>
        <p:nvSpPr>
          <p:cNvPr id="4" name="Zástupný symbol pro číslo snímku 3"/>
          <p:cNvSpPr>
            <a:spLocks noGrp="1"/>
          </p:cNvSpPr>
          <p:nvPr>
            <p:ph type="sldNum" sz="quarter" idx="10"/>
          </p:nvPr>
        </p:nvSpPr>
        <p:spPr/>
        <p:txBody>
          <a:bodyPr/>
          <a:lstStyle/>
          <a:p>
            <a:fld id="{8C40B50C-4808-4AAD-8732-12ADE8A5B27F}" type="slidenum">
              <a:rPr lang="cs-CZ" smtClean="0"/>
              <a:t>1</a:t>
            </a:fld>
            <a:endParaRPr lang="cs-CZ"/>
          </a:p>
        </p:txBody>
      </p:sp>
    </p:spTree>
    <p:extLst>
      <p:ext uri="{BB962C8B-B14F-4D97-AF65-F5344CB8AC3E}">
        <p14:creationId xmlns:p14="http://schemas.microsoft.com/office/powerpoint/2010/main" val="37587574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8C40B50C-4808-4AAD-8732-12ADE8A5B27F}" type="slidenum">
              <a:rPr lang="cs-CZ" smtClean="0"/>
              <a:t>11</a:t>
            </a:fld>
            <a:endParaRPr lang="cs-CZ"/>
          </a:p>
        </p:txBody>
      </p:sp>
    </p:spTree>
    <p:extLst>
      <p:ext uri="{BB962C8B-B14F-4D97-AF65-F5344CB8AC3E}">
        <p14:creationId xmlns:p14="http://schemas.microsoft.com/office/powerpoint/2010/main" val="7114417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1" name="Rectangle 10"/>
          <p:cNvSpPr/>
          <p:nvPr/>
        </p:nvSpPr>
        <p:spPr>
          <a:xfrm>
            <a:off x="0" y="3866920"/>
            <a:ext cx="9144000" cy="299108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0" y="0"/>
            <a:ext cx="9144000" cy="386692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473795" y="5052545"/>
            <a:ext cx="5637010" cy="882119"/>
          </a:xfrm>
        </p:spPr>
        <p:txBody>
          <a:bodyPr>
            <a:normAutofit/>
          </a:bodyPr>
          <a:lstStyle>
            <a:lvl1pPr marL="0" indent="0" algn="l">
              <a:buNone/>
              <a:defRPr sz="22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a:t>Kliknutím lze upravit styl předlohy.</a:t>
            </a:r>
            <a:endParaRPr lang="en-US" dirty="0"/>
          </a:p>
        </p:txBody>
      </p:sp>
      <p:sp>
        <p:nvSpPr>
          <p:cNvPr id="4" name="Date Placeholder 3"/>
          <p:cNvSpPr>
            <a:spLocks noGrp="1"/>
          </p:cNvSpPr>
          <p:nvPr>
            <p:ph type="dt" sz="half" idx="10"/>
          </p:nvPr>
        </p:nvSpPr>
        <p:spPr/>
        <p:txBody>
          <a:bodyPr/>
          <a:lstStyle/>
          <a:p>
            <a:fld id="{3B36B824-5E93-4F37-9F9C-7C4FB11BB412}" type="datetime1">
              <a:rPr lang="cs-CZ" smtClean="0"/>
              <a:t>28.09.2021</a:t>
            </a:fld>
            <a:endParaRPr lang="cs-CZ"/>
          </a:p>
        </p:txBody>
      </p:sp>
      <p:sp>
        <p:nvSpPr>
          <p:cNvPr id="5" name="Footer Placeholder 4"/>
          <p:cNvSpPr>
            <a:spLocks noGrp="1"/>
          </p:cNvSpPr>
          <p:nvPr>
            <p:ph type="ftr" sz="quarter" idx="11"/>
          </p:nvPr>
        </p:nvSpPr>
        <p:spPr/>
        <p:txBody>
          <a:bodyPr/>
          <a:lstStyle/>
          <a:p>
            <a:r>
              <a:rPr lang="cs-CZ" dirty="0"/>
              <a:t>Obligace - </a:t>
            </a:r>
            <a:r>
              <a:rPr lang="cs-CZ" dirty="0" err="1"/>
              <a:t>kkůlkůlkZáklady</a:t>
            </a:r>
            <a:r>
              <a:rPr lang="cs-CZ" dirty="0"/>
              <a:t> oceňování</a:t>
            </a:r>
          </a:p>
        </p:txBody>
      </p:sp>
      <p:sp>
        <p:nvSpPr>
          <p:cNvPr id="6" name="Slide Number Placeholder 5"/>
          <p:cNvSpPr>
            <a:spLocks noGrp="1"/>
          </p:cNvSpPr>
          <p:nvPr>
            <p:ph type="sldNum" sz="quarter" idx="12"/>
          </p:nvPr>
        </p:nvSpPr>
        <p:spPr/>
        <p:txBody>
          <a:bodyPr/>
          <a:lstStyle/>
          <a:p>
            <a:fld id="{DFE5482F-2F05-49C5-9E15-73F945A41231}" type="slidenum">
              <a:rPr lang="cs-CZ" smtClean="0"/>
              <a:t>‹#›</a:t>
            </a:fld>
            <a:endParaRPr lang="cs-CZ"/>
          </a:p>
        </p:txBody>
      </p:sp>
      <p:sp>
        <p:nvSpPr>
          <p:cNvPr id="2" name="Title 1"/>
          <p:cNvSpPr>
            <a:spLocks noGrp="1"/>
          </p:cNvSpPr>
          <p:nvPr>
            <p:ph type="ctrTitle"/>
          </p:nvPr>
        </p:nvSpPr>
        <p:spPr>
          <a:xfrm>
            <a:off x="817581" y="3132290"/>
            <a:ext cx="7175351" cy="1793167"/>
          </a:xfrm>
          <a:effectLst/>
        </p:spPr>
        <p:txBody>
          <a:bodyPr>
            <a:noAutofit/>
          </a:bodyPr>
          <a:lstStyle>
            <a:lvl1pPr marL="640080" indent="-457200" algn="l">
              <a:defRPr sz="5400"/>
            </a:lvl1pPr>
          </a:lstStyle>
          <a:p>
            <a:r>
              <a:rPr lang="cs-CZ"/>
              <a:t>Kliknutím lze upravit styl.</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r>
              <a:rPr lang="en-GB" noProof="0" dirty="0"/>
              <a:t>Bonds – Analysis of the yield curve</a:t>
            </a:r>
          </a:p>
        </p:txBody>
      </p:sp>
      <p:sp>
        <p:nvSpPr>
          <p:cNvPr id="6" name="Slide Number Placeholder 5"/>
          <p:cNvSpPr>
            <a:spLocks noGrp="1"/>
          </p:cNvSpPr>
          <p:nvPr>
            <p:ph type="sldNum" sz="quarter" idx="12"/>
          </p:nvPr>
        </p:nvSpPr>
        <p:spPr>
          <a:xfrm>
            <a:off x="7308304" y="6172200"/>
            <a:ext cx="1828800" cy="365125"/>
          </a:xfrm>
        </p:spPr>
        <p:txBody>
          <a:bodyPr/>
          <a:lstStyle>
            <a:lvl1pPr>
              <a:defRPr sz="1200" b="1"/>
            </a:lvl1pPr>
          </a:lstStyle>
          <a:p>
            <a:fld id="{DFE5482F-2F05-49C5-9E15-73F945A41231}" type="slidenum">
              <a:rPr lang="cs-CZ" smtClean="0"/>
              <a:pPr/>
              <a:t>‹#›</a:t>
            </a:fld>
            <a:endParaRPr lang="cs-CZ" dirty="0"/>
          </a:p>
        </p:txBody>
      </p:sp>
      <p:sp>
        <p:nvSpPr>
          <p:cNvPr id="8" name="Title 7"/>
          <p:cNvSpPr>
            <a:spLocks noGrp="1"/>
          </p:cNvSpPr>
          <p:nvPr>
            <p:ph type="title" hasCustomPrompt="1"/>
          </p:nvPr>
        </p:nvSpPr>
        <p:spPr>
          <a:xfrm>
            <a:off x="251520" y="210314"/>
            <a:ext cx="6512511" cy="648072"/>
          </a:xfrm>
        </p:spPr>
        <p:txBody>
          <a:bodyPr/>
          <a:lstStyle>
            <a:lvl1pPr marL="0" indent="0" algn="l">
              <a:buFontTx/>
              <a:buNone/>
              <a:defRPr sz="2800"/>
            </a:lvl1pPr>
          </a:lstStyle>
          <a:p>
            <a:r>
              <a:rPr lang="cs-CZ" dirty="0" err="1"/>
              <a:t>vostní</a:t>
            </a:r>
            <a:r>
              <a:rPr lang="cs-CZ" dirty="0"/>
              <a:t> tok </a:t>
            </a:r>
            <a:endParaRPr lang="en-US" dirty="0"/>
          </a:p>
        </p:txBody>
      </p:sp>
      <p:sp>
        <p:nvSpPr>
          <p:cNvPr id="10" name="Content Placeholder 9"/>
          <p:cNvSpPr>
            <a:spLocks noGrp="1"/>
          </p:cNvSpPr>
          <p:nvPr>
            <p:ph sz="quarter" idx="13"/>
          </p:nvPr>
        </p:nvSpPr>
        <p:spPr>
          <a:xfrm>
            <a:off x="1143000" y="2042512"/>
            <a:ext cx="6400800" cy="3474720"/>
          </a:xfrm>
        </p:spPr>
        <p:txBody>
          <a:bodyPr/>
          <a:lstStyle/>
          <a:p>
            <a:pPr lvl="0"/>
            <a:r>
              <a:rPr lang="cs-CZ" dirty="0"/>
              <a:t>Kliknutím lze upravit styly předlohy textu.</a:t>
            </a:r>
          </a:p>
          <a:p>
            <a:pPr lvl="1"/>
            <a:r>
              <a:rPr lang="cs-CZ" dirty="0"/>
              <a:t>Druhá úroveň</a:t>
            </a:r>
          </a:p>
          <a:p>
            <a:pPr lvl="2"/>
            <a:r>
              <a:rPr lang="cs-CZ" dirty="0"/>
              <a:t>Třetí úroveň</a:t>
            </a:r>
          </a:p>
          <a:p>
            <a:pPr lvl="3"/>
            <a:r>
              <a:rPr lang="cs-CZ" dirty="0"/>
              <a:t>Čtvrtá úroveň</a:t>
            </a:r>
          </a:p>
          <a:p>
            <a:pPr lvl="4"/>
            <a:r>
              <a:rPr lang="cs-CZ" dirty="0"/>
              <a:t>Pátá úroveň</a:t>
            </a:r>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7" name="Rectangle 6"/>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033195" y="2172648"/>
            <a:ext cx="5966666" cy="2423346"/>
          </a:xfrm>
          <a:effectLst/>
        </p:spPr>
        <p:txBody>
          <a:bodyPr anchor="b"/>
          <a:lstStyle>
            <a:lvl1pPr algn="r">
              <a:defRPr sz="4600" b="1" cap="none" baseline="0"/>
            </a:lvl1pPr>
          </a:lstStyle>
          <a:p>
            <a:r>
              <a:rPr lang="cs-CZ"/>
              <a:t>Kliknutím lze upravit styl.</a:t>
            </a:r>
            <a:endParaRPr lang="en-US" dirty="0"/>
          </a:p>
        </p:txBody>
      </p:sp>
      <p:sp>
        <p:nvSpPr>
          <p:cNvPr id="3" name="Text Placeholder 2"/>
          <p:cNvSpPr>
            <a:spLocks noGrp="1"/>
          </p:cNvSpPr>
          <p:nvPr>
            <p:ph type="body" idx="1"/>
          </p:nvPr>
        </p:nvSpPr>
        <p:spPr>
          <a:xfrm>
            <a:off x="2022438" y="4607511"/>
            <a:ext cx="5970494" cy="835460"/>
          </a:xfrm>
        </p:spPr>
        <p:txBody>
          <a:bodyPr anchor="t"/>
          <a:lstStyle>
            <a:lvl1pPr marL="0" indent="0" algn="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a:t>Kliknutím lze upravit styly předlohy textu.</a:t>
            </a:r>
          </a:p>
        </p:txBody>
      </p:sp>
      <p:sp>
        <p:nvSpPr>
          <p:cNvPr id="4" name="Date Placeholder 3"/>
          <p:cNvSpPr>
            <a:spLocks noGrp="1"/>
          </p:cNvSpPr>
          <p:nvPr>
            <p:ph type="dt" sz="half" idx="10"/>
          </p:nvPr>
        </p:nvSpPr>
        <p:spPr/>
        <p:txBody>
          <a:bodyPr/>
          <a:lstStyle/>
          <a:p>
            <a:fld id="{993BA06A-B118-4854-A6B1-AD8434D8C8A2}" type="datetime1">
              <a:rPr lang="cs-CZ" smtClean="0"/>
              <a:t>28.09.2021</a:t>
            </a:fld>
            <a:endParaRPr lang="cs-CZ"/>
          </a:p>
        </p:txBody>
      </p:sp>
      <p:sp>
        <p:nvSpPr>
          <p:cNvPr id="5" name="Footer Placeholder 4"/>
          <p:cNvSpPr>
            <a:spLocks noGrp="1"/>
          </p:cNvSpPr>
          <p:nvPr>
            <p:ph type="ftr" sz="quarter" idx="11"/>
          </p:nvPr>
        </p:nvSpPr>
        <p:spPr/>
        <p:txBody>
          <a:bodyPr/>
          <a:lstStyle/>
          <a:p>
            <a:r>
              <a:rPr lang="cs-CZ"/>
              <a:t>Obligace - Základy oceňování</a:t>
            </a:r>
          </a:p>
        </p:txBody>
      </p:sp>
      <p:sp>
        <p:nvSpPr>
          <p:cNvPr id="6" name="Slide Number Placeholder 5"/>
          <p:cNvSpPr>
            <a:spLocks noGrp="1"/>
          </p:cNvSpPr>
          <p:nvPr>
            <p:ph type="sldNum" sz="quarter" idx="12"/>
          </p:nvPr>
        </p:nvSpPr>
        <p:spPr/>
        <p:txBody>
          <a:bodyPr/>
          <a:lstStyle/>
          <a:p>
            <a:fld id="{DFE5482F-2F05-49C5-9E15-73F945A41231}"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a:t>Kliknutím lze upravit styl.</a:t>
            </a:r>
            <a:endParaRPr lang="en-US" dirty="0"/>
          </a:p>
        </p:txBody>
      </p:sp>
      <p:sp>
        <p:nvSpPr>
          <p:cNvPr id="3" name="Date Placeholder 2"/>
          <p:cNvSpPr>
            <a:spLocks noGrp="1"/>
          </p:cNvSpPr>
          <p:nvPr>
            <p:ph type="dt" sz="half" idx="10"/>
          </p:nvPr>
        </p:nvSpPr>
        <p:spPr/>
        <p:txBody>
          <a:bodyPr/>
          <a:lstStyle/>
          <a:p>
            <a:fld id="{5A5C4245-3440-4804-8040-B2F6C9563C64}" type="datetime1">
              <a:rPr lang="cs-CZ" smtClean="0"/>
              <a:t>28.09.2021</a:t>
            </a:fld>
            <a:endParaRPr lang="cs-CZ"/>
          </a:p>
        </p:txBody>
      </p:sp>
      <p:sp>
        <p:nvSpPr>
          <p:cNvPr id="4" name="Footer Placeholder 3"/>
          <p:cNvSpPr>
            <a:spLocks noGrp="1"/>
          </p:cNvSpPr>
          <p:nvPr>
            <p:ph type="ftr" sz="quarter" idx="11"/>
          </p:nvPr>
        </p:nvSpPr>
        <p:spPr/>
        <p:txBody>
          <a:bodyPr/>
          <a:lstStyle/>
          <a:p>
            <a:r>
              <a:rPr lang="cs-CZ"/>
              <a:t>Obligace - Základy oceňování</a:t>
            </a:r>
          </a:p>
        </p:txBody>
      </p:sp>
      <p:sp>
        <p:nvSpPr>
          <p:cNvPr id="5" name="Slide Number Placeholder 4"/>
          <p:cNvSpPr>
            <a:spLocks noGrp="1"/>
          </p:cNvSpPr>
          <p:nvPr>
            <p:ph type="sldNum" sz="quarter" idx="12"/>
          </p:nvPr>
        </p:nvSpPr>
        <p:spPr/>
        <p:txBody>
          <a:bodyPr/>
          <a:lstStyle/>
          <a:p>
            <a:fld id="{DFE5482F-2F05-49C5-9E15-73F945A41231}"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4E6B96-06F8-4545-9182-889597D673BE}" type="datetime1">
              <a:rPr lang="cs-CZ" smtClean="0"/>
              <a:t>28.09.2021</a:t>
            </a:fld>
            <a:endParaRPr lang="cs-CZ"/>
          </a:p>
        </p:txBody>
      </p:sp>
      <p:sp>
        <p:nvSpPr>
          <p:cNvPr id="3" name="Footer Placeholder 2"/>
          <p:cNvSpPr>
            <a:spLocks noGrp="1"/>
          </p:cNvSpPr>
          <p:nvPr>
            <p:ph type="ftr" sz="quarter" idx="11"/>
          </p:nvPr>
        </p:nvSpPr>
        <p:spPr/>
        <p:txBody>
          <a:bodyPr/>
          <a:lstStyle/>
          <a:p>
            <a:r>
              <a:rPr lang="cs-CZ"/>
              <a:t>Obligace - Základy oceňování</a:t>
            </a:r>
          </a:p>
        </p:txBody>
      </p:sp>
      <p:sp>
        <p:nvSpPr>
          <p:cNvPr id="4" name="Slide Number Placeholder 3"/>
          <p:cNvSpPr>
            <a:spLocks noGrp="1"/>
          </p:cNvSpPr>
          <p:nvPr>
            <p:ph type="sldNum" sz="quarter" idx="12"/>
          </p:nvPr>
        </p:nvSpPr>
        <p:spPr/>
        <p:txBody>
          <a:bodyPr/>
          <a:lstStyle/>
          <a:p>
            <a:fld id="{DFE5482F-2F05-49C5-9E15-73F945A41231}"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839095" y="2209800"/>
            <a:ext cx="3636085" cy="1258493"/>
          </a:xfrm>
          <a:effectLst/>
        </p:spPr>
        <p:txBody>
          <a:bodyPr anchor="b">
            <a:noAutofit/>
          </a:bodyPr>
          <a:lstStyle>
            <a:lvl1pPr marL="228600" indent="-228600" algn="l">
              <a:defRPr sz="2800" b="1">
                <a:effectLst/>
              </a:defRPr>
            </a:lvl1pPr>
          </a:lstStyle>
          <a:p>
            <a:r>
              <a:rPr lang="cs-CZ"/>
              <a:t>Kliknutím lze upravit styl.</a:t>
            </a:r>
            <a:endParaRPr lang="en-US" dirty="0"/>
          </a:p>
        </p:txBody>
      </p:sp>
      <p:sp>
        <p:nvSpPr>
          <p:cNvPr id="3" name="Content Placeholder 2"/>
          <p:cNvSpPr>
            <a:spLocks noGrp="1"/>
          </p:cNvSpPr>
          <p:nvPr>
            <p:ph idx="1"/>
          </p:nvPr>
        </p:nvSpPr>
        <p:spPr>
          <a:xfrm>
            <a:off x="4593515" y="731520"/>
            <a:ext cx="4017085" cy="4894730"/>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endParaRPr lang="en-US" dirty="0"/>
          </a:p>
        </p:txBody>
      </p:sp>
      <p:sp>
        <p:nvSpPr>
          <p:cNvPr id="4" name="Text Placeholder 3"/>
          <p:cNvSpPr>
            <a:spLocks noGrp="1"/>
          </p:cNvSpPr>
          <p:nvPr>
            <p:ph type="body" sz="half" idx="2"/>
          </p:nvPr>
        </p:nvSpPr>
        <p:spPr>
          <a:xfrm>
            <a:off x="1075765" y="3497802"/>
            <a:ext cx="3388660" cy="213951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a:t>Kliknutím lze upravit styly předlohy textu.</a:t>
            </a:r>
          </a:p>
        </p:txBody>
      </p:sp>
      <p:sp>
        <p:nvSpPr>
          <p:cNvPr id="5" name="Date Placeholder 4"/>
          <p:cNvSpPr>
            <a:spLocks noGrp="1"/>
          </p:cNvSpPr>
          <p:nvPr>
            <p:ph type="dt" sz="half" idx="10"/>
          </p:nvPr>
        </p:nvSpPr>
        <p:spPr/>
        <p:txBody>
          <a:bodyPr/>
          <a:lstStyle/>
          <a:p>
            <a:fld id="{7E50EDE7-1677-48D5-AEC1-00727E1AD5C8}" type="datetime1">
              <a:rPr lang="cs-CZ" smtClean="0"/>
              <a:t>28.09.2021</a:t>
            </a:fld>
            <a:endParaRPr lang="cs-CZ"/>
          </a:p>
        </p:txBody>
      </p:sp>
      <p:sp>
        <p:nvSpPr>
          <p:cNvPr id="6" name="Footer Placeholder 5"/>
          <p:cNvSpPr>
            <a:spLocks noGrp="1"/>
          </p:cNvSpPr>
          <p:nvPr>
            <p:ph type="ftr" sz="quarter" idx="11"/>
          </p:nvPr>
        </p:nvSpPr>
        <p:spPr/>
        <p:txBody>
          <a:bodyPr/>
          <a:lstStyle/>
          <a:p>
            <a:r>
              <a:rPr lang="cs-CZ"/>
              <a:t>Obligace - Základy oceňování</a:t>
            </a:r>
          </a:p>
        </p:txBody>
      </p:sp>
      <p:sp>
        <p:nvSpPr>
          <p:cNvPr id="7" name="Slide Number Placeholder 6"/>
          <p:cNvSpPr>
            <a:spLocks noGrp="1"/>
          </p:cNvSpPr>
          <p:nvPr>
            <p:ph type="sldNum" sz="quarter" idx="12"/>
          </p:nvPr>
        </p:nvSpPr>
        <p:spPr/>
        <p:txBody>
          <a:bodyPr/>
          <a:lstStyle/>
          <a:p>
            <a:fld id="{DFE5482F-2F05-49C5-9E15-73F945A41231}"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8" name="Rectangle 7"/>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4475175" y="1143000"/>
            <a:ext cx="4114800" cy="3127806"/>
          </a:xfrm>
          <a:prstGeom prst="roundRect">
            <a:avLst>
              <a:gd name="adj" fmla="val 4230"/>
            </a:avLst>
          </a:prstGeom>
          <a:solidFill>
            <a:schemeClr val="bg2">
              <a:lumMod val="90000"/>
            </a:schemeClr>
          </a:solid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txBody>
          <a:bodyPr>
            <a:normAutofit/>
            <a:flatTx/>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a:t>Kliknutím na ikonu přidáte obrázek.</a:t>
            </a:r>
            <a:endParaRPr lang="en-US" dirty="0"/>
          </a:p>
        </p:txBody>
      </p:sp>
      <p:sp>
        <p:nvSpPr>
          <p:cNvPr id="4" name="Text Placeholder 3"/>
          <p:cNvSpPr>
            <a:spLocks noGrp="1"/>
          </p:cNvSpPr>
          <p:nvPr>
            <p:ph type="body" sz="half" idx="2"/>
          </p:nvPr>
        </p:nvSpPr>
        <p:spPr>
          <a:xfrm>
            <a:off x="877887" y="1010486"/>
            <a:ext cx="3694114" cy="2163020"/>
          </a:xfrm>
        </p:spPr>
        <p:txBody>
          <a:bodyPr anchor="b"/>
          <a:lstStyle>
            <a:lvl1pPr marL="182880" indent="-182880">
              <a:buFont typeface="Georgia" pitchFamily="18" charset="0"/>
              <a:buChar char="*"/>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a:t>Kliknutím lze upravit styly předlohy textu.</a:t>
            </a:r>
          </a:p>
        </p:txBody>
      </p:sp>
      <p:sp>
        <p:nvSpPr>
          <p:cNvPr id="5" name="Date Placeholder 4"/>
          <p:cNvSpPr>
            <a:spLocks noGrp="1"/>
          </p:cNvSpPr>
          <p:nvPr>
            <p:ph type="dt" sz="half" idx="10"/>
          </p:nvPr>
        </p:nvSpPr>
        <p:spPr/>
        <p:txBody>
          <a:bodyPr/>
          <a:lstStyle/>
          <a:p>
            <a:fld id="{3154CB76-1543-48ED-85A0-8667F9791FC8}" type="datetime1">
              <a:rPr lang="cs-CZ" smtClean="0"/>
              <a:t>28.09.2021</a:t>
            </a:fld>
            <a:endParaRPr lang="cs-CZ"/>
          </a:p>
        </p:txBody>
      </p:sp>
      <p:sp>
        <p:nvSpPr>
          <p:cNvPr id="6" name="Footer Placeholder 5"/>
          <p:cNvSpPr>
            <a:spLocks noGrp="1"/>
          </p:cNvSpPr>
          <p:nvPr>
            <p:ph type="ftr" sz="quarter" idx="11"/>
          </p:nvPr>
        </p:nvSpPr>
        <p:spPr/>
        <p:txBody>
          <a:bodyPr/>
          <a:lstStyle/>
          <a:p>
            <a:r>
              <a:rPr lang="cs-CZ"/>
              <a:t>Obligace - Základy oceňování</a:t>
            </a:r>
          </a:p>
        </p:txBody>
      </p:sp>
      <p:sp>
        <p:nvSpPr>
          <p:cNvPr id="7" name="Slide Number Placeholder 6"/>
          <p:cNvSpPr>
            <a:spLocks noGrp="1"/>
          </p:cNvSpPr>
          <p:nvPr>
            <p:ph type="sldNum" sz="quarter" idx="12"/>
          </p:nvPr>
        </p:nvSpPr>
        <p:spPr/>
        <p:txBody>
          <a:bodyPr/>
          <a:lstStyle/>
          <a:p>
            <a:fld id="{DFE5482F-2F05-49C5-9E15-73F945A41231}" type="slidenum">
              <a:rPr lang="cs-CZ" smtClean="0"/>
              <a:t>‹#›</a:t>
            </a:fld>
            <a:endParaRPr lang="cs-CZ"/>
          </a:p>
        </p:txBody>
      </p:sp>
      <p:sp>
        <p:nvSpPr>
          <p:cNvPr id="2" name="Title 1"/>
          <p:cNvSpPr>
            <a:spLocks noGrp="1"/>
          </p:cNvSpPr>
          <p:nvPr>
            <p:ph type="title"/>
          </p:nvPr>
        </p:nvSpPr>
        <p:spPr>
          <a:xfrm>
            <a:off x="727268" y="4464421"/>
            <a:ext cx="6383538" cy="1143000"/>
          </a:xfrm>
        </p:spPr>
        <p:txBody>
          <a:bodyPr anchor="b">
            <a:noAutofit/>
          </a:bodyPr>
          <a:lstStyle>
            <a:lvl1pPr algn="l">
              <a:defRPr sz="4600" b="1"/>
            </a:lvl1pPr>
          </a:lstStyle>
          <a:p>
            <a:r>
              <a:rPr lang="cs-CZ"/>
              <a:t>Kliknutím lze upravit styl.</a:t>
            </a:r>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a:t>Kliknutím lze upravit styl.</a:t>
            </a:r>
            <a:endParaRPr lang="en-US"/>
          </a:p>
        </p:txBody>
      </p:sp>
      <p:sp>
        <p:nvSpPr>
          <p:cNvPr id="3" name="Vertical Text Placeholder 2"/>
          <p:cNvSpPr>
            <a:spLocks noGrp="1"/>
          </p:cNvSpPr>
          <p:nvPr>
            <p:ph type="body" orient="vert" idx="1"/>
          </p:nvPr>
        </p:nvSpPr>
        <p:spPr>
          <a:xfrm>
            <a:off x="1905000" y="731519"/>
            <a:ext cx="6400800" cy="3474720"/>
          </a:xfrm>
        </p:spPr>
        <p:txBody>
          <a:bodyPr vert="eaVert"/>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endParaRPr lang="en-US"/>
          </a:p>
        </p:txBody>
      </p:sp>
      <p:sp>
        <p:nvSpPr>
          <p:cNvPr id="4" name="Date Placeholder 3"/>
          <p:cNvSpPr>
            <a:spLocks noGrp="1"/>
          </p:cNvSpPr>
          <p:nvPr>
            <p:ph type="dt" sz="half" idx="10"/>
          </p:nvPr>
        </p:nvSpPr>
        <p:spPr/>
        <p:txBody>
          <a:bodyPr/>
          <a:lstStyle/>
          <a:p>
            <a:fld id="{AB3BE541-6BD5-44E0-A709-E50ED9825230}" type="datetime1">
              <a:rPr lang="cs-CZ" smtClean="0"/>
              <a:t>28.09.2021</a:t>
            </a:fld>
            <a:endParaRPr lang="cs-CZ"/>
          </a:p>
        </p:txBody>
      </p:sp>
      <p:sp>
        <p:nvSpPr>
          <p:cNvPr id="5" name="Footer Placeholder 4"/>
          <p:cNvSpPr>
            <a:spLocks noGrp="1"/>
          </p:cNvSpPr>
          <p:nvPr>
            <p:ph type="ftr" sz="quarter" idx="11"/>
          </p:nvPr>
        </p:nvSpPr>
        <p:spPr/>
        <p:txBody>
          <a:bodyPr/>
          <a:lstStyle/>
          <a:p>
            <a:r>
              <a:rPr lang="cs-CZ"/>
              <a:t>Obligace - Základy oceňování</a:t>
            </a:r>
          </a:p>
        </p:txBody>
      </p:sp>
      <p:sp>
        <p:nvSpPr>
          <p:cNvPr id="6" name="Slide Number Placeholder 5"/>
          <p:cNvSpPr>
            <a:spLocks noGrp="1"/>
          </p:cNvSpPr>
          <p:nvPr>
            <p:ph type="sldNum" sz="quarter" idx="12"/>
          </p:nvPr>
        </p:nvSpPr>
        <p:spPr/>
        <p:txBody>
          <a:bodyPr/>
          <a:lstStyle/>
          <a:p>
            <a:fld id="{DFE5482F-2F05-49C5-9E15-73F945A41231}"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53758" y="376517"/>
            <a:ext cx="2057400" cy="5238339"/>
          </a:xfrm>
          <a:effectLst/>
        </p:spPr>
        <p:txBody>
          <a:bodyPr vert="eaVert"/>
          <a:lstStyle>
            <a:lvl1pPr algn="l">
              <a:defRPr/>
            </a:lvl1pPr>
          </a:lstStyle>
          <a:p>
            <a:r>
              <a:rPr lang="cs-CZ"/>
              <a:t>Kliknutím lze upravit styl.</a:t>
            </a:r>
            <a:endParaRPr lang="en-US"/>
          </a:p>
        </p:txBody>
      </p:sp>
      <p:sp>
        <p:nvSpPr>
          <p:cNvPr id="3" name="Vertical Text Placeholder 2"/>
          <p:cNvSpPr>
            <a:spLocks noGrp="1"/>
          </p:cNvSpPr>
          <p:nvPr>
            <p:ph type="body" orient="vert" idx="1"/>
          </p:nvPr>
        </p:nvSpPr>
        <p:spPr>
          <a:xfrm>
            <a:off x="3324113" y="731519"/>
            <a:ext cx="4829287" cy="4894729"/>
          </a:xfrm>
        </p:spPr>
        <p:txBody>
          <a:bodyPr vert="eaVert"/>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endParaRPr lang="en-US" dirty="0"/>
          </a:p>
        </p:txBody>
      </p:sp>
      <p:sp>
        <p:nvSpPr>
          <p:cNvPr id="4" name="Date Placeholder 3"/>
          <p:cNvSpPr>
            <a:spLocks noGrp="1"/>
          </p:cNvSpPr>
          <p:nvPr>
            <p:ph type="dt" sz="half" idx="10"/>
          </p:nvPr>
        </p:nvSpPr>
        <p:spPr/>
        <p:txBody>
          <a:bodyPr/>
          <a:lstStyle/>
          <a:p>
            <a:fld id="{6F667B65-9542-4BD1-9D5B-317E40607F34}" type="datetime1">
              <a:rPr lang="cs-CZ" smtClean="0"/>
              <a:t>28.09.2021</a:t>
            </a:fld>
            <a:endParaRPr lang="cs-CZ"/>
          </a:p>
        </p:txBody>
      </p:sp>
      <p:sp>
        <p:nvSpPr>
          <p:cNvPr id="5" name="Footer Placeholder 4"/>
          <p:cNvSpPr>
            <a:spLocks noGrp="1"/>
          </p:cNvSpPr>
          <p:nvPr>
            <p:ph type="ftr" sz="quarter" idx="11"/>
          </p:nvPr>
        </p:nvSpPr>
        <p:spPr/>
        <p:txBody>
          <a:bodyPr/>
          <a:lstStyle/>
          <a:p>
            <a:r>
              <a:rPr lang="cs-CZ"/>
              <a:t>Obligace - Základy oceňování</a:t>
            </a:r>
          </a:p>
        </p:txBody>
      </p:sp>
      <p:sp>
        <p:nvSpPr>
          <p:cNvPr id="6" name="Slide Number Placeholder 5"/>
          <p:cNvSpPr>
            <a:spLocks noGrp="1"/>
          </p:cNvSpPr>
          <p:nvPr>
            <p:ph type="sldNum" sz="quarter" idx="12"/>
          </p:nvPr>
        </p:nvSpPr>
        <p:spPr/>
        <p:txBody>
          <a:bodyPr/>
          <a:lstStyle/>
          <a:p>
            <a:fld id="{DFE5482F-2F05-49C5-9E15-73F945A41231}"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5105400"/>
            <a:ext cx="9144000" cy="17526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51054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u="none" dirty="0"/>
          </a:p>
        </p:txBody>
      </p:sp>
      <p:sp>
        <p:nvSpPr>
          <p:cNvPr id="9" name="Rectangle 8"/>
          <p:cNvSpPr/>
          <p:nvPr/>
        </p:nvSpPr>
        <p:spPr>
          <a:xfrm>
            <a:off x="0" y="3768304"/>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793289" y="4372168"/>
            <a:ext cx="6512511" cy="1143000"/>
          </a:xfrm>
          <a:prstGeom prst="rect">
            <a:avLst/>
          </a:prstGeom>
          <a:effectLst/>
        </p:spPr>
        <p:txBody>
          <a:bodyPr vert="horz" lIns="91440" tIns="45720" rIns="91440" bIns="45720" rtlCol="0" anchor="t" anchorCtr="0">
            <a:noAutofit/>
          </a:bodyPr>
          <a:lstStyle/>
          <a:p>
            <a:r>
              <a:rPr lang="cs-CZ"/>
              <a:t>Kliknutím lze upravit styl.</a:t>
            </a:r>
            <a:endParaRPr lang="en-US" dirty="0"/>
          </a:p>
        </p:txBody>
      </p:sp>
      <p:sp>
        <p:nvSpPr>
          <p:cNvPr id="3" name="Text Placeholder 2"/>
          <p:cNvSpPr>
            <a:spLocks noGrp="1"/>
          </p:cNvSpPr>
          <p:nvPr>
            <p:ph type="body" idx="1"/>
          </p:nvPr>
        </p:nvSpPr>
        <p:spPr>
          <a:xfrm>
            <a:off x="1143000" y="732260"/>
            <a:ext cx="6400800" cy="3474720"/>
          </a:xfrm>
          <a:prstGeom prst="rect">
            <a:avLst/>
          </a:prstGeom>
        </p:spPr>
        <p:txBody>
          <a:bodyPr vert="horz" lIns="91440" tIns="45720" rIns="91440" bIns="45720" rtlCol="0">
            <a:normAutofit/>
          </a:body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endParaRPr lang="en-US" dirty="0"/>
          </a:p>
        </p:txBody>
      </p:sp>
      <p:sp>
        <p:nvSpPr>
          <p:cNvPr id="4" name="Date Placeholder 3"/>
          <p:cNvSpPr>
            <a:spLocks noGrp="1"/>
          </p:cNvSpPr>
          <p:nvPr>
            <p:ph type="dt" sz="half" idx="2"/>
          </p:nvPr>
        </p:nvSpPr>
        <p:spPr>
          <a:xfrm>
            <a:off x="6172200" y="6172200"/>
            <a:ext cx="2514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fld id="{87682813-8C86-44C6-B6BD-1FCF6C787374}" type="datetime1">
              <a:rPr lang="cs-CZ" smtClean="0"/>
              <a:t>28.09.2021</a:t>
            </a:fld>
            <a:endParaRPr lang="cs-CZ"/>
          </a:p>
        </p:txBody>
      </p:sp>
      <p:sp>
        <p:nvSpPr>
          <p:cNvPr id="5" name="Footer Placeholder 4"/>
          <p:cNvSpPr>
            <a:spLocks noGrp="1"/>
          </p:cNvSpPr>
          <p:nvPr>
            <p:ph type="ftr" sz="quarter" idx="3"/>
          </p:nvPr>
        </p:nvSpPr>
        <p:spPr>
          <a:xfrm>
            <a:off x="457199" y="6172200"/>
            <a:ext cx="3352801"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r>
              <a:rPr lang="cs-CZ" dirty="0"/>
              <a:t>Obligace - Základy oceňování</a:t>
            </a:r>
          </a:p>
        </p:txBody>
      </p:sp>
      <p:sp>
        <p:nvSpPr>
          <p:cNvPr id="6" name="Slide Number Placeholder 5"/>
          <p:cNvSpPr>
            <a:spLocks noGrp="1"/>
          </p:cNvSpPr>
          <p:nvPr>
            <p:ph type="sldNum" sz="quarter" idx="4"/>
          </p:nvPr>
        </p:nvSpPr>
        <p:spPr>
          <a:xfrm>
            <a:off x="3810000" y="6172200"/>
            <a:ext cx="1828800" cy="365125"/>
          </a:xfrm>
          <a:prstGeom prst="rect">
            <a:avLst/>
          </a:prstGeom>
        </p:spPr>
        <p:txBody>
          <a:bodyPr vert="horz" lIns="91440" tIns="45720" rIns="91440" bIns="45720" rtlCol="0" anchor="ctr"/>
          <a:lstStyle>
            <a:lvl1pPr algn="ctr">
              <a:defRPr sz="1200" b="1">
                <a:solidFill>
                  <a:schemeClr val="tx1">
                    <a:lumMod val="50000"/>
                    <a:lumOff val="50000"/>
                  </a:schemeClr>
                </a:solidFill>
              </a:defRPr>
            </a:lvl1pPr>
          </a:lstStyle>
          <a:p>
            <a:fld id="{DFE5482F-2F05-49C5-9E15-73F945A41231}"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50" r:id="rId4"/>
    <p:sldLayoutId id="2147483751" r:id="rId5"/>
    <p:sldLayoutId id="2147483752" r:id="rId6"/>
    <p:sldLayoutId id="2147483753" r:id="rId7"/>
    <p:sldLayoutId id="2147483754" r:id="rId8"/>
    <p:sldLayoutId id="2147483755" r:id="rId9"/>
  </p:sldLayoutIdLst>
  <p:hf hdr="0" dt="0"/>
  <p:txStyles>
    <p:title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u="none"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xml"/><Relationship Id="rId1" Type="http://schemas.openxmlformats.org/officeDocument/2006/relationships/slideLayout" Target="../slideLayouts/slideLayout3.xml"/><Relationship Id="rId6" Type="http://schemas.openxmlformats.org/officeDocument/2006/relationships/image" Target="../media/image2.png"/><Relationship Id="rId5" Type="http://schemas.openxmlformats.org/officeDocument/2006/relationships/audio" Target="../media/audio2.wav"/><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openxmlformats.org/officeDocument/2006/relationships/audio" Target="../media/audio9.wav"/><Relationship Id="rId3" Type="http://schemas.openxmlformats.org/officeDocument/2006/relationships/audio" Target="../media/audio4.wav"/><Relationship Id="rId7" Type="http://schemas.openxmlformats.org/officeDocument/2006/relationships/audio" Target="../media/audio8.wav"/><Relationship Id="rId2" Type="http://schemas.openxmlformats.org/officeDocument/2006/relationships/audio" Target="../media/audio3.wav"/><Relationship Id="rId1" Type="http://schemas.openxmlformats.org/officeDocument/2006/relationships/slideLayout" Target="../slideLayouts/slideLayout2.xml"/><Relationship Id="rId6" Type="http://schemas.openxmlformats.org/officeDocument/2006/relationships/audio" Target="../media/audio7.wav"/><Relationship Id="rId11" Type="http://schemas.openxmlformats.org/officeDocument/2006/relationships/audio" Target="../media/audio12.wav"/><Relationship Id="rId5" Type="http://schemas.openxmlformats.org/officeDocument/2006/relationships/audio" Target="../media/audio6.wav"/><Relationship Id="rId10" Type="http://schemas.openxmlformats.org/officeDocument/2006/relationships/audio" Target="../media/audio11.wav"/><Relationship Id="rId4" Type="http://schemas.openxmlformats.org/officeDocument/2006/relationships/audio" Target="../media/audio5.wav"/><Relationship Id="rId9" Type="http://schemas.openxmlformats.org/officeDocument/2006/relationships/audio" Target="../media/audio10.wav"/></Relationships>
</file>

<file path=ppt/slides/_rels/slide3.xml.rels><?xml version="1.0" encoding="UTF-8" standalone="yes"?>
<Relationships xmlns="http://schemas.openxmlformats.org/package/2006/relationships"><Relationship Id="rId8" Type="http://schemas.openxmlformats.org/officeDocument/2006/relationships/audio" Target="../media/audio17.wav"/><Relationship Id="rId13" Type="http://schemas.openxmlformats.org/officeDocument/2006/relationships/audio" Target="../media/audio22.wav"/><Relationship Id="rId18" Type="http://schemas.openxmlformats.org/officeDocument/2006/relationships/image" Target="../media/image6.png"/><Relationship Id="rId3" Type="http://schemas.openxmlformats.org/officeDocument/2006/relationships/audio" Target="../media/audio3.wav"/><Relationship Id="rId7" Type="http://schemas.openxmlformats.org/officeDocument/2006/relationships/audio" Target="../media/audio16.wav"/><Relationship Id="rId12" Type="http://schemas.openxmlformats.org/officeDocument/2006/relationships/audio" Target="../media/audio21.wav"/><Relationship Id="rId17" Type="http://schemas.openxmlformats.org/officeDocument/2006/relationships/image" Target="../media/image4.png"/><Relationship Id="rId2" Type="http://schemas.openxmlformats.org/officeDocument/2006/relationships/audio" Target="../media/audio13.wav"/><Relationship Id="rId16" Type="http://schemas.openxmlformats.org/officeDocument/2006/relationships/image" Target="../media/image3.png"/><Relationship Id="rId20"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audio" Target="../media/audio15.wav"/><Relationship Id="rId11" Type="http://schemas.openxmlformats.org/officeDocument/2006/relationships/audio" Target="../media/audio20.wav"/><Relationship Id="rId5" Type="http://schemas.openxmlformats.org/officeDocument/2006/relationships/audio" Target="../media/audio14.wav"/><Relationship Id="rId15" Type="http://schemas.openxmlformats.org/officeDocument/2006/relationships/image" Target="../media/image310.png"/><Relationship Id="rId10" Type="http://schemas.openxmlformats.org/officeDocument/2006/relationships/audio" Target="../media/audio19.wav"/><Relationship Id="rId19" Type="http://schemas.openxmlformats.org/officeDocument/2006/relationships/image" Target="../media/image7.png"/><Relationship Id="rId4" Type="http://schemas.openxmlformats.org/officeDocument/2006/relationships/audio" Target="../media/audio4.wav"/><Relationship Id="rId9" Type="http://schemas.openxmlformats.org/officeDocument/2006/relationships/audio" Target="../media/audio18.wav"/><Relationship Id="rId14" Type="http://schemas.openxmlformats.org/officeDocument/2006/relationships/audio" Target="../media/audio23.wav"/></Relationships>
</file>

<file path=ppt/slides/_rels/slide4.xml.rels><?xml version="1.0" encoding="UTF-8" standalone="yes"?>
<Relationships xmlns="http://schemas.openxmlformats.org/package/2006/relationships"><Relationship Id="rId8" Type="http://schemas.openxmlformats.org/officeDocument/2006/relationships/audio" Target="../media/audio27.wav"/><Relationship Id="rId13" Type="http://schemas.openxmlformats.org/officeDocument/2006/relationships/audio" Target="../media/audio32.wav"/><Relationship Id="rId3" Type="http://schemas.openxmlformats.org/officeDocument/2006/relationships/audio" Target="../media/audio3.wav"/><Relationship Id="rId7" Type="http://schemas.openxmlformats.org/officeDocument/2006/relationships/audio" Target="../media/audio26.wav"/><Relationship Id="rId12" Type="http://schemas.openxmlformats.org/officeDocument/2006/relationships/audio" Target="../media/audio31.wav"/><Relationship Id="rId2" Type="http://schemas.openxmlformats.org/officeDocument/2006/relationships/audio" Target="../media/audio13.wav"/><Relationship Id="rId1" Type="http://schemas.openxmlformats.org/officeDocument/2006/relationships/slideLayout" Target="../slideLayouts/slideLayout2.xml"/><Relationship Id="rId6" Type="http://schemas.openxmlformats.org/officeDocument/2006/relationships/audio" Target="../media/audio25.wav"/><Relationship Id="rId11" Type="http://schemas.openxmlformats.org/officeDocument/2006/relationships/audio" Target="../media/audio30.wav"/><Relationship Id="rId5" Type="http://schemas.openxmlformats.org/officeDocument/2006/relationships/audio" Target="../media/audio24.wav"/><Relationship Id="rId10" Type="http://schemas.openxmlformats.org/officeDocument/2006/relationships/audio" Target="../media/audio29.wav"/><Relationship Id="rId4" Type="http://schemas.openxmlformats.org/officeDocument/2006/relationships/audio" Target="../media/audio4.wav"/><Relationship Id="rId9" Type="http://schemas.openxmlformats.org/officeDocument/2006/relationships/audio" Target="../media/audio28.wav"/><Relationship Id="rId14" Type="http://schemas.openxmlformats.org/officeDocument/2006/relationships/audio" Target="../media/audio33.wav"/></Relationships>
</file>

<file path=ppt/slides/_rels/slide5.xml.rels><?xml version="1.0" encoding="UTF-8" standalone="yes"?>
<Relationships xmlns="http://schemas.openxmlformats.org/package/2006/relationships"><Relationship Id="rId8" Type="http://schemas.openxmlformats.org/officeDocument/2006/relationships/audio" Target="../media/audio37.wav"/><Relationship Id="rId13" Type="http://schemas.openxmlformats.org/officeDocument/2006/relationships/audio" Target="../media/audio42.wav"/><Relationship Id="rId3" Type="http://schemas.openxmlformats.org/officeDocument/2006/relationships/audio" Target="../media/audio3.wav"/><Relationship Id="rId7" Type="http://schemas.openxmlformats.org/officeDocument/2006/relationships/audio" Target="../media/audio36.wav"/><Relationship Id="rId12" Type="http://schemas.openxmlformats.org/officeDocument/2006/relationships/audio" Target="../media/audio41.wav"/><Relationship Id="rId17" Type="http://schemas.openxmlformats.org/officeDocument/2006/relationships/image" Target="../media/image10.png"/><Relationship Id="rId2" Type="http://schemas.openxmlformats.org/officeDocument/2006/relationships/audio" Target="../media/audio13.wav"/><Relationship Id="rId16"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audio" Target="../media/audio35.wav"/><Relationship Id="rId11" Type="http://schemas.openxmlformats.org/officeDocument/2006/relationships/audio" Target="../media/audio40.wav"/><Relationship Id="rId5" Type="http://schemas.openxmlformats.org/officeDocument/2006/relationships/audio" Target="../media/audio34.wav"/><Relationship Id="rId15" Type="http://schemas.openxmlformats.org/officeDocument/2006/relationships/image" Target="../media/image5.png"/><Relationship Id="rId10" Type="http://schemas.openxmlformats.org/officeDocument/2006/relationships/audio" Target="../media/audio39.wav"/><Relationship Id="rId4" Type="http://schemas.openxmlformats.org/officeDocument/2006/relationships/audio" Target="../media/audio4.wav"/><Relationship Id="rId9" Type="http://schemas.openxmlformats.org/officeDocument/2006/relationships/audio" Target="../media/audio38.wav"/><Relationship Id="rId14" Type="http://schemas.openxmlformats.org/officeDocument/2006/relationships/audio" Target="../media/audio26.wav"/></Relationships>
</file>

<file path=ppt/slides/_rels/slide6.xml.rels><?xml version="1.0" encoding="UTF-8" standalone="yes"?>
<Relationships xmlns="http://schemas.openxmlformats.org/package/2006/relationships"><Relationship Id="rId8" Type="http://schemas.openxmlformats.org/officeDocument/2006/relationships/audio" Target="../media/audio46.wav"/><Relationship Id="rId13" Type="http://schemas.openxmlformats.org/officeDocument/2006/relationships/audio" Target="../media/audio51.wav"/><Relationship Id="rId18" Type="http://schemas.openxmlformats.org/officeDocument/2006/relationships/image" Target="../media/image11.png"/><Relationship Id="rId26" Type="http://schemas.openxmlformats.org/officeDocument/2006/relationships/image" Target="../media/image16.png"/><Relationship Id="rId3" Type="http://schemas.openxmlformats.org/officeDocument/2006/relationships/audio" Target="../media/audio13.wav"/><Relationship Id="rId21" Type="http://schemas.openxmlformats.org/officeDocument/2006/relationships/image" Target="../media/image15.png"/><Relationship Id="rId7" Type="http://schemas.openxmlformats.org/officeDocument/2006/relationships/audio" Target="../media/audio45.wav"/><Relationship Id="rId12" Type="http://schemas.openxmlformats.org/officeDocument/2006/relationships/audio" Target="../media/audio50.wav"/><Relationship Id="rId17" Type="http://schemas.openxmlformats.org/officeDocument/2006/relationships/audio" Target="../media/audio55.wav"/><Relationship Id="rId25" Type="http://schemas.openxmlformats.org/officeDocument/2006/relationships/hyperlink" Target="http://dedeklegacy.cz/video-boutique.html" TargetMode="External"/><Relationship Id="rId2" Type="http://schemas.openxmlformats.org/officeDocument/2006/relationships/audio" Target="../media/audio3.wav"/><Relationship Id="rId16" Type="http://schemas.openxmlformats.org/officeDocument/2006/relationships/audio" Target="../media/audio54.wav"/><Relationship Id="rId20"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audio" Target="../media/audio44.wav"/><Relationship Id="rId11" Type="http://schemas.openxmlformats.org/officeDocument/2006/relationships/audio" Target="../media/audio49.wav"/><Relationship Id="rId24" Type="http://schemas.openxmlformats.org/officeDocument/2006/relationships/image" Target="../media/image3.jpg"/><Relationship Id="rId5" Type="http://schemas.openxmlformats.org/officeDocument/2006/relationships/audio" Target="../media/audio43.wav"/><Relationship Id="rId15" Type="http://schemas.openxmlformats.org/officeDocument/2006/relationships/audio" Target="../media/audio53.wav"/><Relationship Id="rId23" Type="http://schemas.openxmlformats.org/officeDocument/2006/relationships/image" Target="../media/image140.png"/><Relationship Id="rId10" Type="http://schemas.openxmlformats.org/officeDocument/2006/relationships/audio" Target="../media/audio48.wav"/><Relationship Id="rId19" Type="http://schemas.openxmlformats.org/officeDocument/2006/relationships/image" Target="../media/image12.png"/><Relationship Id="rId4" Type="http://schemas.openxmlformats.org/officeDocument/2006/relationships/audio" Target="../media/audio4.wav"/><Relationship Id="rId9" Type="http://schemas.openxmlformats.org/officeDocument/2006/relationships/audio" Target="../media/audio47.wav"/><Relationship Id="rId14" Type="http://schemas.openxmlformats.org/officeDocument/2006/relationships/audio" Target="../media/audio52.wav"/><Relationship Id="rId22" Type="http://schemas.openxmlformats.org/officeDocument/2006/relationships/image" Target="../media/image14.png"/></Relationships>
</file>

<file path=ppt/slides/_rels/slide7.xml.rels><?xml version="1.0" encoding="UTF-8" standalone="yes"?>
<Relationships xmlns="http://schemas.openxmlformats.org/package/2006/relationships"><Relationship Id="rId8" Type="http://schemas.openxmlformats.org/officeDocument/2006/relationships/audio" Target="../media/audio59.wav"/><Relationship Id="rId13" Type="http://schemas.openxmlformats.org/officeDocument/2006/relationships/audio" Target="../media/audio64.wav"/><Relationship Id="rId18" Type="http://schemas.openxmlformats.org/officeDocument/2006/relationships/image" Target="../media/image19.png"/><Relationship Id="rId26" Type="http://schemas.openxmlformats.org/officeDocument/2006/relationships/image" Target="../media/image29.png"/><Relationship Id="rId3" Type="http://schemas.openxmlformats.org/officeDocument/2006/relationships/audio" Target="../media/audio3.wav"/><Relationship Id="rId21" Type="http://schemas.openxmlformats.org/officeDocument/2006/relationships/image" Target="../media/image22.png"/><Relationship Id="rId7" Type="http://schemas.openxmlformats.org/officeDocument/2006/relationships/audio" Target="../media/audio58.wav"/><Relationship Id="rId12" Type="http://schemas.openxmlformats.org/officeDocument/2006/relationships/audio" Target="../media/audio63.wav"/><Relationship Id="rId17" Type="http://schemas.openxmlformats.org/officeDocument/2006/relationships/image" Target="../media/image18.png"/><Relationship Id="rId25" Type="http://schemas.openxmlformats.org/officeDocument/2006/relationships/image" Target="../media/image28.png"/><Relationship Id="rId2" Type="http://schemas.openxmlformats.org/officeDocument/2006/relationships/audio" Target="../media/audio13.wav"/><Relationship Id="rId16" Type="http://schemas.openxmlformats.org/officeDocument/2006/relationships/image" Target="../media/image120.png"/><Relationship Id="rId20" Type="http://schemas.openxmlformats.org/officeDocument/2006/relationships/image" Target="../media/image21.png"/><Relationship Id="rId1" Type="http://schemas.openxmlformats.org/officeDocument/2006/relationships/slideLayout" Target="../slideLayouts/slideLayout2.xml"/><Relationship Id="rId6" Type="http://schemas.openxmlformats.org/officeDocument/2006/relationships/audio" Target="../media/audio57.wav"/><Relationship Id="rId11" Type="http://schemas.openxmlformats.org/officeDocument/2006/relationships/audio" Target="../media/audio62.wav"/><Relationship Id="rId24" Type="http://schemas.openxmlformats.org/officeDocument/2006/relationships/image" Target="../media/image25.png"/><Relationship Id="rId5" Type="http://schemas.openxmlformats.org/officeDocument/2006/relationships/audio" Target="../media/audio56.wav"/><Relationship Id="rId15" Type="http://schemas.openxmlformats.org/officeDocument/2006/relationships/image" Target="../media/image110.png"/><Relationship Id="rId23" Type="http://schemas.openxmlformats.org/officeDocument/2006/relationships/image" Target="../media/image24.png"/><Relationship Id="rId10" Type="http://schemas.openxmlformats.org/officeDocument/2006/relationships/audio" Target="../media/audio61.wav"/><Relationship Id="rId19" Type="http://schemas.openxmlformats.org/officeDocument/2006/relationships/image" Target="../media/image20.png"/><Relationship Id="rId4" Type="http://schemas.openxmlformats.org/officeDocument/2006/relationships/audio" Target="../media/audio4.wav"/><Relationship Id="rId9" Type="http://schemas.openxmlformats.org/officeDocument/2006/relationships/audio" Target="../media/audio60.wav"/><Relationship Id="rId14" Type="http://schemas.openxmlformats.org/officeDocument/2006/relationships/audio" Target="../media/audio26.wav"/><Relationship Id="rId22" Type="http://schemas.openxmlformats.org/officeDocument/2006/relationships/image" Target="../media/image23.png"/></Relationships>
</file>

<file path=ppt/slides/_rels/slide8.xml.rels><?xml version="1.0" encoding="UTF-8" standalone="yes"?>
<Relationships xmlns="http://schemas.openxmlformats.org/package/2006/relationships"><Relationship Id="rId8" Type="http://schemas.openxmlformats.org/officeDocument/2006/relationships/audio" Target="../media/audio68.wav"/><Relationship Id="rId13" Type="http://schemas.openxmlformats.org/officeDocument/2006/relationships/audio" Target="../media/audio73.wav"/><Relationship Id="rId18" Type="http://schemas.openxmlformats.org/officeDocument/2006/relationships/image" Target="../media/image30.png"/><Relationship Id="rId3" Type="http://schemas.openxmlformats.org/officeDocument/2006/relationships/audio" Target="../media/audio3.wav"/><Relationship Id="rId7" Type="http://schemas.openxmlformats.org/officeDocument/2006/relationships/audio" Target="../media/audio67.wav"/><Relationship Id="rId12" Type="http://schemas.openxmlformats.org/officeDocument/2006/relationships/audio" Target="../media/audio72.wav"/><Relationship Id="rId17" Type="http://schemas.openxmlformats.org/officeDocument/2006/relationships/audio" Target="../media/audio26.wav"/><Relationship Id="rId2" Type="http://schemas.openxmlformats.org/officeDocument/2006/relationships/audio" Target="../media/audio13.wav"/><Relationship Id="rId16" Type="http://schemas.openxmlformats.org/officeDocument/2006/relationships/audio" Target="../media/audio76.wav"/><Relationship Id="rId1" Type="http://schemas.openxmlformats.org/officeDocument/2006/relationships/slideLayout" Target="../slideLayouts/slideLayout2.xml"/><Relationship Id="rId6" Type="http://schemas.openxmlformats.org/officeDocument/2006/relationships/audio" Target="../media/audio66.wav"/><Relationship Id="rId11" Type="http://schemas.openxmlformats.org/officeDocument/2006/relationships/audio" Target="../media/audio71.wav"/><Relationship Id="rId5" Type="http://schemas.openxmlformats.org/officeDocument/2006/relationships/audio" Target="../media/audio65.wav"/><Relationship Id="rId15" Type="http://schemas.openxmlformats.org/officeDocument/2006/relationships/audio" Target="../media/audio75.wav"/><Relationship Id="rId10" Type="http://schemas.openxmlformats.org/officeDocument/2006/relationships/audio" Target="../media/audio70.wav"/><Relationship Id="rId19" Type="http://schemas.openxmlformats.org/officeDocument/2006/relationships/image" Target="../media/image160.png"/><Relationship Id="rId4" Type="http://schemas.openxmlformats.org/officeDocument/2006/relationships/audio" Target="../media/audio4.wav"/><Relationship Id="rId9" Type="http://schemas.openxmlformats.org/officeDocument/2006/relationships/audio" Target="../media/audio69.wav"/><Relationship Id="rId14" Type="http://schemas.openxmlformats.org/officeDocument/2006/relationships/audio" Target="../media/audio74.wav"/></Relationships>
</file>

<file path=ppt/slides/_rels/slide9.xml.rels><?xml version="1.0" encoding="UTF-8" standalone="yes"?>
<Relationships xmlns="http://schemas.openxmlformats.org/package/2006/relationships"><Relationship Id="rId8" Type="http://schemas.openxmlformats.org/officeDocument/2006/relationships/audio" Target="../media/audio80.wav"/><Relationship Id="rId13" Type="http://schemas.openxmlformats.org/officeDocument/2006/relationships/audio" Target="../media/audio85.wav"/><Relationship Id="rId3" Type="http://schemas.openxmlformats.org/officeDocument/2006/relationships/audio" Target="../media/audio3.wav"/><Relationship Id="rId21" Type="http://schemas.openxmlformats.org/officeDocument/2006/relationships/image" Target="../media/image34.png"/><Relationship Id="rId7" Type="http://schemas.openxmlformats.org/officeDocument/2006/relationships/audio" Target="../media/audio79.wav"/><Relationship Id="rId12" Type="http://schemas.openxmlformats.org/officeDocument/2006/relationships/audio" Target="../media/audio84.wav"/><Relationship Id="rId2" Type="http://schemas.openxmlformats.org/officeDocument/2006/relationships/audio" Target="../media/audio13.wav"/><Relationship Id="rId20" Type="http://schemas.openxmlformats.org/officeDocument/2006/relationships/image" Target="../media/image33.png"/><Relationship Id="rId1" Type="http://schemas.openxmlformats.org/officeDocument/2006/relationships/slideLayout" Target="../slideLayouts/slideLayout2.xml"/><Relationship Id="rId6" Type="http://schemas.openxmlformats.org/officeDocument/2006/relationships/audio" Target="../media/audio78.wav"/><Relationship Id="rId11" Type="http://schemas.openxmlformats.org/officeDocument/2006/relationships/audio" Target="../media/audio83.wav"/><Relationship Id="rId24" Type="http://schemas.openxmlformats.org/officeDocument/2006/relationships/image" Target="../media/image35.png"/><Relationship Id="rId5" Type="http://schemas.openxmlformats.org/officeDocument/2006/relationships/audio" Target="../media/audio77.wav"/><Relationship Id="rId15" Type="http://schemas.openxmlformats.org/officeDocument/2006/relationships/audio" Target="../media/audio26.wav"/><Relationship Id="rId23" Type="http://schemas.openxmlformats.org/officeDocument/2006/relationships/image" Target="../media/image27.png"/><Relationship Id="rId10" Type="http://schemas.openxmlformats.org/officeDocument/2006/relationships/audio" Target="../media/audio82.wav"/><Relationship Id="rId19" Type="http://schemas.openxmlformats.org/officeDocument/2006/relationships/image" Target="../media/image32.png"/><Relationship Id="rId4" Type="http://schemas.openxmlformats.org/officeDocument/2006/relationships/audio" Target="../media/audio4.wav"/><Relationship Id="rId9" Type="http://schemas.openxmlformats.org/officeDocument/2006/relationships/audio" Target="../media/audio81.wav"/><Relationship Id="rId14" Type="http://schemas.openxmlformats.org/officeDocument/2006/relationships/audio" Target="../media/audio86.wav"/><Relationship Id="rId22" Type="http://schemas.openxmlformats.org/officeDocument/2006/relationships/image" Target="../media/image26.png"/></Relationships>
</file>

<file path=ppt/slides/_rels/slide10.xml.rels><?xml version="1.0" encoding="UTF-8" standalone="yes"?>
<Relationships xmlns="http://schemas.openxmlformats.org/package/2006/relationships"><Relationship Id="rId8" Type="http://schemas.openxmlformats.org/officeDocument/2006/relationships/audio" Target="../media/audio90.wav"/><Relationship Id="rId13" Type="http://schemas.openxmlformats.org/officeDocument/2006/relationships/audio" Target="../media/audio94.wav"/><Relationship Id="rId18" Type="http://schemas.openxmlformats.org/officeDocument/2006/relationships/image" Target="../media/image37.png"/><Relationship Id="rId26" Type="http://schemas.openxmlformats.org/officeDocument/2006/relationships/image" Target="../media/image44.png"/><Relationship Id="rId3" Type="http://schemas.openxmlformats.org/officeDocument/2006/relationships/audio" Target="../media/audio3.wav"/><Relationship Id="rId21" Type="http://schemas.openxmlformats.org/officeDocument/2006/relationships/image" Target="../media/image390.png"/><Relationship Id="rId34" Type="http://schemas.openxmlformats.org/officeDocument/2006/relationships/image" Target="../media/image39.png"/><Relationship Id="rId7" Type="http://schemas.openxmlformats.org/officeDocument/2006/relationships/audio" Target="../media/audio89.wav"/><Relationship Id="rId12" Type="http://schemas.openxmlformats.org/officeDocument/2006/relationships/audio" Target="../media/audio93.wav"/><Relationship Id="rId17" Type="http://schemas.openxmlformats.org/officeDocument/2006/relationships/image" Target="../media/image36.png"/><Relationship Id="rId25" Type="http://schemas.openxmlformats.org/officeDocument/2006/relationships/image" Target="../media/image43.png"/><Relationship Id="rId33" Type="http://schemas.openxmlformats.org/officeDocument/2006/relationships/image" Target="../media/image370.png"/><Relationship Id="rId2" Type="http://schemas.openxmlformats.org/officeDocument/2006/relationships/audio" Target="../media/audio13.wav"/><Relationship Id="rId16" Type="http://schemas.openxmlformats.org/officeDocument/2006/relationships/image" Target="../media/image31.png"/><Relationship Id="rId29" Type="http://schemas.openxmlformats.org/officeDocument/2006/relationships/image" Target="../media/image47.png"/><Relationship Id="rId20" Type="http://schemas.openxmlformats.org/officeDocument/2006/relationships/image" Target="../media/image380.png"/><Relationship Id="rId1" Type="http://schemas.openxmlformats.org/officeDocument/2006/relationships/slideLayout" Target="../slideLayouts/slideLayout2.xml"/><Relationship Id="rId6" Type="http://schemas.openxmlformats.org/officeDocument/2006/relationships/audio" Target="../media/audio88.wav"/><Relationship Id="rId11" Type="http://schemas.openxmlformats.org/officeDocument/2006/relationships/audio" Target="../media/audio26.wav"/><Relationship Id="rId24" Type="http://schemas.openxmlformats.org/officeDocument/2006/relationships/image" Target="../media/image42.png"/><Relationship Id="rId32" Type="http://schemas.openxmlformats.org/officeDocument/2006/relationships/image" Target="../media/image360.png"/><Relationship Id="rId5" Type="http://schemas.openxmlformats.org/officeDocument/2006/relationships/audio" Target="../media/audio87.wav"/><Relationship Id="rId28" Type="http://schemas.openxmlformats.org/officeDocument/2006/relationships/image" Target="../media/image46.png"/><Relationship Id="rId10" Type="http://schemas.openxmlformats.org/officeDocument/2006/relationships/audio" Target="../media/audio92.wav"/><Relationship Id="rId19" Type="http://schemas.openxmlformats.org/officeDocument/2006/relationships/image" Target="../media/image38.png"/><Relationship Id="rId31" Type="http://schemas.openxmlformats.org/officeDocument/2006/relationships/image" Target="../media/image350.png"/><Relationship Id="rId4" Type="http://schemas.openxmlformats.org/officeDocument/2006/relationships/audio" Target="../media/audio4.wav"/><Relationship Id="rId9" Type="http://schemas.openxmlformats.org/officeDocument/2006/relationships/audio" Target="../media/audio91.wav"/><Relationship Id="rId14" Type="http://schemas.openxmlformats.org/officeDocument/2006/relationships/audio" Target="../media/audio95.wav"/><Relationship Id="rId27" Type="http://schemas.openxmlformats.org/officeDocument/2006/relationships/image" Target="../media/image45.png"/><Relationship Id="rId30" Type="http://schemas.openxmlformats.org/officeDocument/2006/relationships/image" Target="../media/image340.png"/><Relationship Id="rId35" Type="http://schemas.openxmlformats.org/officeDocument/2006/relationships/image" Target="../media/image40.png"/></Relationships>
</file>

<file path=ppt/slides/_rels/slide11.xml.rels><?xml version="1.0" encoding="UTF-8" standalone="yes"?>
<Relationships xmlns="http://schemas.openxmlformats.org/package/2006/relationships"><Relationship Id="rId3" Type="http://schemas.openxmlformats.org/officeDocument/2006/relationships/audio" Target="../media/audio96.wav"/><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41.png"/><Relationship Id="rId5" Type="http://schemas.openxmlformats.org/officeDocument/2006/relationships/audio" Target="../media/audio97.wav"/><Relationship Id="rId4" Type="http://schemas.openxmlformats.org/officeDocument/2006/relationships/image" Target="../media/image1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Zástupný symbol pro číslo snímku 2"/>
          <p:cNvSpPr>
            <a:spLocks noGrp="1"/>
          </p:cNvSpPr>
          <p:nvPr>
            <p:ph type="sldNum" sz="quarter" idx="12"/>
          </p:nvPr>
        </p:nvSpPr>
        <p:spPr>
          <a:xfrm>
            <a:off x="864000" y="2448000"/>
            <a:ext cx="1440000" cy="360000"/>
          </a:xfrm>
        </p:spPr>
        <p:txBody>
          <a:bodyPr/>
          <a:lstStyle/>
          <a:p>
            <a:pPr algn="l"/>
            <a:r>
              <a:rPr lang="en-GB" sz="1800" dirty="0">
                <a:solidFill>
                  <a:srgbClr val="7030A0"/>
                </a:solidFill>
              </a:rPr>
              <a:t>Lesson </a:t>
            </a:r>
            <a:r>
              <a:rPr lang="cs-CZ" sz="1800" dirty="0">
                <a:solidFill>
                  <a:srgbClr val="7030A0"/>
                </a:solidFill>
              </a:rPr>
              <a:t>7</a:t>
            </a:r>
            <a:endParaRPr lang="en-GB" sz="1800" dirty="0">
              <a:solidFill>
                <a:srgbClr val="7030A0"/>
              </a:solidFill>
            </a:endParaRPr>
          </a:p>
        </p:txBody>
      </p:sp>
      <p:sp>
        <p:nvSpPr>
          <p:cNvPr id="2" name="Nadpis 1"/>
          <p:cNvSpPr>
            <a:spLocks noGrp="1"/>
          </p:cNvSpPr>
          <p:nvPr>
            <p:ph type="title"/>
          </p:nvPr>
        </p:nvSpPr>
        <p:spPr>
          <a:xfrm>
            <a:off x="2016000" y="2700000"/>
            <a:ext cx="6120000" cy="1800000"/>
          </a:xfrm>
        </p:spPr>
        <p:txBody>
          <a:bodyPr/>
          <a:lstStyle/>
          <a:p>
            <a:pPr marL="182880" indent="0" algn="l">
              <a:buNone/>
            </a:pPr>
            <a:br>
              <a:rPr lang="en-GB" dirty="0">
                <a:solidFill>
                  <a:srgbClr val="7030A0"/>
                </a:solidFill>
              </a:rPr>
            </a:br>
            <a:br>
              <a:rPr lang="en-GB" dirty="0">
                <a:solidFill>
                  <a:srgbClr val="7030A0"/>
                </a:solidFill>
              </a:rPr>
            </a:br>
            <a:br>
              <a:rPr lang="en-GB" dirty="0">
                <a:solidFill>
                  <a:srgbClr val="7030A0"/>
                </a:solidFill>
              </a:rPr>
            </a:br>
            <a:br>
              <a:rPr lang="en-GB" dirty="0">
                <a:solidFill>
                  <a:srgbClr val="7030A0"/>
                </a:solidFill>
              </a:rPr>
            </a:br>
            <a:br>
              <a:rPr lang="en-GB" dirty="0">
                <a:solidFill>
                  <a:srgbClr val="7030A0"/>
                </a:solidFill>
              </a:rPr>
            </a:br>
            <a:r>
              <a:rPr lang="en-GB" dirty="0">
                <a:solidFill>
                  <a:srgbClr val="7030A0"/>
                </a:solidFill>
              </a:rPr>
              <a:t>Forward rate agreement</a:t>
            </a:r>
          </a:p>
        </p:txBody>
      </p:sp>
      <p:sp>
        <p:nvSpPr>
          <p:cNvPr id="4" name="Podnadpis 2"/>
          <p:cNvSpPr txBox="1">
            <a:spLocks/>
          </p:cNvSpPr>
          <p:nvPr/>
        </p:nvSpPr>
        <p:spPr>
          <a:xfrm>
            <a:off x="864000" y="468000"/>
            <a:ext cx="3600000" cy="864000"/>
          </a:xfrm>
          <a:prstGeom prst="rect">
            <a:avLst/>
          </a:prstGeom>
        </p:spPr>
        <p:txBody>
          <a:bodyPr vert="horz" lIns="91440" tIns="45720" rIns="91440" bIns="45720" rtlCol="0" anchor="t">
            <a:normAutofit/>
          </a:bodyPr>
          <a:lstStyle>
            <a:lvl1pPr marL="0" indent="0" algn="r" defTabSz="914400" rtl="0" eaLnBrk="1" latinLnBrk="0" hangingPunct="1">
              <a:spcBef>
                <a:spcPct val="20000"/>
              </a:spcBef>
              <a:spcAft>
                <a:spcPts val="300"/>
              </a:spcAft>
              <a:buClr>
                <a:schemeClr val="accent6">
                  <a:lumMod val="75000"/>
                </a:schemeClr>
              </a:buClr>
              <a:buSzPct val="130000"/>
              <a:buFont typeface="Georgia" pitchFamily="18" charset="0"/>
              <a:buNone/>
              <a:defRPr sz="2000" kern="1200">
                <a:solidFill>
                  <a:schemeClr val="tx2"/>
                </a:solidFill>
                <a:latin typeface="+mn-lt"/>
                <a:ea typeface="+mn-ea"/>
                <a:cs typeface="+mn-cs"/>
              </a:defRPr>
            </a:lvl1pPr>
            <a:lvl2pPr marL="4572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800" kern="1200">
                <a:solidFill>
                  <a:schemeClr val="tx1">
                    <a:tint val="75000"/>
                  </a:schemeClr>
                </a:solidFill>
                <a:latin typeface="+mn-lt"/>
                <a:ea typeface="+mn-ea"/>
                <a:cs typeface="+mn-cs"/>
              </a:defRPr>
            </a:lvl2pPr>
            <a:lvl3pPr marL="9144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600" kern="1200">
                <a:solidFill>
                  <a:schemeClr val="tx1">
                    <a:tint val="75000"/>
                  </a:schemeClr>
                </a:solidFill>
                <a:latin typeface="+mn-lt"/>
                <a:ea typeface="+mn-ea"/>
                <a:cs typeface="+mn-cs"/>
              </a:defRPr>
            </a:lvl3pPr>
            <a:lvl4pPr marL="13716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400" kern="1200">
                <a:solidFill>
                  <a:schemeClr val="tx1">
                    <a:tint val="75000"/>
                  </a:schemeClr>
                </a:solidFill>
                <a:latin typeface="+mn-lt"/>
                <a:ea typeface="+mn-ea"/>
                <a:cs typeface="+mn-cs"/>
              </a:defRPr>
            </a:lvl4pPr>
            <a:lvl5pPr marL="18288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400" kern="1200">
                <a:solidFill>
                  <a:schemeClr val="tx1">
                    <a:tint val="75000"/>
                  </a:schemeClr>
                </a:solidFill>
                <a:latin typeface="+mn-lt"/>
                <a:ea typeface="+mn-ea"/>
                <a:cs typeface="+mn-cs"/>
              </a:defRPr>
            </a:lvl5pPr>
            <a:lvl6pPr marL="22860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400" kern="1200">
                <a:solidFill>
                  <a:schemeClr val="tx1">
                    <a:tint val="75000"/>
                  </a:schemeClr>
                </a:solidFill>
                <a:latin typeface="+mn-lt"/>
                <a:ea typeface="+mn-ea"/>
                <a:cs typeface="+mn-cs"/>
              </a:defRPr>
            </a:lvl6pPr>
            <a:lvl7pPr marL="27432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400" kern="1200">
                <a:solidFill>
                  <a:schemeClr val="tx1">
                    <a:tint val="75000"/>
                  </a:schemeClr>
                </a:solidFill>
                <a:latin typeface="+mn-lt"/>
                <a:ea typeface="+mn-ea"/>
                <a:cs typeface="+mn-cs"/>
              </a:defRPr>
            </a:lvl7pPr>
            <a:lvl8pPr marL="32004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400" kern="1200">
                <a:solidFill>
                  <a:schemeClr val="tx1">
                    <a:tint val="75000"/>
                  </a:schemeClr>
                </a:solidFill>
                <a:latin typeface="+mn-lt"/>
                <a:ea typeface="+mn-ea"/>
                <a:cs typeface="+mn-cs"/>
              </a:defRPr>
            </a:lvl8pPr>
            <a:lvl9pPr marL="36576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400" kern="1200">
                <a:solidFill>
                  <a:schemeClr val="tx1">
                    <a:tint val="75000"/>
                  </a:schemeClr>
                </a:solidFill>
                <a:latin typeface="+mn-lt"/>
                <a:ea typeface="+mn-ea"/>
                <a:cs typeface="+mn-cs"/>
              </a:defRPr>
            </a:lvl9pPr>
          </a:lstStyle>
          <a:p>
            <a:pPr algn="l">
              <a:spcBef>
                <a:spcPts val="0"/>
              </a:spcBef>
              <a:spcAft>
                <a:spcPts val="0"/>
              </a:spcAft>
            </a:pPr>
            <a:r>
              <a:rPr lang="en-GB" sz="1800" b="1" dirty="0"/>
              <a:t>Institute of Economic Studies</a:t>
            </a:r>
          </a:p>
          <a:p>
            <a:pPr algn="l">
              <a:spcBef>
                <a:spcPts val="0"/>
              </a:spcBef>
              <a:spcAft>
                <a:spcPts val="0"/>
              </a:spcAft>
            </a:pPr>
            <a:r>
              <a:rPr lang="en-GB" sz="1400" b="1" dirty="0"/>
              <a:t>Faculty of Social Sciences</a:t>
            </a:r>
          </a:p>
          <a:p>
            <a:pPr algn="l">
              <a:spcBef>
                <a:spcPts val="0"/>
              </a:spcBef>
              <a:spcAft>
                <a:spcPts val="0"/>
              </a:spcAft>
            </a:pPr>
            <a:r>
              <a:rPr lang="en-GB" sz="1400" b="1" dirty="0"/>
              <a:t>Charles University in Prague</a:t>
            </a:r>
          </a:p>
        </p:txBody>
      </p:sp>
      <p:sp>
        <p:nvSpPr>
          <p:cNvPr id="12" name="Podnadpis 2"/>
          <p:cNvSpPr>
            <a:spLocks noGrp="1"/>
          </p:cNvSpPr>
          <p:nvPr/>
        </p:nvSpPr>
        <p:spPr>
          <a:xfrm>
            <a:off x="5544000" y="5292000"/>
            <a:ext cx="3420000" cy="396000"/>
          </a:xfrm>
          <a:prstGeom prst="rect">
            <a:avLst/>
          </a:prstGeom>
        </p:spPr>
        <p:txBody>
          <a:bodyPr vert="horz" lIns="91440" tIns="45720" rIns="91440" bIns="45720" rtlCol="0" anchor="t">
            <a:normAutofit fontScale="92500"/>
          </a:bodyPr>
          <a:ls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GB" sz="1800" b="1"/>
              <a:t>Financial markets instruments </a:t>
            </a:r>
            <a:endParaRPr lang="en-GB" sz="1800" b="1">
              <a:solidFill>
                <a:srgbClr val="C00000"/>
              </a:solidFill>
            </a:endParaRPr>
          </a:p>
        </p:txBody>
      </p:sp>
      <p:sp>
        <p:nvSpPr>
          <p:cNvPr id="10" name="TextovéPole 9"/>
          <p:cNvSpPr txBox="1"/>
          <p:nvPr/>
        </p:nvSpPr>
        <p:spPr>
          <a:xfrm>
            <a:off x="882658" y="5504570"/>
            <a:ext cx="3532932" cy="553998"/>
          </a:xfrm>
          <a:prstGeom prst="rect">
            <a:avLst/>
          </a:prstGeom>
          <a:noFill/>
        </p:spPr>
        <p:txBody>
          <a:bodyPr wrap="square" rtlCol="0">
            <a:spAutoFit/>
          </a:bodyPr>
          <a:lstStyle/>
          <a:p>
            <a:r>
              <a:rPr lang="cs-CZ" cap="small" dirty="0">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rPr>
              <a:t>Antonín </a:t>
            </a:r>
            <a:r>
              <a:rPr lang="cs-CZ" cap="small" dirty="0" err="1">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rPr>
              <a:t>Dvorák</a:t>
            </a:r>
            <a:endParaRPr lang="en-GB" cap="small" dirty="0">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endParaRPr>
          </a:p>
          <a:p>
            <a:r>
              <a:rPr lang="cs-CZ" sz="1200" dirty="0">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rPr>
              <a:t>Slavonic </a:t>
            </a:r>
            <a:r>
              <a:rPr lang="cs-CZ" sz="1200" dirty="0" err="1">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rPr>
              <a:t>dances</a:t>
            </a:r>
            <a:r>
              <a:rPr lang="cs-CZ" sz="1200" dirty="0">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rPr>
              <a:t> – </a:t>
            </a:r>
            <a:r>
              <a:rPr lang="cs-CZ" sz="1200" dirty="0" err="1">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rPr>
              <a:t>series</a:t>
            </a:r>
            <a:r>
              <a:rPr lang="cs-CZ" sz="1200" dirty="0">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rPr>
              <a:t> 2, No. 2 in E minor</a:t>
            </a:r>
            <a:endParaRPr lang="en-GB" sz="1200" dirty="0">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endParaRPr>
          </a:p>
        </p:txBody>
      </p:sp>
      <p:pic>
        <p:nvPicPr>
          <p:cNvPr id="3" name="Obrázek 2"/>
          <p:cNvPicPr>
            <a:picLocks/>
          </p:cNvPicPr>
          <p:nvPr/>
        </p:nvPicPr>
        <p:blipFill>
          <a:blip r:embed="rId4" cstate="print">
            <a:extLst>
              <a:ext uri="{28A0092B-C50C-407E-A947-70E740481C1C}">
                <a14:useLocalDpi xmlns:a14="http://schemas.microsoft.com/office/drawing/2010/main" val="0"/>
              </a:ext>
            </a:extLst>
          </a:blip>
          <a:stretch>
            <a:fillRect/>
          </a:stretch>
        </p:blipFill>
        <p:spPr>
          <a:xfrm>
            <a:off x="7524000" y="540000"/>
            <a:ext cx="1278000" cy="1296000"/>
          </a:xfrm>
          <a:prstGeom prst="rect">
            <a:avLst/>
          </a:prstGeom>
        </p:spPr>
      </p:pic>
      <p:sp>
        <p:nvSpPr>
          <p:cNvPr id="13" name="TextovéPole 12"/>
          <p:cNvSpPr txBox="1"/>
          <p:nvPr/>
        </p:nvSpPr>
        <p:spPr>
          <a:xfrm>
            <a:off x="2087632" y="5499647"/>
            <a:ext cx="264151" cy="461665"/>
          </a:xfrm>
          <a:prstGeom prst="rect">
            <a:avLst/>
          </a:prstGeom>
          <a:noFill/>
        </p:spPr>
        <p:txBody>
          <a:bodyPr wrap="square" rtlCol="0">
            <a:spAutoFit/>
          </a:bodyPr>
          <a:lstStyle/>
          <a:p>
            <a:pPr algn="ctr"/>
            <a:r>
              <a:rPr lang="cs-CZ" sz="2400" b="1" cap="small" dirty="0">
                <a:solidFill>
                  <a:schemeClr val="accent4">
                    <a:lumMod val="50000"/>
                  </a:schemeClr>
                </a:solidFill>
                <a:effectLst>
                  <a:innerShdw blurRad="63500" dist="50800" dir="10800000">
                    <a:prstClr val="black">
                      <a:alpha val="50000"/>
                    </a:prstClr>
                  </a:innerShdw>
                </a:effectLst>
                <a:latin typeface="Algerian"/>
                <a:ea typeface="Cambria Math" panose="02040503050406030204" pitchFamily="18" charset="0"/>
              </a:rPr>
              <a:t>ˇ</a:t>
            </a:r>
            <a:endParaRPr lang="cs-CZ" sz="2400" b="1" cap="small" dirty="0">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endParaRPr>
          </a:p>
        </p:txBody>
      </p:sp>
      <p:pic>
        <p:nvPicPr>
          <p:cNvPr id="14" name="Obrázek 13">
            <a:hlinkClick r:id="" action="ppaction://noaction">
              <a:snd r:embed="rId5" name="cpL07S01_Mixdown.wav"/>
            </a:hlinkClick>
          </p:cNvPr>
          <p:cNvPicPr>
            <a:picLocks noChangeAspect="1"/>
          </p:cNvPicPr>
          <p:nvPr/>
        </p:nvPicPr>
        <p:blipFill>
          <a:blip r:embed="rId6"/>
          <a:stretch>
            <a:fillRect/>
          </a:stretch>
        </p:blipFill>
        <p:spPr>
          <a:xfrm>
            <a:off x="972000" y="4824000"/>
            <a:ext cx="792000" cy="792000"/>
          </a:xfrm>
          <a:prstGeom prst="rect">
            <a:avLst/>
          </a:prstGeom>
        </p:spPr>
      </p:pic>
      <p:sp>
        <p:nvSpPr>
          <p:cNvPr id="15" name="TextovéPole 14"/>
          <p:cNvSpPr txBox="1"/>
          <p:nvPr/>
        </p:nvSpPr>
        <p:spPr>
          <a:xfrm>
            <a:off x="882000" y="5504400"/>
            <a:ext cx="3556995" cy="553998"/>
          </a:xfrm>
          <a:prstGeom prst="rect">
            <a:avLst/>
          </a:prstGeom>
          <a:noFill/>
        </p:spPr>
        <p:txBody>
          <a:bodyPr wrap="square" rtlCol="0">
            <a:spAutoFit/>
          </a:bodyPr>
          <a:lstStyle/>
          <a:p>
            <a:r>
              <a:rPr lang="cs-CZ" cap="small" dirty="0">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rPr>
              <a:t>Antonín </a:t>
            </a:r>
            <a:r>
              <a:rPr lang="cs-CZ" cap="small" dirty="0" err="1">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rPr>
              <a:t>Dvorák</a:t>
            </a:r>
            <a:endParaRPr lang="en-GB" cap="small" dirty="0">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endParaRPr>
          </a:p>
          <a:p>
            <a:r>
              <a:rPr lang="en-GB" sz="1200" dirty="0">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rPr>
              <a:t>Slavonic dances – series 2, No. 2 in E minor</a:t>
            </a:r>
          </a:p>
        </p:txBody>
      </p:sp>
      <p:sp>
        <p:nvSpPr>
          <p:cNvPr id="18" name="Šipka: doprava 17">
            <a:extLst>
              <a:ext uri="{FF2B5EF4-FFF2-40B4-BE49-F238E27FC236}">
                <a16:creationId xmlns:a16="http://schemas.microsoft.com/office/drawing/2014/main" id="{B8785294-13FD-4FDC-82E9-8141D99BC9F2}"/>
              </a:ext>
            </a:extLst>
          </p:cNvPr>
          <p:cNvSpPr/>
          <p:nvPr/>
        </p:nvSpPr>
        <p:spPr>
          <a:xfrm>
            <a:off x="468000" y="5112000"/>
            <a:ext cx="216000" cy="180000"/>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9" name="Tlačítko akce: Prázdné 18">
            <a:hlinkClick r:id="" action="ppaction://noaction" highlightClick="1"/>
            <a:extLst>
              <a:ext uri="{FF2B5EF4-FFF2-40B4-BE49-F238E27FC236}">
                <a16:creationId xmlns:a16="http://schemas.microsoft.com/office/drawing/2014/main" id="{F301A003-ACA8-4C94-B16F-1ABCDE191ECA}"/>
              </a:ext>
            </a:extLst>
          </p:cNvPr>
          <p:cNvSpPr/>
          <p:nvPr/>
        </p:nvSpPr>
        <p:spPr>
          <a:xfrm>
            <a:off x="7566600" y="6340179"/>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800" b="1" dirty="0" err="1">
                <a:solidFill>
                  <a:srgbClr val="FFFF00"/>
                </a:solidFill>
              </a:rPr>
              <a:t>Cz</a:t>
            </a:r>
            <a:endParaRPr lang="cs-CZ" sz="800" b="1" dirty="0">
              <a:solidFill>
                <a:srgbClr val="FFFF00"/>
              </a:solidFill>
            </a:endParaRPr>
          </a:p>
        </p:txBody>
      </p:sp>
      <p:sp>
        <p:nvSpPr>
          <p:cNvPr id="20" name="Tlačítko akce: Prázdné 19">
            <a:hlinkClick r:id="" action="ppaction://noaction" highlightClick="1"/>
            <a:extLst>
              <a:ext uri="{FF2B5EF4-FFF2-40B4-BE49-F238E27FC236}">
                <a16:creationId xmlns:a16="http://schemas.microsoft.com/office/drawing/2014/main" id="{2F802A38-B892-4D30-BD04-CFB76DA1AF61}"/>
              </a:ext>
            </a:extLst>
          </p:cNvPr>
          <p:cNvSpPr/>
          <p:nvPr/>
        </p:nvSpPr>
        <p:spPr>
          <a:xfrm>
            <a:off x="7961705" y="6340179"/>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800" b="1" dirty="0">
                <a:solidFill>
                  <a:srgbClr val="FFFF00"/>
                </a:solidFill>
              </a:rPr>
              <a:t>En</a:t>
            </a:r>
          </a:p>
        </p:txBody>
      </p:sp>
      <p:sp>
        <p:nvSpPr>
          <p:cNvPr id="21" name="Tlačítko akce: Prázdné 20">
            <a:hlinkClick r:id="" action="ppaction://noaction" highlightClick="1"/>
            <a:extLst>
              <a:ext uri="{FF2B5EF4-FFF2-40B4-BE49-F238E27FC236}">
                <a16:creationId xmlns:a16="http://schemas.microsoft.com/office/drawing/2014/main" id="{EEB00ACD-AE84-4657-B672-2CC1E2350583}"/>
              </a:ext>
            </a:extLst>
          </p:cNvPr>
          <p:cNvSpPr/>
          <p:nvPr/>
        </p:nvSpPr>
        <p:spPr>
          <a:xfrm>
            <a:off x="8358688" y="6340179"/>
            <a:ext cx="360000" cy="180000"/>
          </a:xfrm>
          <a:prstGeom prst="actionButtonBlank">
            <a:avLst/>
          </a:prstGeom>
          <a:solidFill>
            <a:schemeClr val="accent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cs-CZ" sz="800" b="1" dirty="0" err="1">
                <a:solidFill>
                  <a:srgbClr val="FFFF00"/>
                </a:solidFill>
              </a:rPr>
              <a:t>None</a:t>
            </a:r>
            <a:endParaRPr lang="cs-CZ" sz="800" b="1" dirty="0">
              <a:solidFill>
                <a:srgbClr val="FFFF00"/>
              </a:solidFill>
            </a:endParaRPr>
          </a:p>
        </p:txBody>
      </p:sp>
      <p:sp>
        <p:nvSpPr>
          <p:cNvPr id="22" name="Zástupný symbol pro zápatí 1">
            <a:extLst>
              <a:ext uri="{FF2B5EF4-FFF2-40B4-BE49-F238E27FC236}">
                <a16:creationId xmlns:a16="http://schemas.microsoft.com/office/drawing/2014/main" id="{4C5F5B52-2698-4148-A322-F45998C74804}"/>
              </a:ext>
            </a:extLst>
          </p:cNvPr>
          <p:cNvSpPr txBox="1">
            <a:spLocks/>
          </p:cNvSpPr>
          <p:nvPr/>
        </p:nvSpPr>
        <p:spPr>
          <a:xfrm>
            <a:off x="7566520" y="6166235"/>
            <a:ext cx="1152168" cy="156738"/>
          </a:xfrm>
          <a:prstGeom prst="rect">
            <a:avLst/>
          </a:prstGeom>
        </p:spPr>
        <p:txBody>
          <a:bodyPr vert="horz" lIns="91440" tIns="45720" rIns="91440" bIns="45720" rtlCol="0" anchor="ctr"/>
          <a:lstStyle>
            <a:defPPr>
              <a:defRPr lang="cs-CZ"/>
            </a:defPPr>
            <a:lvl1pPr marL="0" algn="l" defTabSz="914400" rtl="0" eaLnBrk="1" latinLnBrk="0" hangingPunct="1">
              <a:defRPr sz="1100" b="1" kern="1200">
                <a:solidFill>
                  <a:schemeClr val="tx1">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800" kern="800" spc="130" dirty="0"/>
              <a:t>Subtitles</a:t>
            </a:r>
          </a:p>
        </p:txBody>
      </p:sp>
      <p:sp>
        <p:nvSpPr>
          <p:cNvPr id="23" name="Obdélník 22">
            <a:extLst>
              <a:ext uri="{FF2B5EF4-FFF2-40B4-BE49-F238E27FC236}">
                <a16:creationId xmlns:a16="http://schemas.microsoft.com/office/drawing/2014/main" id="{9BC56F6E-BD24-4556-84D3-D189860E3027}"/>
              </a:ext>
            </a:extLst>
          </p:cNvPr>
          <p:cNvSpPr/>
          <p:nvPr/>
        </p:nvSpPr>
        <p:spPr>
          <a:xfrm>
            <a:off x="7452320" y="6159600"/>
            <a:ext cx="1368000" cy="396000"/>
          </a:xfrm>
          <a:prstGeom prst="rect">
            <a:avLst/>
          </a:prstGeom>
          <a:solidFill>
            <a:schemeClr val="accent1">
              <a:alpha val="40000"/>
            </a:schemeClr>
          </a:solidFill>
          <a:ln w="63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TextovéPole 15"/>
          <p:cNvSpPr txBox="1">
            <a:spLocks/>
          </p:cNvSpPr>
          <p:nvPr/>
        </p:nvSpPr>
        <p:spPr>
          <a:xfrm>
            <a:off x="-720000" y="7092000"/>
            <a:ext cx="8640000" cy="576000"/>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marL="0" lvl="1">
              <a:defRPr sz="1000"/>
            </a:lvl2pPr>
          </a:lstStyle>
          <a:p>
            <a:pPr lvl="0"/>
            <a:r>
              <a:rPr lang="cs-CZ" dirty="0"/>
              <a:t>Vítejte v sedmé lekci kurzu Nástroje finančních trhů. Dnes bude řeč o finančním produktu, který běžně titulujeme jeho anglickou zkratkou FRA, znamenající dohodu o budoucí sazbě. Toto plné pojmenování však není tak úplně výstižné. FRA se spíše podobá jednoduchému kupónovému swapu, který provádí pouze jednu výměnu předem známé a předem neznámé úrokové platby.</a:t>
            </a:r>
          </a:p>
        </p:txBody>
      </p:sp>
      <p:sp>
        <p:nvSpPr>
          <p:cNvPr id="17" name="TextovéPole 16"/>
          <p:cNvSpPr txBox="1">
            <a:spLocks/>
          </p:cNvSpPr>
          <p:nvPr/>
        </p:nvSpPr>
        <p:spPr>
          <a:xfrm>
            <a:off x="-54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marL="0" lvl="1">
              <a:defRPr sz="1000"/>
            </a:lvl2pPr>
          </a:lstStyle>
          <a:p>
            <a:pPr lvl="1"/>
            <a:r>
              <a:rPr lang="cs-CZ" dirty="0"/>
              <a:t>Nenechte se však mýlit uvedenou podobou. Jednoduchost v tomto případě neznamená trivialitu ve smyslu analytických dovedností. Námi probíraná „FR-áčka“ jsou náročná svými vazbami na jiné segmenty finančních trhů, což má dalekosáhlé důsledky pro oceňování příbuzných finančních produktů.</a:t>
            </a:r>
          </a:p>
        </p:txBody>
      </p:sp>
      <p:sp>
        <p:nvSpPr>
          <p:cNvPr id="11" name="TextovéPole 10"/>
          <p:cNvSpPr txBox="1">
            <a:spLocks/>
          </p:cNvSpPr>
          <p:nvPr/>
        </p:nvSpPr>
        <p:spPr>
          <a:xfrm>
            <a:off x="-3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marL="0" lvl="1">
              <a:defRPr sz="1000"/>
            </a:lvl2pPr>
          </a:lstStyle>
          <a:p>
            <a:pPr lvl="1"/>
            <a:r>
              <a:rPr lang="cs-CZ" dirty="0"/>
              <a:t>Chcete-li si užívat animovanou prezentaci, pak trocha trpělivosti je namístě. </a:t>
            </a:r>
            <a:r>
              <a:rPr lang="cs-CZ" dirty="0" err="1"/>
              <a:t>Neuspěchávejte</a:t>
            </a:r>
            <a:r>
              <a:rPr lang="cs-CZ" dirty="0"/>
              <a:t> příliš klikání na tlačítka Zvuk a Video a respektujte doporučené pořadí. Přebarvení tlačítka na tmavě červenou sděluje ukončení animace.</a:t>
            </a:r>
          </a:p>
        </p:txBody>
      </p:sp>
      <p:sp>
        <p:nvSpPr>
          <p:cNvPr id="24" name="TextovéPole 23">
            <a:extLst>
              <a:ext uri="{FF2B5EF4-FFF2-40B4-BE49-F238E27FC236}">
                <a16:creationId xmlns:a16="http://schemas.microsoft.com/office/drawing/2014/main" id="{21801D85-DB93-4868-A6AD-BC6D6F3D3BBF}"/>
              </a:ext>
            </a:extLst>
          </p:cNvPr>
          <p:cNvSpPr txBox="1">
            <a:spLocks/>
          </p:cNvSpPr>
          <p:nvPr/>
        </p:nvSpPr>
        <p:spPr>
          <a:xfrm>
            <a:off x="-1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marL="0" lvl="1">
              <a:defRPr sz="1000"/>
            </a:lvl2pPr>
          </a:lstStyle>
          <a:p>
            <a:pPr lvl="1"/>
            <a:r>
              <a:rPr lang="cs-CZ" dirty="0"/>
              <a:t>Nemáte-li zájem o zvukové komentáře a jiné oživovací triky, můžete si stáhnout neanimovanou verzi téže prezentace. Narazíte-li na sporné tvrzení nebo nefunkčnost animační sekvence, svěřte se, prosím, se svým zjištěním autorovi této prezentace.</a:t>
            </a:r>
          </a:p>
        </p:txBody>
      </p:sp>
      <p:sp>
        <p:nvSpPr>
          <p:cNvPr id="25" name="TextovéPole 24">
            <a:extLst>
              <a:ext uri="{FF2B5EF4-FFF2-40B4-BE49-F238E27FC236}">
                <a16:creationId xmlns:a16="http://schemas.microsoft.com/office/drawing/2014/main" id="{3942E635-A0F4-41D5-BD6C-7D6CE96EC4BC}"/>
              </a:ext>
            </a:extLst>
          </p:cNvPr>
          <p:cNvSpPr txBox="1">
            <a:spLocks/>
          </p:cNvSpPr>
          <p:nvPr/>
        </p:nvSpPr>
        <p:spPr>
          <a:xfrm>
            <a:off x="-72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Welcome to the seventh lecture of the course Financial markets instruments. Today we will be looking at a financial product that is commonly known by its English acronym FRA which means forward rate agreement. This full name, however, is not entirely apt. An FRA is more like a simple coupon swap which executes only one exchange of a known-in-advance and an unknown-in-advance interest payment.</a:t>
            </a:r>
            <a:endParaRPr lang="cs-CZ" sz="1000" dirty="0"/>
          </a:p>
        </p:txBody>
      </p:sp>
      <p:sp>
        <p:nvSpPr>
          <p:cNvPr id="26" name="TextovéPole 25">
            <a:extLst>
              <a:ext uri="{FF2B5EF4-FFF2-40B4-BE49-F238E27FC236}">
                <a16:creationId xmlns:a16="http://schemas.microsoft.com/office/drawing/2014/main" id="{B03617BC-27E7-4AAD-846C-9E983E30B945}"/>
              </a:ext>
            </a:extLst>
          </p:cNvPr>
          <p:cNvSpPr txBox="1">
            <a:spLocks/>
          </p:cNvSpPr>
          <p:nvPr/>
        </p:nvSpPr>
        <p:spPr>
          <a:xfrm>
            <a:off x="-54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But do not be misled by this comparison. In this case, simple does not mean trivial in terms of the analytical skills. The FRAs are challenging because of their link with other segments of the financial market that has far-reaching implications for the valuation of related financial products.</a:t>
            </a:r>
            <a:endParaRPr lang="cs-CZ" sz="1000" dirty="0"/>
          </a:p>
        </p:txBody>
      </p:sp>
      <p:sp>
        <p:nvSpPr>
          <p:cNvPr id="27" name="TextovéPole 26">
            <a:extLst>
              <a:ext uri="{FF2B5EF4-FFF2-40B4-BE49-F238E27FC236}">
                <a16:creationId xmlns:a16="http://schemas.microsoft.com/office/drawing/2014/main" id="{323B05E5-77DD-4F07-892A-C1656916BBBC}"/>
              </a:ext>
            </a:extLst>
          </p:cNvPr>
          <p:cNvSpPr txBox="1">
            <a:spLocks/>
          </p:cNvSpPr>
          <p:nvPr/>
        </p:nvSpPr>
        <p:spPr>
          <a:xfrm>
            <a:off x="-36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If you want to enjoy an animated presentation, a little bit of patience is needed. Don’t rush too quickly through the clicking of the Sound and Video buttons and respect the recommended order. When the buttons turn dark red, the animation is finished.</a:t>
            </a:r>
            <a:endParaRPr lang="cs-CZ" sz="1000" dirty="0"/>
          </a:p>
        </p:txBody>
      </p:sp>
      <p:sp>
        <p:nvSpPr>
          <p:cNvPr id="28" name="TextovéPole 27">
            <a:extLst>
              <a:ext uri="{FF2B5EF4-FFF2-40B4-BE49-F238E27FC236}">
                <a16:creationId xmlns:a16="http://schemas.microsoft.com/office/drawing/2014/main" id="{7BB012D8-713B-4C5C-ACE4-3E9ADD9B24BA}"/>
              </a:ext>
            </a:extLst>
          </p:cNvPr>
          <p:cNvSpPr txBox="1">
            <a:spLocks/>
          </p:cNvSpPr>
          <p:nvPr/>
        </p:nvSpPr>
        <p:spPr>
          <a:xfrm>
            <a:off x="-1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If you are not interested in soundtracks and other vivifying tricks, you can download a still version of the same slideshow. Should you come across a faulty argument or a malfunction in the animation sequence, kindly share your findings with the author of this presentation.</a:t>
            </a:r>
            <a:endParaRPr lang="cs-CZ" sz="1000" dirty="0"/>
          </a:p>
        </p:txBody>
      </p:sp>
      <p:sp>
        <p:nvSpPr>
          <p:cNvPr id="29" name="Šipka: dolů 28">
            <a:extLst>
              <a:ext uri="{FF2B5EF4-FFF2-40B4-BE49-F238E27FC236}">
                <a16:creationId xmlns:a16="http://schemas.microsoft.com/office/drawing/2014/main" id="{40AEDAA1-F5EE-427B-96F1-33E65B63705E}"/>
              </a:ext>
            </a:extLst>
          </p:cNvPr>
          <p:cNvSpPr/>
          <p:nvPr/>
        </p:nvSpPr>
        <p:spPr>
          <a:xfrm>
            <a:off x="8052480" y="5670368"/>
            <a:ext cx="179736" cy="206904"/>
          </a:xfrm>
          <a:prstGeom prst="downArrow">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24545304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advClick="0">
        <p15:prstTrans prst="curtains"/>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xit" presetSubtype="0" fill="hold" grpId="1" nodeType="withEffect">
                                  <p:stCondLst>
                                    <p:cond delay="0"/>
                                  </p:stCondLst>
                                  <p:childTnLst>
                                    <p:set>
                                      <p:cBhvr>
                                        <p:cTn id="6" dur="1" fill="hold">
                                          <p:stCondLst>
                                            <p:cond delay="0"/>
                                          </p:stCondLst>
                                        </p:cTn>
                                        <p:tgtEl>
                                          <p:spTgt spid="16"/>
                                        </p:tgtEl>
                                        <p:attrNameLst>
                                          <p:attrName>style.visibility</p:attrName>
                                        </p:attrNameLst>
                                      </p:cBhvr>
                                      <p:to>
                                        <p:strVal val="hidden"/>
                                      </p:to>
                                    </p:set>
                                  </p:childTnLst>
                                </p:cTn>
                              </p:par>
                              <p:par>
                                <p:cTn id="7" presetID="1" presetClass="exit" presetSubtype="0" fill="hold" grpId="1" nodeType="withEffect">
                                  <p:stCondLst>
                                    <p:cond delay="0"/>
                                  </p:stCondLst>
                                  <p:childTnLst>
                                    <p:set>
                                      <p:cBhvr>
                                        <p:cTn id="8" dur="1" fill="hold">
                                          <p:stCondLst>
                                            <p:cond delay="0"/>
                                          </p:stCondLst>
                                        </p:cTn>
                                        <p:tgtEl>
                                          <p:spTgt spid="17"/>
                                        </p:tgtEl>
                                        <p:attrNameLst>
                                          <p:attrName>style.visibility</p:attrName>
                                        </p:attrNameLst>
                                      </p:cBhvr>
                                      <p:to>
                                        <p:strVal val="hidden"/>
                                      </p:to>
                                    </p:set>
                                  </p:childTnLst>
                                </p:cTn>
                              </p:par>
                              <p:par>
                                <p:cTn id="9" presetID="1" presetClass="exit" presetSubtype="0" fill="hold" grpId="1" nodeType="withEffect">
                                  <p:stCondLst>
                                    <p:cond delay="0"/>
                                  </p:stCondLst>
                                  <p:childTnLst>
                                    <p:set>
                                      <p:cBhvr>
                                        <p:cTn id="10" dur="1" fill="hold">
                                          <p:stCondLst>
                                            <p:cond delay="0"/>
                                          </p:stCondLst>
                                        </p:cTn>
                                        <p:tgtEl>
                                          <p:spTgt spid="11"/>
                                        </p:tgtEl>
                                        <p:attrNameLst>
                                          <p:attrName>style.visibility</p:attrName>
                                        </p:attrNameLst>
                                      </p:cBhvr>
                                      <p:to>
                                        <p:strVal val="hidden"/>
                                      </p:to>
                                    </p:set>
                                  </p:childTnLst>
                                </p:cTn>
                              </p:par>
                              <p:par>
                                <p:cTn id="11" presetID="1" presetClass="exit" presetSubtype="0" fill="hold" grpId="1" nodeType="withEffect">
                                  <p:stCondLst>
                                    <p:cond delay="0"/>
                                  </p:stCondLst>
                                  <p:childTnLst>
                                    <p:set>
                                      <p:cBhvr>
                                        <p:cTn id="12" dur="1" fill="hold">
                                          <p:stCondLst>
                                            <p:cond delay="0"/>
                                          </p:stCondLst>
                                        </p:cTn>
                                        <p:tgtEl>
                                          <p:spTgt spid="24"/>
                                        </p:tgtEl>
                                        <p:attrNameLst>
                                          <p:attrName>style.visibility</p:attrName>
                                        </p:attrNameLst>
                                      </p:cBhvr>
                                      <p:to>
                                        <p:strVal val="hidden"/>
                                      </p:to>
                                    </p:set>
                                  </p:childTnLst>
                                </p:cTn>
                              </p:par>
                              <p:par>
                                <p:cTn id="13" presetID="1" presetClass="exit" presetSubtype="0" fill="hold" grpId="0" nodeType="withEffect">
                                  <p:stCondLst>
                                    <p:cond delay="0"/>
                                  </p:stCondLst>
                                  <p:childTnLst>
                                    <p:set>
                                      <p:cBhvr>
                                        <p:cTn id="14" dur="1" fill="hold">
                                          <p:stCondLst>
                                            <p:cond delay="0"/>
                                          </p:stCondLst>
                                        </p:cTn>
                                        <p:tgtEl>
                                          <p:spTgt spid="25"/>
                                        </p:tgtEl>
                                        <p:attrNameLst>
                                          <p:attrName>style.visibility</p:attrName>
                                        </p:attrNameLst>
                                      </p:cBhvr>
                                      <p:to>
                                        <p:strVal val="hidden"/>
                                      </p:to>
                                    </p:set>
                                  </p:childTnLst>
                                </p:cTn>
                              </p:par>
                              <p:par>
                                <p:cTn id="15" presetID="1" presetClass="exit" presetSubtype="0" fill="hold" grpId="0" nodeType="withEffect">
                                  <p:stCondLst>
                                    <p:cond delay="0"/>
                                  </p:stCondLst>
                                  <p:childTnLst>
                                    <p:set>
                                      <p:cBhvr>
                                        <p:cTn id="16" dur="1" fill="hold">
                                          <p:stCondLst>
                                            <p:cond delay="0"/>
                                          </p:stCondLst>
                                        </p:cTn>
                                        <p:tgtEl>
                                          <p:spTgt spid="26"/>
                                        </p:tgtEl>
                                        <p:attrNameLst>
                                          <p:attrName>style.visibility</p:attrName>
                                        </p:attrNameLst>
                                      </p:cBhvr>
                                      <p:to>
                                        <p:strVal val="hidden"/>
                                      </p:to>
                                    </p:set>
                                  </p:childTnLst>
                                </p:cTn>
                              </p:par>
                              <p:par>
                                <p:cTn id="17" presetID="1" presetClass="exit" presetSubtype="0" fill="hold" grpId="0" nodeType="withEffect">
                                  <p:stCondLst>
                                    <p:cond delay="0"/>
                                  </p:stCondLst>
                                  <p:childTnLst>
                                    <p:set>
                                      <p:cBhvr>
                                        <p:cTn id="18" dur="1" fill="hold">
                                          <p:stCondLst>
                                            <p:cond delay="0"/>
                                          </p:stCondLst>
                                        </p:cTn>
                                        <p:tgtEl>
                                          <p:spTgt spid="27"/>
                                        </p:tgtEl>
                                        <p:attrNameLst>
                                          <p:attrName>style.visibility</p:attrName>
                                        </p:attrNameLst>
                                      </p:cBhvr>
                                      <p:to>
                                        <p:strVal val="hidden"/>
                                      </p:to>
                                    </p:set>
                                  </p:childTnLst>
                                </p:cTn>
                              </p:par>
                              <p:par>
                                <p:cTn id="19" presetID="1" presetClass="exit" presetSubtype="0" fill="hold" grpId="0" nodeType="withEffect">
                                  <p:stCondLst>
                                    <p:cond delay="0"/>
                                  </p:stCondLst>
                                  <p:childTnLst>
                                    <p:set>
                                      <p:cBhvr>
                                        <p:cTn id="20" dur="1" fill="hold">
                                          <p:stCondLst>
                                            <p:cond delay="0"/>
                                          </p:stCondLst>
                                        </p:cTn>
                                        <p:tgtEl>
                                          <p:spTgt spid="28"/>
                                        </p:tgtEl>
                                        <p:attrNameLst>
                                          <p:attrName>style.visibility</p:attrName>
                                        </p:attrNameLst>
                                      </p:cBhvr>
                                      <p:to>
                                        <p:strVal val="hidden"/>
                                      </p:to>
                                    </p:set>
                                  </p:childTnLst>
                                </p:cTn>
                              </p:par>
                              <p:par>
                                <p:cTn id="21" presetID="32" presetClass="emph" presetSubtype="0" fill="hold" nodeType="withEffect">
                                  <p:stCondLst>
                                    <p:cond delay="500"/>
                                  </p:stCondLst>
                                  <p:childTnLst>
                                    <p:animRot by="120000">
                                      <p:cBhvr>
                                        <p:cTn id="22" dur="100" fill="hold">
                                          <p:stCondLst>
                                            <p:cond delay="0"/>
                                          </p:stCondLst>
                                        </p:cTn>
                                        <p:tgtEl>
                                          <p:spTgt spid="3"/>
                                        </p:tgtEl>
                                        <p:attrNameLst>
                                          <p:attrName>r</p:attrName>
                                        </p:attrNameLst>
                                      </p:cBhvr>
                                    </p:animRot>
                                    <p:animRot by="-240000">
                                      <p:cBhvr>
                                        <p:cTn id="23" dur="200" fill="hold">
                                          <p:stCondLst>
                                            <p:cond delay="200"/>
                                          </p:stCondLst>
                                        </p:cTn>
                                        <p:tgtEl>
                                          <p:spTgt spid="3"/>
                                        </p:tgtEl>
                                        <p:attrNameLst>
                                          <p:attrName>r</p:attrName>
                                        </p:attrNameLst>
                                      </p:cBhvr>
                                    </p:animRot>
                                    <p:animRot by="240000">
                                      <p:cBhvr>
                                        <p:cTn id="24" dur="200" fill="hold">
                                          <p:stCondLst>
                                            <p:cond delay="400"/>
                                          </p:stCondLst>
                                        </p:cTn>
                                        <p:tgtEl>
                                          <p:spTgt spid="3"/>
                                        </p:tgtEl>
                                        <p:attrNameLst>
                                          <p:attrName>r</p:attrName>
                                        </p:attrNameLst>
                                      </p:cBhvr>
                                    </p:animRot>
                                    <p:animRot by="-240000">
                                      <p:cBhvr>
                                        <p:cTn id="25" dur="200" fill="hold">
                                          <p:stCondLst>
                                            <p:cond delay="600"/>
                                          </p:stCondLst>
                                        </p:cTn>
                                        <p:tgtEl>
                                          <p:spTgt spid="3"/>
                                        </p:tgtEl>
                                        <p:attrNameLst>
                                          <p:attrName>r</p:attrName>
                                        </p:attrNameLst>
                                      </p:cBhvr>
                                    </p:animRot>
                                    <p:animRot by="120000">
                                      <p:cBhvr>
                                        <p:cTn id="26" dur="200" fill="hold">
                                          <p:stCondLst>
                                            <p:cond delay="800"/>
                                          </p:stCondLst>
                                        </p:cTn>
                                        <p:tgtEl>
                                          <p:spTgt spid="3"/>
                                        </p:tgtEl>
                                        <p:attrNameLst>
                                          <p:attrName>r</p:attrName>
                                        </p:attrNameLst>
                                      </p:cBhvr>
                                    </p:animRot>
                                  </p:childTnLst>
                                  <p:subTnLst>
                                    <p:audio>
                                      <p:cMediaNode>
                                        <p:cTn display="0" masterRel="sameClick">
                                          <p:stCondLst>
                                            <p:cond evt="begin" delay="0">
                                              <p:tn val="21"/>
                                            </p:cond>
                                          </p:stCondLst>
                                          <p:endCondLst>
                                            <p:cond evt="onStopAudio" delay="0">
                                              <p:tgtEl>
                                                <p:sldTgt/>
                                              </p:tgtEl>
                                            </p:cond>
                                          </p:endCondLst>
                                        </p:cTn>
                                        <p:tgtEl>
                                          <p:sndTgt r:embed="rId3" name="SmallBell.wav"/>
                                        </p:tgtEl>
                                      </p:cMediaNode>
                                    </p:audio>
                                  </p:subTnLst>
                                </p:cTn>
                              </p:par>
                              <p:par>
                                <p:cTn id="27" presetID="53" presetClass="entr" presetSubtype="16" fill="hold" grpId="1" nodeType="withEffect">
                                  <p:stCondLst>
                                    <p:cond delay="500"/>
                                  </p:stCondLst>
                                  <p:childTnLst>
                                    <p:set>
                                      <p:cBhvr>
                                        <p:cTn id="28" dur="1" fill="hold">
                                          <p:stCondLst>
                                            <p:cond delay="0"/>
                                          </p:stCondLst>
                                        </p:cTn>
                                        <p:tgtEl>
                                          <p:spTgt spid="29"/>
                                        </p:tgtEl>
                                        <p:attrNameLst>
                                          <p:attrName>style.visibility</p:attrName>
                                        </p:attrNameLst>
                                      </p:cBhvr>
                                      <p:to>
                                        <p:strVal val="visible"/>
                                      </p:to>
                                    </p:set>
                                    <p:anim calcmode="lin" valueType="num">
                                      <p:cBhvr>
                                        <p:cTn id="29" dur="500" fill="hold"/>
                                        <p:tgtEl>
                                          <p:spTgt spid="29"/>
                                        </p:tgtEl>
                                        <p:attrNameLst>
                                          <p:attrName>ppt_w</p:attrName>
                                        </p:attrNameLst>
                                      </p:cBhvr>
                                      <p:tavLst>
                                        <p:tav tm="0">
                                          <p:val>
                                            <p:fltVal val="0"/>
                                          </p:val>
                                        </p:tav>
                                        <p:tav tm="100000">
                                          <p:val>
                                            <p:strVal val="#ppt_w"/>
                                          </p:val>
                                        </p:tav>
                                      </p:tavLst>
                                    </p:anim>
                                    <p:anim calcmode="lin" valueType="num">
                                      <p:cBhvr>
                                        <p:cTn id="30" dur="500" fill="hold"/>
                                        <p:tgtEl>
                                          <p:spTgt spid="29"/>
                                        </p:tgtEl>
                                        <p:attrNameLst>
                                          <p:attrName>ppt_h</p:attrName>
                                        </p:attrNameLst>
                                      </p:cBhvr>
                                      <p:tavLst>
                                        <p:tav tm="0">
                                          <p:val>
                                            <p:fltVal val="0"/>
                                          </p:val>
                                        </p:tav>
                                        <p:tav tm="100000">
                                          <p:val>
                                            <p:strVal val="#ppt_h"/>
                                          </p:val>
                                        </p:tav>
                                      </p:tavLst>
                                    </p:anim>
                                    <p:animEffect transition="in" filter="fade">
                                      <p:cBhvr>
                                        <p:cTn id="31" dur="500"/>
                                        <p:tgtEl>
                                          <p:spTgt spid="29"/>
                                        </p:tgtEl>
                                      </p:cBhvr>
                                    </p:animEffect>
                                  </p:childTnLst>
                                </p:cTn>
                              </p:par>
                              <p:par>
                                <p:cTn id="32" presetID="42" presetClass="path" presetSubtype="0" repeatCount="indefinite" accel="50000" decel="50000" fill="hold" grpId="0" nodeType="withEffect">
                                  <p:stCondLst>
                                    <p:cond delay="1000"/>
                                  </p:stCondLst>
                                  <p:childTnLst>
                                    <p:animMotion origin="layout" path="M -1.38889E-6 0.00463 L -1.38889E-6 0.03611 " pathEditMode="relative" rAng="0" ptsTypes="AA">
                                      <p:cBhvr>
                                        <p:cTn id="33" dur="1000" fill="hold"/>
                                        <p:tgtEl>
                                          <p:spTgt spid="29"/>
                                        </p:tgtEl>
                                        <p:attrNameLst>
                                          <p:attrName>ppt_x</p:attrName>
                                          <p:attrName>ppt_y</p:attrName>
                                        </p:attrNameLst>
                                      </p:cBhvr>
                                      <p:rCtr x="0" y="1574"/>
                                    </p:animMotion>
                                  </p:childTnLst>
                                </p:cTn>
                              </p:par>
                              <p:par>
                                <p:cTn id="34" presetID="53" presetClass="entr" presetSubtype="16" fill="hold" grpId="0" nodeType="withEffect">
                                  <p:stCondLst>
                                    <p:cond delay="3000"/>
                                  </p:stCondLst>
                                  <p:childTnLst>
                                    <p:set>
                                      <p:cBhvr>
                                        <p:cTn id="35" dur="1" fill="hold">
                                          <p:stCondLst>
                                            <p:cond delay="0"/>
                                          </p:stCondLst>
                                        </p:cTn>
                                        <p:tgtEl>
                                          <p:spTgt spid="18"/>
                                        </p:tgtEl>
                                        <p:attrNameLst>
                                          <p:attrName>style.visibility</p:attrName>
                                        </p:attrNameLst>
                                      </p:cBhvr>
                                      <p:to>
                                        <p:strVal val="visible"/>
                                      </p:to>
                                    </p:set>
                                    <p:anim calcmode="lin" valueType="num">
                                      <p:cBhvr>
                                        <p:cTn id="36" dur="500" fill="hold"/>
                                        <p:tgtEl>
                                          <p:spTgt spid="18"/>
                                        </p:tgtEl>
                                        <p:attrNameLst>
                                          <p:attrName>ppt_w</p:attrName>
                                        </p:attrNameLst>
                                      </p:cBhvr>
                                      <p:tavLst>
                                        <p:tav tm="0">
                                          <p:val>
                                            <p:fltVal val="0"/>
                                          </p:val>
                                        </p:tav>
                                        <p:tav tm="100000">
                                          <p:val>
                                            <p:strVal val="#ppt_w"/>
                                          </p:val>
                                        </p:tav>
                                      </p:tavLst>
                                    </p:anim>
                                    <p:anim calcmode="lin" valueType="num">
                                      <p:cBhvr>
                                        <p:cTn id="37" dur="500" fill="hold"/>
                                        <p:tgtEl>
                                          <p:spTgt spid="18"/>
                                        </p:tgtEl>
                                        <p:attrNameLst>
                                          <p:attrName>ppt_h</p:attrName>
                                        </p:attrNameLst>
                                      </p:cBhvr>
                                      <p:tavLst>
                                        <p:tav tm="0">
                                          <p:val>
                                            <p:fltVal val="0"/>
                                          </p:val>
                                        </p:tav>
                                        <p:tav tm="100000">
                                          <p:val>
                                            <p:strVal val="#ppt_h"/>
                                          </p:val>
                                        </p:tav>
                                      </p:tavLst>
                                    </p:anim>
                                    <p:animEffect transition="in" filter="fade">
                                      <p:cBhvr>
                                        <p:cTn id="38" dur="500"/>
                                        <p:tgtEl>
                                          <p:spTgt spid="18"/>
                                        </p:tgtEl>
                                      </p:cBhvr>
                                    </p:animEffect>
                                  </p:childTnLst>
                                </p:cTn>
                              </p:par>
                              <p:par>
                                <p:cTn id="39" presetID="63" presetClass="path" presetSubtype="0" repeatCount="indefinite" accel="48000" decel="50000" fill="hold" grpId="1" nodeType="withEffect">
                                  <p:stCondLst>
                                    <p:cond delay="3500"/>
                                  </p:stCondLst>
                                  <p:childTnLst>
                                    <p:animMotion origin="layout" path="M -8.33333E-7 -2.22222E-6 L 0.02639 -2.22222E-6 " pathEditMode="relative" rAng="0" ptsTypes="AA">
                                      <p:cBhvr>
                                        <p:cTn id="40" dur="1000" fill="hold"/>
                                        <p:tgtEl>
                                          <p:spTgt spid="18"/>
                                        </p:tgtEl>
                                        <p:attrNameLst>
                                          <p:attrName>ppt_x</p:attrName>
                                          <p:attrName>ppt_y</p:attrName>
                                        </p:attrNameLst>
                                      </p:cBhvr>
                                      <p:rCtr x="1319" y="0"/>
                                    </p:animMotion>
                                  </p:childTnLst>
                                </p:cTn>
                              </p:par>
                            </p:childTnLst>
                          </p:cTn>
                        </p:par>
                      </p:childTnLst>
                    </p:cTn>
                  </p:par>
                </p:childTnLst>
              </p:cTn>
              <p:prevCondLst>
                <p:cond evt="onPrev" delay="0">
                  <p:tgtEl>
                    <p:sldTgt/>
                  </p:tgtEl>
                </p:cond>
              </p:prevCondLst>
              <p:nextCondLst>
                <p:cond evt="onNext" delay="0">
                  <p:tgtEl>
                    <p:sldTgt/>
                  </p:tgtEl>
                </p:cond>
              </p:nextCondLst>
            </p:seq>
            <p:seq concurrent="1" nextAc="seek">
              <p:cTn id="41" restart="whenNotActive" fill="hold" evtFilter="cancelBubble" nodeType="interactiveSeq">
                <p:stCondLst>
                  <p:cond evt="onClick" delay="0">
                    <p:tgtEl>
                      <p:spTgt spid="14"/>
                    </p:tgtEl>
                  </p:cond>
                </p:stCondLst>
                <p:endSync evt="end" delay="0">
                  <p:rtn val="all"/>
                </p:endSync>
                <p:childTnLst>
                  <p:par>
                    <p:cTn id="42" fill="hold">
                      <p:stCondLst>
                        <p:cond delay="0"/>
                      </p:stCondLst>
                      <p:childTnLst>
                        <p:par>
                          <p:cTn id="43" fill="hold">
                            <p:stCondLst>
                              <p:cond delay="0"/>
                            </p:stCondLst>
                            <p:childTnLst>
                              <p:par>
                                <p:cTn id="44" presetID="26" presetClass="emph" presetSubtype="0" fill="hold" nodeType="withEffect">
                                  <p:stCondLst>
                                    <p:cond delay="0"/>
                                  </p:stCondLst>
                                  <p:childTnLst>
                                    <p:animEffect transition="out" filter="fade">
                                      <p:cBhvr>
                                        <p:cTn id="45" dur="500" tmFilter="0, 0; .2, .5; .8, .5; 1, 0"/>
                                        <p:tgtEl>
                                          <p:spTgt spid="14"/>
                                        </p:tgtEl>
                                      </p:cBhvr>
                                    </p:animEffect>
                                    <p:animScale>
                                      <p:cBhvr>
                                        <p:cTn id="46" dur="250" autoRev="1" fill="hold"/>
                                        <p:tgtEl>
                                          <p:spTgt spid="14"/>
                                        </p:tgtEl>
                                      </p:cBhvr>
                                      <p:by x="105000" y="105000"/>
                                    </p:animScale>
                                  </p:childTnLst>
                                </p:cTn>
                              </p:par>
                              <p:par>
                                <p:cTn id="47" presetID="53" presetClass="exit" presetSubtype="32" fill="hold" grpId="2" nodeType="withEffect">
                                  <p:stCondLst>
                                    <p:cond delay="0"/>
                                  </p:stCondLst>
                                  <p:childTnLst>
                                    <p:anim calcmode="lin" valueType="num">
                                      <p:cBhvr>
                                        <p:cTn id="48" dur="1000"/>
                                        <p:tgtEl>
                                          <p:spTgt spid="18"/>
                                        </p:tgtEl>
                                        <p:attrNameLst>
                                          <p:attrName>ppt_w</p:attrName>
                                        </p:attrNameLst>
                                      </p:cBhvr>
                                      <p:tavLst>
                                        <p:tav tm="0">
                                          <p:val>
                                            <p:strVal val="ppt_w"/>
                                          </p:val>
                                        </p:tav>
                                        <p:tav tm="100000">
                                          <p:val>
                                            <p:fltVal val="0"/>
                                          </p:val>
                                        </p:tav>
                                      </p:tavLst>
                                    </p:anim>
                                    <p:anim calcmode="lin" valueType="num">
                                      <p:cBhvr>
                                        <p:cTn id="49" dur="1000"/>
                                        <p:tgtEl>
                                          <p:spTgt spid="18"/>
                                        </p:tgtEl>
                                        <p:attrNameLst>
                                          <p:attrName>ppt_h</p:attrName>
                                        </p:attrNameLst>
                                      </p:cBhvr>
                                      <p:tavLst>
                                        <p:tav tm="0">
                                          <p:val>
                                            <p:strVal val="ppt_h"/>
                                          </p:val>
                                        </p:tav>
                                        <p:tav tm="100000">
                                          <p:val>
                                            <p:fltVal val="0"/>
                                          </p:val>
                                        </p:tav>
                                      </p:tavLst>
                                    </p:anim>
                                    <p:animEffect transition="out" filter="fade">
                                      <p:cBhvr>
                                        <p:cTn id="50" dur="1000"/>
                                        <p:tgtEl>
                                          <p:spTgt spid="18"/>
                                        </p:tgtEl>
                                      </p:cBhvr>
                                    </p:animEffect>
                                    <p:set>
                                      <p:cBhvr>
                                        <p:cTn id="51" dur="1" fill="hold">
                                          <p:stCondLst>
                                            <p:cond delay="999"/>
                                          </p:stCondLst>
                                        </p:cTn>
                                        <p:tgtEl>
                                          <p:spTgt spid="18"/>
                                        </p:tgtEl>
                                        <p:attrNameLst>
                                          <p:attrName>style.visibility</p:attrName>
                                        </p:attrNameLst>
                                      </p:cBhvr>
                                      <p:to>
                                        <p:strVal val="hidden"/>
                                      </p:to>
                                    </p:set>
                                  </p:childTnLst>
                                </p:cTn>
                              </p:par>
                              <p:par>
                                <p:cTn id="52" presetID="53" presetClass="exit" presetSubtype="32" fill="hold" grpId="4" nodeType="withEffect">
                                  <p:stCondLst>
                                    <p:cond delay="0"/>
                                  </p:stCondLst>
                                  <p:childTnLst>
                                    <p:anim calcmode="lin" valueType="num">
                                      <p:cBhvr>
                                        <p:cTn id="53" dur="1000"/>
                                        <p:tgtEl>
                                          <p:spTgt spid="29"/>
                                        </p:tgtEl>
                                        <p:attrNameLst>
                                          <p:attrName>ppt_w</p:attrName>
                                        </p:attrNameLst>
                                      </p:cBhvr>
                                      <p:tavLst>
                                        <p:tav tm="0">
                                          <p:val>
                                            <p:strVal val="ppt_w"/>
                                          </p:val>
                                        </p:tav>
                                        <p:tav tm="100000">
                                          <p:val>
                                            <p:fltVal val="0"/>
                                          </p:val>
                                        </p:tav>
                                      </p:tavLst>
                                    </p:anim>
                                    <p:anim calcmode="lin" valueType="num">
                                      <p:cBhvr>
                                        <p:cTn id="54" dur="1000"/>
                                        <p:tgtEl>
                                          <p:spTgt spid="29"/>
                                        </p:tgtEl>
                                        <p:attrNameLst>
                                          <p:attrName>ppt_h</p:attrName>
                                        </p:attrNameLst>
                                      </p:cBhvr>
                                      <p:tavLst>
                                        <p:tav tm="0">
                                          <p:val>
                                            <p:strVal val="ppt_h"/>
                                          </p:val>
                                        </p:tav>
                                        <p:tav tm="100000">
                                          <p:val>
                                            <p:fltVal val="0"/>
                                          </p:val>
                                        </p:tav>
                                      </p:tavLst>
                                    </p:anim>
                                    <p:animEffect transition="out" filter="fade">
                                      <p:cBhvr>
                                        <p:cTn id="55" dur="1000"/>
                                        <p:tgtEl>
                                          <p:spTgt spid="29"/>
                                        </p:tgtEl>
                                      </p:cBhvr>
                                    </p:animEffect>
                                    <p:set>
                                      <p:cBhvr>
                                        <p:cTn id="56" dur="1" fill="hold">
                                          <p:stCondLst>
                                            <p:cond delay="999"/>
                                          </p:stCondLst>
                                        </p:cTn>
                                        <p:tgtEl>
                                          <p:spTgt spid="29"/>
                                        </p:tgtEl>
                                        <p:attrNameLst>
                                          <p:attrName>style.visibility</p:attrName>
                                        </p:attrNameLst>
                                      </p:cBhvr>
                                      <p:to>
                                        <p:strVal val="hidden"/>
                                      </p:to>
                                    </p:set>
                                  </p:childTnLst>
                                </p:cTn>
                              </p:par>
                              <p:par>
                                <p:cTn id="57" presetID="9" presetClass="entr" presetSubtype="0" fill="hold" grpId="2" nodeType="withEffect">
                                  <p:stCondLst>
                                    <p:cond delay="0"/>
                                  </p:stCondLst>
                                  <p:childTnLst>
                                    <p:set>
                                      <p:cBhvr>
                                        <p:cTn id="58" dur="1" fill="hold">
                                          <p:stCondLst>
                                            <p:cond delay="0"/>
                                          </p:stCondLst>
                                        </p:cTn>
                                        <p:tgtEl>
                                          <p:spTgt spid="23"/>
                                        </p:tgtEl>
                                        <p:attrNameLst>
                                          <p:attrName>style.visibility</p:attrName>
                                        </p:attrNameLst>
                                      </p:cBhvr>
                                      <p:to>
                                        <p:strVal val="visible"/>
                                      </p:to>
                                    </p:set>
                                    <p:animEffect transition="in" filter="dissolve">
                                      <p:cBhvr>
                                        <p:cTn id="59" dur="500"/>
                                        <p:tgtEl>
                                          <p:spTgt spid="23"/>
                                        </p:tgtEl>
                                      </p:cBhvr>
                                    </p:animEffect>
                                  </p:childTnLst>
                                </p:cTn>
                              </p:par>
                              <p:par>
                                <p:cTn id="60" presetID="53" presetClass="entr" presetSubtype="16" fill="hold" grpId="0" nodeType="withEffect">
                                  <p:stCondLst>
                                    <p:cond delay="2000"/>
                                  </p:stCondLst>
                                  <p:iterate type="lt">
                                    <p:tmPct val="0"/>
                                  </p:iterate>
                                  <p:childTnLst>
                                    <p:set>
                                      <p:cBhvr>
                                        <p:cTn id="61" dur="1" fill="hold">
                                          <p:stCondLst>
                                            <p:cond delay="0"/>
                                          </p:stCondLst>
                                        </p:cTn>
                                        <p:tgtEl>
                                          <p:spTgt spid="13"/>
                                        </p:tgtEl>
                                        <p:attrNameLst>
                                          <p:attrName>style.visibility</p:attrName>
                                        </p:attrNameLst>
                                      </p:cBhvr>
                                      <p:to>
                                        <p:strVal val="visible"/>
                                      </p:to>
                                    </p:set>
                                    <p:anim calcmode="lin" valueType="num">
                                      <p:cBhvr>
                                        <p:cTn id="62" dur="2000" fill="hold"/>
                                        <p:tgtEl>
                                          <p:spTgt spid="13"/>
                                        </p:tgtEl>
                                        <p:attrNameLst>
                                          <p:attrName>ppt_w</p:attrName>
                                        </p:attrNameLst>
                                      </p:cBhvr>
                                      <p:tavLst>
                                        <p:tav tm="0">
                                          <p:val>
                                            <p:fltVal val="0"/>
                                          </p:val>
                                        </p:tav>
                                        <p:tav tm="100000">
                                          <p:val>
                                            <p:strVal val="#ppt_w"/>
                                          </p:val>
                                        </p:tav>
                                      </p:tavLst>
                                    </p:anim>
                                    <p:anim calcmode="lin" valueType="num">
                                      <p:cBhvr>
                                        <p:cTn id="63" dur="2000" fill="hold"/>
                                        <p:tgtEl>
                                          <p:spTgt spid="13"/>
                                        </p:tgtEl>
                                        <p:attrNameLst>
                                          <p:attrName>ppt_h</p:attrName>
                                        </p:attrNameLst>
                                      </p:cBhvr>
                                      <p:tavLst>
                                        <p:tav tm="0">
                                          <p:val>
                                            <p:fltVal val="0"/>
                                          </p:val>
                                        </p:tav>
                                        <p:tav tm="100000">
                                          <p:val>
                                            <p:strVal val="#ppt_h"/>
                                          </p:val>
                                        </p:tav>
                                      </p:tavLst>
                                    </p:anim>
                                    <p:animEffect transition="in" filter="fade">
                                      <p:cBhvr>
                                        <p:cTn id="64" dur="2000"/>
                                        <p:tgtEl>
                                          <p:spTgt spid="13"/>
                                        </p:tgtEl>
                                      </p:cBhvr>
                                    </p:animEffect>
                                  </p:childTnLst>
                                </p:cTn>
                              </p:par>
                              <p:par>
                                <p:cTn id="65" presetID="53" presetClass="entr" presetSubtype="16" fill="hold" grpId="0" nodeType="withEffect">
                                  <p:stCondLst>
                                    <p:cond delay="2000"/>
                                  </p:stCondLst>
                                  <p:iterate type="lt">
                                    <p:tmPct val="0"/>
                                  </p:iterate>
                                  <p:childTnLst>
                                    <p:set>
                                      <p:cBhvr>
                                        <p:cTn id="66" dur="1" fill="hold">
                                          <p:stCondLst>
                                            <p:cond delay="0"/>
                                          </p:stCondLst>
                                        </p:cTn>
                                        <p:tgtEl>
                                          <p:spTgt spid="10"/>
                                        </p:tgtEl>
                                        <p:attrNameLst>
                                          <p:attrName>style.visibility</p:attrName>
                                        </p:attrNameLst>
                                      </p:cBhvr>
                                      <p:to>
                                        <p:strVal val="visible"/>
                                      </p:to>
                                    </p:set>
                                    <p:anim calcmode="lin" valueType="num">
                                      <p:cBhvr>
                                        <p:cTn id="67" dur="2000" fill="hold"/>
                                        <p:tgtEl>
                                          <p:spTgt spid="10"/>
                                        </p:tgtEl>
                                        <p:attrNameLst>
                                          <p:attrName>ppt_w</p:attrName>
                                        </p:attrNameLst>
                                      </p:cBhvr>
                                      <p:tavLst>
                                        <p:tav tm="0">
                                          <p:val>
                                            <p:fltVal val="0"/>
                                          </p:val>
                                        </p:tav>
                                        <p:tav tm="100000">
                                          <p:val>
                                            <p:strVal val="#ppt_w"/>
                                          </p:val>
                                        </p:tav>
                                      </p:tavLst>
                                    </p:anim>
                                    <p:anim calcmode="lin" valueType="num">
                                      <p:cBhvr>
                                        <p:cTn id="68" dur="2000" fill="hold"/>
                                        <p:tgtEl>
                                          <p:spTgt spid="10"/>
                                        </p:tgtEl>
                                        <p:attrNameLst>
                                          <p:attrName>ppt_h</p:attrName>
                                        </p:attrNameLst>
                                      </p:cBhvr>
                                      <p:tavLst>
                                        <p:tav tm="0">
                                          <p:val>
                                            <p:fltVal val="0"/>
                                          </p:val>
                                        </p:tav>
                                        <p:tav tm="100000">
                                          <p:val>
                                            <p:strVal val="#ppt_h"/>
                                          </p:val>
                                        </p:tav>
                                      </p:tavLst>
                                    </p:anim>
                                    <p:animEffect transition="in" filter="fade">
                                      <p:cBhvr>
                                        <p:cTn id="69" dur="2000"/>
                                        <p:tgtEl>
                                          <p:spTgt spid="10"/>
                                        </p:tgtEl>
                                      </p:cBhvr>
                                    </p:animEffect>
                                  </p:childTnLst>
                                </p:cTn>
                              </p:par>
                              <p:par>
                                <p:cTn id="70" presetID="36" presetClass="emph" presetSubtype="0" repeatCount="3000" fill="hold" grpId="1" nodeType="withEffect">
                                  <p:stCondLst>
                                    <p:cond delay="6000"/>
                                  </p:stCondLst>
                                  <p:iterate type="lt">
                                    <p:tmPct val="10000"/>
                                  </p:iterate>
                                  <p:childTnLst>
                                    <p:animScale>
                                      <p:cBhvr>
                                        <p:cTn id="71" dur="250" autoRev="1" fill="hold">
                                          <p:stCondLst>
                                            <p:cond delay="0"/>
                                          </p:stCondLst>
                                        </p:cTn>
                                        <p:tgtEl>
                                          <p:spTgt spid="10"/>
                                        </p:tgtEl>
                                      </p:cBhvr>
                                      <p:to x="80000" y="100000"/>
                                    </p:animScale>
                                    <p:anim by="(#ppt_w*0.10)" calcmode="lin" valueType="num">
                                      <p:cBhvr>
                                        <p:cTn id="72" dur="250" autoRev="1" fill="hold">
                                          <p:stCondLst>
                                            <p:cond delay="0"/>
                                          </p:stCondLst>
                                        </p:cTn>
                                        <p:tgtEl>
                                          <p:spTgt spid="10"/>
                                        </p:tgtEl>
                                        <p:attrNameLst>
                                          <p:attrName>ppt_x</p:attrName>
                                        </p:attrNameLst>
                                      </p:cBhvr>
                                    </p:anim>
                                    <p:anim by="(-#ppt_w*0.10)" calcmode="lin" valueType="num">
                                      <p:cBhvr>
                                        <p:cTn id="73" dur="250" autoRev="1" fill="hold">
                                          <p:stCondLst>
                                            <p:cond delay="0"/>
                                          </p:stCondLst>
                                        </p:cTn>
                                        <p:tgtEl>
                                          <p:spTgt spid="10"/>
                                        </p:tgtEl>
                                        <p:attrNameLst>
                                          <p:attrName>ppt_y</p:attrName>
                                        </p:attrNameLst>
                                      </p:cBhvr>
                                    </p:anim>
                                    <p:animRot by="-480000">
                                      <p:cBhvr>
                                        <p:cTn id="74" dur="250" autoRev="1" fill="hold">
                                          <p:stCondLst>
                                            <p:cond delay="0"/>
                                          </p:stCondLst>
                                        </p:cTn>
                                        <p:tgtEl>
                                          <p:spTgt spid="10"/>
                                        </p:tgtEl>
                                        <p:attrNameLst>
                                          <p:attrName>r</p:attrName>
                                        </p:attrNameLst>
                                      </p:cBhvr>
                                    </p:animRot>
                                  </p:childTnLst>
                                </p:cTn>
                              </p:par>
                              <p:par>
                                <p:cTn id="75" presetID="36" presetClass="emph" presetSubtype="0" repeatCount="3000" fill="hold" grpId="3" nodeType="withEffect">
                                  <p:stCondLst>
                                    <p:cond delay="6250"/>
                                  </p:stCondLst>
                                  <p:iterate type="lt">
                                    <p:tmPct val="10000"/>
                                  </p:iterate>
                                  <p:childTnLst>
                                    <p:animScale>
                                      <p:cBhvr>
                                        <p:cTn id="76" dur="1500" autoRev="1" fill="hold">
                                          <p:stCondLst>
                                            <p:cond delay="0"/>
                                          </p:stCondLst>
                                        </p:cTn>
                                        <p:tgtEl>
                                          <p:spTgt spid="13"/>
                                        </p:tgtEl>
                                      </p:cBhvr>
                                      <p:to x="80000" y="100000"/>
                                    </p:animScale>
                                    <p:anim by="(#ppt_w*0.10)" calcmode="lin" valueType="num">
                                      <p:cBhvr>
                                        <p:cTn id="77" dur="1500" autoRev="1" fill="hold">
                                          <p:stCondLst>
                                            <p:cond delay="0"/>
                                          </p:stCondLst>
                                        </p:cTn>
                                        <p:tgtEl>
                                          <p:spTgt spid="13"/>
                                        </p:tgtEl>
                                        <p:attrNameLst>
                                          <p:attrName>ppt_x</p:attrName>
                                        </p:attrNameLst>
                                      </p:cBhvr>
                                    </p:anim>
                                    <p:anim by="(-#ppt_w*0.10)" calcmode="lin" valueType="num">
                                      <p:cBhvr>
                                        <p:cTn id="78" dur="1500" autoRev="1" fill="hold">
                                          <p:stCondLst>
                                            <p:cond delay="0"/>
                                          </p:stCondLst>
                                        </p:cTn>
                                        <p:tgtEl>
                                          <p:spTgt spid="13"/>
                                        </p:tgtEl>
                                        <p:attrNameLst>
                                          <p:attrName>ppt_y</p:attrName>
                                        </p:attrNameLst>
                                      </p:cBhvr>
                                    </p:anim>
                                    <p:animRot by="-480000">
                                      <p:cBhvr>
                                        <p:cTn id="79" dur="1500" autoRev="1" fill="hold">
                                          <p:stCondLst>
                                            <p:cond delay="0"/>
                                          </p:stCondLst>
                                        </p:cTn>
                                        <p:tgtEl>
                                          <p:spTgt spid="13"/>
                                        </p:tgtEl>
                                        <p:attrNameLst>
                                          <p:attrName>r</p:attrName>
                                        </p:attrNameLst>
                                      </p:cBhvr>
                                    </p:animRot>
                                  </p:childTnLst>
                                </p:cTn>
                              </p:par>
                              <p:par>
                                <p:cTn id="80" presetID="64" presetClass="path" presetSubtype="0" accel="50000" decel="50000" fill="hold" nodeType="withEffect">
                                  <p:stCondLst>
                                    <p:cond delay="8000"/>
                                  </p:stCondLst>
                                  <p:childTnLst>
                                    <p:animMotion origin="layout" path="M 0.10781 0.0412 L 0.10555 -0.14074 " pathEditMode="relative" rAng="0" ptsTypes="AA">
                                      <p:cBhvr>
                                        <p:cTn id="81" dur="1000" fill="hold"/>
                                        <p:tgtEl>
                                          <p:spTgt spid="16"/>
                                        </p:tgtEl>
                                        <p:attrNameLst>
                                          <p:attrName>ppt_x</p:attrName>
                                          <p:attrName>ppt_y</p:attrName>
                                        </p:attrNameLst>
                                      </p:cBhvr>
                                      <p:rCtr x="-122" y="-9097"/>
                                    </p:animMotion>
                                  </p:childTnLst>
                                </p:cTn>
                              </p:par>
                              <p:par>
                                <p:cTn id="82" presetID="64" presetClass="path" presetSubtype="0" accel="50000" decel="50000" fill="hold" nodeType="withEffect">
                                  <p:stCondLst>
                                    <p:cond delay="8000"/>
                                  </p:stCondLst>
                                  <p:childTnLst>
                                    <p:animMotion origin="layout" path="M 0.10799 0.04262 L 0.10574 -0.23725 " pathEditMode="fixed" rAng="0" ptsTypes="AA">
                                      <p:cBhvr>
                                        <p:cTn id="83" dur="1000" fill="hold"/>
                                        <p:tgtEl>
                                          <p:spTgt spid="25"/>
                                        </p:tgtEl>
                                        <p:attrNameLst>
                                          <p:attrName>ppt_x</p:attrName>
                                          <p:attrName>ppt_y</p:attrName>
                                        </p:attrNameLst>
                                      </p:cBhvr>
                                      <p:rCtr x="-122" y="-14005"/>
                                    </p:animMotion>
                                  </p:childTnLst>
                                </p:cTn>
                              </p:par>
                              <p:par>
                                <p:cTn id="84" presetID="1" presetClass="exit" presetSubtype="0" fill="hold" grpId="3" nodeType="withEffect">
                                  <p:stCondLst>
                                    <p:cond delay="15250"/>
                                  </p:stCondLst>
                                  <p:iterate type="lt">
                                    <p:tmAbs val="0"/>
                                  </p:iterate>
                                  <p:childTnLst>
                                    <p:set>
                                      <p:cBhvr>
                                        <p:cTn id="85" dur="1" fill="hold">
                                          <p:stCondLst>
                                            <p:cond delay="0"/>
                                          </p:stCondLst>
                                        </p:cTn>
                                        <p:tgtEl>
                                          <p:spTgt spid="10"/>
                                        </p:tgtEl>
                                        <p:attrNameLst>
                                          <p:attrName>style.visibility</p:attrName>
                                        </p:attrNameLst>
                                      </p:cBhvr>
                                      <p:to>
                                        <p:strVal val="hidden"/>
                                      </p:to>
                                    </p:set>
                                  </p:childTnLst>
                                </p:cTn>
                              </p:par>
                              <p:par>
                                <p:cTn id="86" presetID="1" presetClass="entr" presetSubtype="0" fill="hold" grpId="3" nodeType="withEffect">
                                  <p:stCondLst>
                                    <p:cond delay="15250"/>
                                  </p:stCondLst>
                                  <p:iterate type="lt">
                                    <p:tmAbs val="0"/>
                                  </p:iterate>
                                  <p:childTnLst>
                                    <p:set>
                                      <p:cBhvr>
                                        <p:cTn id="87" dur="1" fill="hold">
                                          <p:stCondLst>
                                            <p:cond delay="0"/>
                                          </p:stCondLst>
                                        </p:cTn>
                                        <p:tgtEl>
                                          <p:spTgt spid="15"/>
                                        </p:tgtEl>
                                        <p:attrNameLst>
                                          <p:attrName>style.visibility</p:attrName>
                                        </p:attrNameLst>
                                      </p:cBhvr>
                                      <p:to>
                                        <p:strVal val="visible"/>
                                      </p:to>
                                    </p:set>
                                  </p:childTnLst>
                                </p:cTn>
                              </p:par>
                              <p:par>
                                <p:cTn id="88" presetID="8" presetClass="emph" presetSubtype="0" fill="hold" grpId="4" nodeType="withEffect">
                                  <p:stCondLst>
                                    <p:cond delay="15250"/>
                                  </p:stCondLst>
                                  <p:iterate type="lt">
                                    <p:tmPct val="15000"/>
                                  </p:iterate>
                                  <p:childTnLst>
                                    <p:animRot by="21600000">
                                      <p:cBhvr>
                                        <p:cTn id="89" dur="1000" fill="hold"/>
                                        <p:tgtEl>
                                          <p:spTgt spid="15"/>
                                        </p:tgtEl>
                                        <p:attrNameLst>
                                          <p:attrName>r</p:attrName>
                                        </p:attrNameLst>
                                      </p:cBhvr>
                                    </p:animRot>
                                  </p:childTnLst>
                                </p:cTn>
                              </p:par>
                              <p:par>
                                <p:cTn id="90" presetID="43" presetClass="exit" presetSubtype="0" fill="hold" grpId="6" nodeType="withEffect">
                                  <p:stCondLst>
                                    <p:cond delay="18750"/>
                                  </p:stCondLst>
                                  <p:iterate type="lt">
                                    <p:tmPct val="10000"/>
                                  </p:iterate>
                                  <p:childTnLst>
                                    <p:anim calcmode="lin" valueType="num">
                                      <p:cBhvr>
                                        <p:cTn id="91" dur="600" decel="50000">
                                          <p:stCondLst>
                                            <p:cond delay="0"/>
                                          </p:stCondLst>
                                        </p:cTn>
                                        <p:tgtEl>
                                          <p:spTgt spid="15"/>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92" dur="400">
                                          <p:stCondLst>
                                            <p:cond delay="600"/>
                                          </p:stCondLst>
                                        </p:cTn>
                                        <p:tgtEl>
                                          <p:spTgt spid="15"/>
                                        </p:tgtEl>
                                        <p:attrNameLst>
                                          <p:attrName>ppt_x</p:attrName>
                                        </p:attrNameLst>
                                      </p:cBhvr>
                                      <p:tavLst>
                                        <p:tav tm="0">
                                          <p:val>
                                            <p:strVal val="ppt_x"/>
                                          </p:val>
                                        </p:tav>
                                        <p:tav tm="100000">
                                          <p:val>
                                            <p:strVal val="ppt_x"/>
                                          </p:val>
                                        </p:tav>
                                      </p:tavLst>
                                    </p:anim>
                                    <p:anim calcmode="lin" valueType="num">
                                      <p:cBhvr>
                                        <p:cTn id="93" dur="600" decel="50000">
                                          <p:stCondLst>
                                            <p:cond delay="0"/>
                                          </p:stCondLst>
                                        </p:cTn>
                                        <p:tgtEl>
                                          <p:spTgt spid="15"/>
                                        </p:tgtEl>
                                        <p:attrNameLst>
                                          <p:attrName>ppt_y</p:attrName>
                                        </p:attrNameLst>
                                      </p:cBhvr>
                                      <p:tavLst>
                                        <p:tav tm="0">
                                          <p:val>
                                            <p:strVal val="ppt_y"/>
                                          </p:val>
                                        </p:tav>
                                        <p:tav tm="5000">
                                          <p:val>
                                            <p:strVal val="ppt_y+0.0019"/>
                                          </p:val>
                                        </p:tav>
                                        <p:tav tm="10000">
                                          <p:val>
                                            <p:strVal val="ppt_y+0.0076"/>
                                          </p:val>
                                        </p:tav>
                                        <p:tav tm="15000">
                                          <p:val>
                                            <p:strVal val="ppt_y+0.0169"/>
                                          </p:val>
                                        </p:tav>
                                        <p:tav tm="20000">
                                          <p:val>
                                            <p:strVal val="ppt_y+0.0296"/>
                                          </p:val>
                                        </p:tav>
                                        <p:tav tm="25000">
                                          <p:val>
                                            <p:strVal val="ppt_y+0.0454"/>
                                          </p:val>
                                        </p:tav>
                                        <p:tav tm="30000">
                                          <p:val>
                                            <p:strVal val="ppt_y+0.0639"/>
                                          </p:val>
                                        </p:tav>
                                        <p:tav tm="35000">
                                          <p:val>
                                            <p:strVal val="ppt_y+0.0846"/>
                                          </p:val>
                                        </p:tav>
                                        <p:tav tm="40000">
                                          <p:val>
                                            <p:strVal val="ppt_y+0.1071"/>
                                          </p:val>
                                        </p:tav>
                                        <p:tav tm="45000">
                                          <p:val>
                                            <p:strVal val="ppt_y+0.1307"/>
                                          </p:val>
                                        </p:tav>
                                        <p:tav tm="50000">
                                          <p:val>
                                            <p:strVal val="ppt_y+0.155"/>
                                          </p:val>
                                        </p:tav>
                                        <p:tav tm="55000">
                                          <p:val>
                                            <p:strVal val="ppt_y+0.1792"/>
                                          </p:val>
                                        </p:tav>
                                        <p:tav tm="60000">
                                          <p:val>
                                            <p:strVal val="ppt_y+0.2029"/>
                                          </p:val>
                                        </p:tav>
                                        <p:tav tm="65000">
                                          <p:val>
                                            <p:strVal val="ppt_y+0.2253"/>
                                          </p:val>
                                        </p:tav>
                                        <p:tav tm="70000">
                                          <p:val>
                                            <p:strVal val="ppt_y+0.2461"/>
                                          </p:val>
                                        </p:tav>
                                        <p:tav tm="75000">
                                          <p:val>
                                            <p:strVal val="ppt_y+0.2646"/>
                                          </p:val>
                                        </p:tav>
                                        <p:tav tm="80000">
                                          <p:val>
                                            <p:strVal val="ppt_y+0.2804"/>
                                          </p:val>
                                        </p:tav>
                                        <p:tav tm="85000">
                                          <p:val>
                                            <p:strVal val="ppt_y+0.2931"/>
                                          </p:val>
                                        </p:tav>
                                        <p:tav tm="90000">
                                          <p:val>
                                            <p:strVal val="ppt_y+0.3024"/>
                                          </p:val>
                                        </p:tav>
                                        <p:tav tm="95000">
                                          <p:val>
                                            <p:strVal val="ppt_y+0.308"/>
                                          </p:val>
                                        </p:tav>
                                        <p:tav tm="100000">
                                          <p:val>
                                            <p:strVal val="ppt_y+0.31"/>
                                          </p:val>
                                        </p:tav>
                                      </p:tavLst>
                                    </p:anim>
                                    <p:anim calcmode="lin" valueType="num">
                                      <p:cBhvr>
                                        <p:cTn id="94" dur="400">
                                          <p:stCondLst>
                                            <p:cond delay="600"/>
                                          </p:stCondLst>
                                        </p:cTn>
                                        <p:tgtEl>
                                          <p:spTgt spid="15"/>
                                        </p:tgtEl>
                                        <p:attrNameLst>
                                          <p:attrName>ppt_y</p:attrName>
                                        </p:attrNameLst>
                                      </p:cBhvr>
                                      <p:tavLst>
                                        <p:tav tm="0">
                                          <p:val>
                                            <p:strVal val="ppt_y"/>
                                          </p:val>
                                        </p:tav>
                                        <p:tav tm="100000">
                                          <p:val>
                                            <p:strVal val="ppt_y"/>
                                          </p:val>
                                        </p:tav>
                                      </p:tavLst>
                                    </p:anim>
                                    <p:animEffect transition="out" filter="fade">
                                      <p:cBhvr>
                                        <p:cTn id="95" dur="100">
                                          <p:stCondLst>
                                            <p:cond delay="900"/>
                                          </p:stCondLst>
                                        </p:cTn>
                                        <p:tgtEl>
                                          <p:spTgt spid="15"/>
                                        </p:tgtEl>
                                      </p:cBhvr>
                                    </p:animEffect>
                                    <p:set>
                                      <p:cBhvr>
                                        <p:cTn id="96" dur="1" fill="hold">
                                          <p:stCondLst>
                                            <p:cond delay="999"/>
                                          </p:stCondLst>
                                        </p:cTn>
                                        <p:tgtEl>
                                          <p:spTgt spid="15"/>
                                        </p:tgtEl>
                                        <p:attrNameLst>
                                          <p:attrName>style.visibility</p:attrName>
                                        </p:attrNameLst>
                                      </p:cBhvr>
                                      <p:to>
                                        <p:strVal val="hidden"/>
                                      </p:to>
                                    </p:set>
                                  </p:childTnLst>
                                </p:cTn>
                              </p:par>
                              <p:par>
                                <p:cTn id="97" presetID="0" presetClass="path" presetSubtype="0" accel="50000" decel="50000" fill="hold" grpId="4" nodeType="withEffect">
                                  <p:stCondLst>
                                    <p:cond delay="24750"/>
                                  </p:stCondLst>
                                  <p:iterate type="lt">
                                    <p:tmPct val="0"/>
                                  </p:iterate>
                                  <p:childTnLst>
                                    <p:animMotion origin="layout" path="M 0.00364 -0.07338 L 0.00364 -0.07315 C 0.00642 -0.07662 0.00989 -0.07894 0.01215 -0.08311 C 0.01285 -0.08426 0.01319 -0.08565 0.01406 -0.08658 C 0.01545 -0.08773 0.01719 -0.0882 0.01875 -0.08912 C 0.01979 -0.08982 0.02083 -0.09074 0.02205 -0.0919 C 0.02292 -0.0926 0.02361 -0.09398 0.02465 -0.09445 C 0.02587 -0.09514 0.02726 -0.09491 0.02847 -0.09537 C 0.02951 -0.09561 0.03038 -0.09584 0.03125 -0.09607 C 0.03229 -0.09699 0.03333 -0.09792 0.03455 -0.09885 C 0.03663 -0.10047 0.03889 -0.10162 0.04097 -0.10324 C 0.04219 -0.10417 0.04323 -0.10486 0.04427 -0.10579 C 0.04566 -0.10695 0.04687 -0.10857 0.04826 -0.10926 C 0.04982 -0.11019 0.05139 -0.11019 0.05295 -0.11111 C 0.05521 -0.11227 0.05729 -0.11389 0.05955 -0.11551 C 0.06232 -0.1176 0.06319 -0.11945 0.06597 -0.12084 C 0.06753 -0.12153 0.0691 -0.12176 0.07066 -0.12246 C 0.07205 -0.12315 0.07326 -0.12454 0.07465 -0.12523 C 0.0783 -0.12686 0.08212 -0.12778 0.08576 -0.1294 C 0.0875 -0.13033 0.08871 -0.13218 0.09045 -0.13311 C 0.09184 -0.1338 0.0934 -0.13357 0.09496 -0.1338 C 0.0967 -0.13426 0.09861 -0.13496 0.10017 -0.13565 C 0.10312 -0.13704 0.1059 -0.13912 0.10885 -0.14005 C 0.11146 -0.14098 0.11406 -0.14167 0.11667 -0.1426 C 0.11892 -0.14352 0.12101 -0.14561 0.12326 -0.14607 L 0.12986 -0.14792 C 0.13073 -0.14815 0.1316 -0.14861 0.13246 -0.14885 C 0.13351 -0.14908 0.13472 -0.14931 0.13576 -0.14977 C 0.13663 -0.15023 0.1375 -0.15116 0.13837 -0.15139 C 0.14219 -0.15301 0.15469 -0.15324 0.15486 -0.15324 C 0.16493 -0.15301 0.175 -0.15301 0.18507 -0.15232 C 0.19219 -0.15186 0.19566 -0.15093 0.20156 -0.14977 C 0.2033 -0.14861 0.20538 -0.14792 0.20677 -0.14607 C 0.2092 -0.14283 0.20798 -0.14398 0.21076 -0.1426 C 0.21146 -0.1419 0.21198 -0.14074 0.21267 -0.14005 C 0.21337 -0.13959 0.21423 -0.13982 0.21476 -0.13912 C 0.21892 -0.13473 0.21302 -0.13797 0.21805 -0.13565 C 0.21892 -0.13473 0.21962 -0.1338 0.22066 -0.13311 C 0.22118 -0.13264 0.22205 -0.13241 0.22257 -0.13218 C 0.22378 -0.13148 0.22482 -0.13102 0.22587 -0.13033 C 0.22656 -0.1301 0.22726 -0.12986 0.22795 -0.1294 C 0.23038 -0.12778 0.2316 -0.12639 0.23385 -0.12431 C 0.23646 -0.11574 0.23368 -0.12385 0.23715 -0.11644 C 0.23993 -0.11019 0.23663 -0.11528 0.24045 -0.11019 C 0.24184 -0.10047 0.24045 -0.10394 0.24305 -0.09885 C 0.2441 -0.08889 0.2441 -0.0919 0.24305 -0.07778 C 0.24288 -0.07686 0.24271 -0.07593 0.24236 -0.07523 C 0.24201 -0.07408 0.24149 -0.07338 0.24097 -0.07246 C 0.24028 -0.07107 0.23993 -0.06945 0.23906 -0.06806 C 0.23854 -0.06736 0.23785 -0.0669 0.23715 -0.06644 C 0.23437 -0.06436 0.23368 -0.06436 0.23055 -0.06297 C 0.2283 -0.0632 0.22604 -0.0632 0.22396 -0.06366 C 0.22326 -0.06389 0.22239 -0.06389 0.22187 -0.06459 C 0.21701 -0.07269 0.22552 -0.06436 0.21927 -0.06991 C 0.21892 -0.07084 0.21857 -0.07176 0.21805 -0.07246 C 0.21719 -0.07385 0.21614 -0.07454 0.21545 -0.07593 C 0.21476 -0.07732 0.21458 -0.07894 0.21406 -0.08033 C 0.21354 -0.08195 0.21267 -0.08334 0.21215 -0.08473 C 0.21163 -0.08588 0.21128 -0.08704 0.21076 -0.0882 C 0.21007 -0.08982 0.20937 -0.09121 0.20885 -0.0926 C 0.20851 -0.09352 0.20833 -0.09445 0.20816 -0.09537 C 0.20764 -0.09815 0.20729 -0.10116 0.20677 -0.10417 C 0.2066 -0.10579 0.2066 -0.10764 0.20625 -0.10926 C 0.2059 -0.11042 0.20521 -0.11111 0.20486 -0.11204 C 0.20469 -0.11482 0.20451 -0.11783 0.20417 -0.12084 C 0.20417 -0.12176 0.20364 -0.12246 0.20347 -0.12338 C 0.2033 -0.12454 0.20312 -0.1257 0.20295 -0.12686 C 0.2026 -0.13311 0.20226 -0.13912 0.20226 -0.14537 C 0.20226 -0.1463 0.2033 -0.15186 0.20347 -0.15324 C 0.20417 -0.15996 0.20382 -0.16111 0.20555 -0.16713 C 0.2059 -0.16852 0.20642 -0.16945 0.20677 -0.17084 C 0.20781 -0.17361 0.20816 -0.17686 0.20937 -0.1794 C 0.21024 -0.18102 0.21163 -0.18125 0.21267 -0.18218 C 0.21823 -0.18681 0.21476 -0.18519 0.22135 -0.18658 C 0.22621 -0.18982 0.22222 -0.18773 0.23055 -0.18912 C 0.2316 -0.18936 0.23264 -0.18982 0.23385 -0.19005 C 0.23507 -0.19028 0.23646 -0.19051 0.23767 -0.19098 C 0.23958 -0.19144 0.24114 -0.19236 0.24305 -0.1926 C 0.24635 -0.19329 0.24965 -0.19329 0.25295 -0.19352 C 0.2559 -0.19306 0.25903 -0.19213 0.26215 -0.19167 C 0.26649 -0.19144 0.30156 -0.19005 0.30347 -0.19005 C 0.30642 -0.18982 0.3092 -0.18959 0.31215 -0.18912 C 0.31493 -0.18866 0.31736 -0.18658 0.31996 -0.18565 C 0.32257 -0.18473 0.32517 -0.18426 0.32778 -0.1838 C 0.33351 -0.18287 0.33923 -0.18241 0.34496 -0.18125 C 0.34705 -0.18079 0.34896 -0.1801 0.35087 -0.1794 C 0.3559 -0.17824 0.36094 -0.17732 0.36597 -0.17593 C 0.36771 -0.17547 0.36944 -0.17454 0.37135 -0.17431 C 0.3743 -0.17361 0.37743 -0.17385 0.38055 -0.17338 C 0.38351 -0.17292 0.38663 -0.17223 0.38976 -0.17153 C 0.39826 -0.16783 0.38837 -0.17176 0.40226 -0.16898 C 0.40382 -0.16875 0.40521 -0.1676 0.40677 -0.16713 C 0.40851 -0.16667 0.41024 -0.16667 0.41198 -0.16644 C 0.41441 -0.16528 0.41684 -0.16389 0.41927 -0.16273 C 0.42205 -0.16181 0.425 -0.16111 0.42778 -0.16019 C 0.44184 -0.15625 0.43732 -0.15718 0.44826 -0.15579 C 0.45017 -0.15463 0.45208 -0.15324 0.45417 -0.15232 C 0.46042 -0.14977 0.46423 -0.14931 0.47066 -0.14885 C 0.47535 -0.14838 0.48021 -0.14815 0.48507 -0.14792 C 0.49357 -0.1463 0.49288 -0.1463 0.50017 -0.14537 L 0.51337 -0.14352 C 0.51562 -0.14306 0.51788 -0.1426 0.51996 -0.1419 C 0.52153 -0.14121 0.52292 -0.13959 0.52448 -0.13912 C 0.52917 -0.1382 0.53368 -0.13866 0.53837 -0.1382 L 0.54496 -0.1375 C 0.54844 -0.13681 0.55191 -0.13588 0.55538 -0.13565 C 0.56007 -0.13542 0.56476 -0.13635 0.56927 -0.13658 L 0.64097 -0.14005 C 0.64774 -0.14074 0.64809 -0.13982 0.65347 -0.14445 C 0.65555 -0.1463 0.65937 -0.15047 0.65937 -0.15023 C 0.66007 -0.15255 0.66059 -0.15463 0.66146 -0.15672 C 0.6658 -0.16898 0.66545 -0.16783 0.66927 -0.17686 C 0.66944 -0.17894 0.66962 -0.18102 0.66996 -0.18311 C 0.67066 -0.1875 0.67205 -0.19167 0.67257 -0.19607 C 0.67309 -0.20162 0.67292 -0.20718 0.67326 -0.21273 C 0.67326 -0.21482 0.67361 -0.2169 0.67396 -0.21898 C 0.67344 -0.22385 0.67326 -0.22894 0.67257 -0.2338 C 0.67239 -0.23519 0.67153 -0.23611 0.67118 -0.2375 C 0.67014 -0.24121 0.67014 -0.24584 0.66788 -0.24885 C 0.65729 -0.2632 0.67101 -0.24514 0.65208 -0.26713 C 0.65035 -0.26945 0.64896 -0.27246 0.64687 -0.27431 C 0.64427 -0.27662 0.64132 -0.27801 0.63837 -0.2794 C 0.62569 -0.28635 0.61771 -0.29098 0.60607 -0.29537 C 0.60434 -0.29584 0.6026 -0.29676 0.60087 -0.29699 C 0.59514 -0.29792 0.58941 -0.29815 0.58368 -0.29885 C 0.58194 -0.29908 0.58021 -0.29954 0.57847 -0.29977 C 0.56996 -0.30047 0.56146 -0.3007 0.55278 -0.30139 C 0.55069 -0.30162 0.54844 -0.30209 0.54618 -0.30232 C 0.53559 -0.30278 0.52482 -0.30278 0.51406 -0.30324 L 0.49427 -0.30394 C 0.49149 -0.30324 0.48854 -0.30209 0.48576 -0.30139 C 0.4842 -0.30093 0.48264 -0.30116 0.48107 -0.30047 C 0.47951 -0.29977 0.47812 -0.29815 0.47656 -0.29699 C 0.46944 -0.29236 0.48212 -0.30255 0.47118 -0.29352 C 0.46892 -0.29167 0.46788 -0.29051 0.46597 -0.2875 C 0.46528 -0.28611 0.46476 -0.28426 0.46406 -0.28311 C 0.46285 -0.28102 0.46146 -0.2794 0.46007 -0.27778 C 0.45677 -0.27385 0.45937 -0.27848 0.45607 -0.27338 C 0.45451 -0.27084 0.45312 -0.26806 0.45156 -0.26551 C 0.44375 -0.25301 0.45382 -0.26922 0.44167 -0.24885 C 0.43976 -0.24561 0.43715 -0.24283 0.43576 -0.23912 C 0.43507 -0.2375 0.43455 -0.23542 0.43385 -0.2338 C 0.43264 -0.23172 0.43107 -0.22986 0.42986 -0.22778 C 0.42882 -0.22616 0.42812 -0.22431 0.42726 -0.22246 C 0.42691 -0.22153 0.42691 -0.22061 0.42656 -0.21991 C 0.42517 -0.2169 0.42361 -0.21505 0.42187 -0.21273 C 0.42083 -0.20973 0.41962 -0.20648 0.41857 -0.20324 C 0.41823 -0.20186 0.41771 -0.20023 0.41736 -0.19885 C 0.41614 -0.19329 0.41458 -0.18773 0.41406 -0.18218 C 0.41302 -0.17338 0.41354 -0.17801 0.41267 -0.16806 C 0.41354 -0.15718 0.41285 -0.14607 0.41528 -0.13565 C 0.41562 -0.13473 0.41562 -0.1338 0.41597 -0.13311 C 0.41684 -0.13125 0.41771 -0.1294 0.41857 -0.12778 C 0.41944 -0.12593 0.42048 -0.12431 0.42135 -0.12246 C 0.42639 -0.11204 0.42309 -0.11412 0.42778 -0.11204 C 0.42969 -0.10903 0.43142 -0.10625 0.43316 -0.10324 C 0.43351 -0.10232 0.43385 -0.10139 0.43437 -0.10047 C 0.43507 -0.09977 0.43576 -0.09954 0.43646 -0.09885 C 0.4401 -0.09514 0.43993 -0.09422 0.44357 -0.0919 C 0.44514 -0.09074 0.44687 -0.09028 0.44826 -0.08912 C 0.44965 -0.08797 0.45069 -0.08588 0.45226 -0.08473 C 0.45399 -0.08357 0.45625 -0.08334 0.45816 -0.08218 C 0.46423 -0.07778 0.46979 -0.07223 0.47587 -0.06806 C 0.49062 -0.05811 0.49028 -0.05949 0.50347 -0.05486 C 0.52083 -0.04885 0.51267 -0.05093 0.52187 -0.04885 C 0.52413 -0.04746 0.52621 -0.04561 0.52847 -0.04445 C 0.53489 -0.04098 0.54583 -0.04144 0.55087 -0.04098 C 0.55625 -0.03936 0.56649 -0.03611 0.57257 -0.03565 L 0.58368 -0.03473 C 0.58698 -0.03426 0.59028 -0.0338 0.59357 -0.03311 C 0.59479 -0.03264 0.59583 -0.03172 0.59687 -0.03125 C 0.60069 -0.0294 0.59687 -0.03172 0.60156 -0.02871 C 0.60243 -0.02894 0.6033 -0.02894 0.60417 -0.02963 C 0.61024 -0.03357 0.60972 -0.03334 0.61337 -0.0382 C 0.61354 -0.03936 0.61371 -0.04074 0.61406 -0.0419 C 0.61441 -0.04352 0.61528 -0.04699 0.61528 -0.04676 C 0.61441 -0.0544 0.61493 -0.06227 0.61267 -0.06898 C 0.61198 -0.0713 0.6092 -0.07107 0.60746 -0.07153 C 0.60434 -0.07246 0.60121 -0.07269 0.59826 -0.07338 L 0.58107 -0.07686 L 0.53698 -0.07523 C 0.50017 -0.07338 0.54722 -0.07523 0.50156 -0.07246 C 0.4934 -0.07199 0.48524 -0.07199 0.47726 -0.07153 C 0.46875 -0.07084 0.47031 -0.07107 0.46337 -0.06991 C 0.4618 -0.06968 0.45729 -0.06875 0.45555 -0.06806 C 0.45347 -0.06736 0.45156 -0.06644 0.44948 -0.06551 C 0.44878 -0.06505 0.44826 -0.06412 0.44757 -0.06366 C 0.44548 -0.06297 0.44323 -0.06273 0.44097 -0.06204 C 0.44028 -0.06181 0.43976 -0.06135 0.43906 -0.06111 C 0.43351 -0.05834 0.43785 -0.06042 0.43177 -0.05672 C 0.42778 -0.0544 0.42969 -0.05556 0.42656 -0.05417 C 0.42535 -0.05348 0.4243 -0.05301 0.42326 -0.05232 C 0.41753 -0.04815 0.42101 -0.05023 0.41736 -0.0463 C 0.41458 -0.04306 0.41597 -0.04607 0.41337 -0.0419 C 0.41285 -0.04098 0.4125 -0.04005 0.41198 -0.03912 C 0.40885 -0.03403 0.41094 -0.03912 0.40746 -0.03218 C 0.40694 -0.03102 0.4066 -0.02986 0.40607 -0.02871 C 0.40503 -0.02176 0.40521 -0.025 0.40607 -0.01551 C 0.40625 -0.01366 0.40642 -0.01204 0.40677 -0.01019 C 0.40712 -0.00903 0.40781 -0.00787 0.40816 -0.00672 C 0.40868 -0.0044 0.40851 -0.00162 0.40937 0.00023 C 0.40989 0.00115 0.41042 0.00208 0.41076 0.00301 C 0.41128 0.00416 0.41146 0.00532 0.41198 0.00648 C 0.41267 0.0074 0.41337 0.0081 0.41406 0.00902 C 0.41528 0.01597 0.41371 0.00902 0.41667 0.0162 C 0.41701 0.01689 0.41701 0.01782 0.41736 0.01875 C 0.4184 0.02176 0.41857 0.02222 0.41996 0.02477 C 0.42048 0.02754 0.42066 0.02963 0.42187 0.03194 C 0.42274 0.0331 0.42378 0.03402 0.42448 0.03541 C 0.42517 0.03634 0.42517 0.03796 0.42587 0.03889 C 0.42656 0.03981 0.4276 0.04004 0.42847 0.04074 C 0.42951 0.04143 0.43038 0.04236 0.43107 0.04328 C 0.43177 0.04398 0.43229 0.04537 0.43316 0.04583 C 0.43403 0.04676 0.43542 0.04699 0.43646 0.04768 C 0.43732 0.04838 0.43802 0.04953 0.43906 0.05023 C 0.44167 0.05254 0.44427 0.05439 0.44687 0.05648 C 0.44861 0.05764 0.45069 0.05833 0.45226 0.05995 C 0.45712 0.06504 0.45729 0.06551 0.46597 0.06967 C 0.46771 0.07037 0.46944 0.07014 0.47118 0.07037 C 0.47396 0.07152 0.47656 0.07268 0.47917 0.07407 C 0.4868 0.07801 0.47482 0.07361 0.48368 0.07662 C 0.48576 0.0787 0.48819 0.08009 0.48976 0.08264 C 0.49062 0.08426 0.49132 0.08588 0.49236 0.08703 C 0.49288 0.08773 0.49375 0.0875 0.49427 0.08796 C 0.49653 0.08958 0.49861 0.09166 0.50087 0.09328 C 0.50226 0.09421 0.50451 0.09514 0.50607 0.09583 C 0.50729 0.09745 0.50833 0.09884 0.50937 0.10023 C 0.51198 0.10416 0.51215 0.10578 0.51528 0.1081 C 0.51597 0.10856 0.51667 0.10879 0.51736 0.10902 C 0.51771 0.10995 0.51823 0.11064 0.51857 0.1118 C 0.51892 0.1125 0.5191 0.11342 0.51927 0.11435 C 0.51979 0.11666 0.51996 0.11898 0.52066 0.12129 C 0.5217 0.12615 0.52083 0.12199 0.52187 0.12847 C 0.52309 0.13564 0.52187 0.12801 0.52396 0.13541 C 0.52413 0.13657 0.5243 0.13773 0.52448 0.13889 C 0.52604 0.15879 0.52587 0.15115 0.52587 0.1618 L 0.52778 0.1618 " pathEditMode="relative" rAng="0" ptsTypes="AAAAAAAAAAAAAAAAAAAAAAAAAAAAAAAAAAAAAAAAAAAAAAAAAAAAAAAAAAAAAAAAAAAAAAAAAAAAAAAAAAAAAAAAAAAAAAAAAAAAAAAAAAAAAAAAAAAAAAAAAAAAAAAAAAAAAAAAAAAAAAAAAAAAAAAAAAAAAAAAAAAAAAAAAAAAAAAAAAAAAAAAAAAAAAAAAAAAAAAAAAAAAAAAAAAAAAAAAAAAAAAAAAAAAAAAAAAAA">
                                      <p:cBhvr>
                                        <p:cTn id="98" dur="3000" fill="hold"/>
                                        <p:tgtEl>
                                          <p:spTgt spid="13"/>
                                        </p:tgtEl>
                                        <p:attrNameLst>
                                          <p:attrName>ppt_x</p:attrName>
                                          <p:attrName>ppt_y</p:attrName>
                                        </p:attrNameLst>
                                      </p:cBhvr>
                                      <p:rCtr x="33507" y="231"/>
                                    </p:animMotion>
                                  </p:childTnLst>
                                </p:cTn>
                              </p:par>
                              <p:par>
                                <p:cTn id="99" presetID="1" presetClass="exit" presetSubtype="0" fill="hold" grpId="5" nodeType="withEffect">
                                  <p:stCondLst>
                                    <p:cond delay="27250"/>
                                  </p:stCondLst>
                                  <p:iterate type="lt">
                                    <p:tmAbs val="0"/>
                                  </p:iterate>
                                  <p:childTnLst>
                                    <p:set>
                                      <p:cBhvr>
                                        <p:cTn id="100" dur="1" fill="hold">
                                          <p:stCondLst>
                                            <p:cond delay="0"/>
                                          </p:stCondLst>
                                        </p:cTn>
                                        <p:tgtEl>
                                          <p:spTgt spid="13"/>
                                        </p:tgtEl>
                                        <p:attrNameLst>
                                          <p:attrName>style.visibility</p:attrName>
                                        </p:attrNameLst>
                                      </p:cBhvr>
                                      <p:to>
                                        <p:strVal val="hidden"/>
                                      </p:to>
                                    </p:set>
                                  </p:childTnLst>
                                </p:cTn>
                              </p:par>
                              <p:par>
                                <p:cTn id="101" presetID="2" presetClass="exit" presetSubtype="4" fill="hold" nodeType="withEffect">
                                  <p:stCondLst>
                                    <p:cond delay="33000"/>
                                  </p:stCondLst>
                                  <p:childTnLst>
                                    <p:anim calcmode="lin" valueType="num">
                                      <p:cBhvr additive="base">
                                        <p:cTn id="102" dur="500"/>
                                        <p:tgtEl>
                                          <p:spTgt spid="16"/>
                                        </p:tgtEl>
                                        <p:attrNameLst>
                                          <p:attrName>ppt_x</p:attrName>
                                        </p:attrNameLst>
                                      </p:cBhvr>
                                      <p:tavLst>
                                        <p:tav tm="0">
                                          <p:val>
                                            <p:strVal val="ppt_x"/>
                                          </p:val>
                                        </p:tav>
                                        <p:tav tm="100000">
                                          <p:val>
                                            <p:strVal val="ppt_x"/>
                                          </p:val>
                                        </p:tav>
                                      </p:tavLst>
                                    </p:anim>
                                    <p:anim calcmode="lin" valueType="num">
                                      <p:cBhvr additive="base">
                                        <p:cTn id="103" dur="500"/>
                                        <p:tgtEl>
                                          <p:spTgt spid="16"/>
                                        </p:tgtEl>
                                        <p:attrNameLst>
                                          <p:attrName>ppt_y</p:attrName>
                                        </p:attrNameLst>
                                      </p:cBhvr>
                                      <p:tavLst>
                                        <p:tav tm="0">
                                          <p:val>
                                            <p:strVal val="ppt_y"/>
                                          </p:val>
                                        </p:tav>
                                        <p:tav tm="100000">
                                          <p:val>
                                            <p:strVal val="1+ppt_h/2"/>
                                          </p:val>
                                        </p:tav>
                                      </p:tavLst>
                                    </p:anim>
                                    <p:set>
                                      <p:cBhvr>
                                        <p:cTn id="104" dur="1" fill="hold">
                                          <p:stCondLst>
                                            <p:cond delay="499"/>
                                          </p:stCondLst>
                                        </p:cTn>
                                        <p:tgtEl>
                                          <p:spTgt spid="16"/>
                                        </p:tgtEl>
                                        <p:attrNameLst>
                                          <p:attrName>style.visibility</p:attrName>
                                        </p:attrNameLst>
                                      </p:cBhvr>
                                      <p:to>
                                        <p:strVal val="hidden"/>
                                      </p:to>
                                    </p:set>
                                  </p:childTnLst>
                                </p:cTn>
                              </p:par>
                              <p:par>
                                <p:cTn id="105" presetID="2" presetClass="exit" presetSubtype="4" fill="hold" nodeType="withEffect">
                                  <p:stCondLst>
                                    <p:cond delay="33000"/>
                                  </p:stCondLst>
                                  <p:childTnLst>
                                    <p:anim calcmode="lin" valueType="num">
                                      <p:cBhvr additive="base">
                                        <p:cTn id="106" dur="500"/>
                                        <p:tgtEl>
                                          <p:spTgt spid="25"/>
                                        </p:tgtEl>
                                        <p:attrNameLst>
                                          <p:attrName>ppt_x</p:attrName>
                                        </p:attrNameLst>
                                      </p:cBhvr>
                                      <p:tavLst>
                                        <p:tav tm="0">
                                          <p:val>
                                            <p:strVal val="ppt_x"/>
                                          </p:val>
                                        </p:tav>
                                        <p:tav tm="100000">
                                          <p:val>
                                            <p:strVal val="ppt_x"/>
                                          </p:val>
                                        </p:tav>
                                      </p:tavLst>
                                    </p:anim>
                                    <p:anim calcmode="lin" valueType="num">
                                      <p:cBhvr additive="base">
                                        <p:cTn id="107" dur="500"/>
                                        <p:tgtEl>
                                          <p:spTgt spid="25"/>
                                        </p:tgtEl>
                                        <p:attrNameLst>
                                          <p:attrName>ppt_y</p:attrName>
                                        </p:attrNameLst>
                                      </p:cBhvr>
                                      <p:tavLst>
                                        <p:tav tm="0">
                                          <p:val>
                                            <p:strVal val="ppt_y"/>
                                          </p:val>
                                        </p:tav>
                                        <p:tav tm="100000">
                                          <p:val>
                                            <p:strVal val="1+ppt_h/2"/>
                                          </p:val>
                                        </p:tav>
                                      </p:tavLst>
                                    </p:anim>
                                    <p:set>
                                      <p:cBhvr>
                                        <p:cTn id="108" dur="1" fill="hold">
                                          <p:stCondLst>
                                            <p:cond delay="499"/>
                                          </p:stCondLst>
                                        </p:cTn>
                                        <p:tgtEl>
                                          <p:spTgt spid="25"/>
                                        </p:tgtEl>
                                        <p:attrNameLst>
                                          <p:attrName>style.visibility</p:attrName>
                                        </p:attrNameLst>
                                      </p:cBhvr>
                                      <p:to>
                                        <p:strVal val="hidden"/>
                                      </p:to>
                                    </p:set>
                                  </p:childTnLst>
                                </p:cTn>
                              </p:par>
                              <p:par>
                                <p:cTn id="109" presetID="64" presetClass="path" presetSubtype="0" accel="50000" decel="50000" fill="hold" nodeType="withEffect">
                                  <p:stCondLst>
                                    <p:cond delay="34100"/>
                                  </p:stCondLst>
                                  <p:childTnLst>
                                    <p:animMotion origin="layout" path="M 0.08802 0.04213 L 0.08576 -0.13982 " pathEditMode="relative" rAng="0" ptsTypes="AA">
                                      <p:cBhvr>
                                        <p:cTn id="110" dur="1000" fill="hold"/>
                                        <p:tgtEl>
                                          <p:spTgt spid="17"/>
                                        </p:tgtEl>
                                        <p:attrNameLst>
                                          <p:attrName>ppt_x</p:attrName>
                                          <p:attrName>ppt_y</p:attrName>
                                        </p:attrNameLst>
                                      </p:cBhvr>
                                      <p:rCtr x="-122" y="-9097"/>
                                    </p:animMotion>
                                  </p:childTnLst>
                                </p:cTn>
                              </p:par>
                              <p:par>
                                <p:cTn id="111" presetID="64" presetClass="path" presetSubtype="0" accel="50000" decel="50000" fill="hold" nodeType="withEffect">
                                  <p:stCondLst>
                                    <p:cond delay="34100"/>
                                  </p:stCondLst>
                                  <p:childTnLst>
                                    <p:animMotion origin="layout" path="M 0.08732 0.04137 L 0.08507 -0.23849 " pathEditMode="fixed" rAng="0" ptsTypes="AA">
                                      <p:cBhvr>
                                        <p:cTn id="112" dur="1000" fill="hold"/>
                                        <p:tgtEl>
                                          <p:spTgt spid="26"/>
                                        </p:tgtEl>
                                        <p:attrNameLst>
                                          <p:attrName>ppt_x</p:attrName>
                                          <p:attrName>ppt_y</p:attrName>
                                        </p:attrNameLst>
                                      </p:cBhvr>
                                      <p:rCtr x="-122" y="-14005"/>
                                    </p:animMotion>
                                  </p:childTnLst>
                                </p:cTn>
                              </p:par>
                              <p:par>
                                <p:cTn id="113" presetID="2" presetClass="exit" presetSubtype="4" fill="hold" nodeType="withEffect">
                                  <p:stCondLst>
                                    <p:cond delay="51400"/>
                                  </p:stCondLst>
                                  <p:childTnLst>
                                    <p:anim calcmode="lin" valueType="num">
                                      <p:cBhvr additive="base">
                                        <p:cTn id="114" dur="500"/>
                                        <p:tgtEl>
                                          <p:spTgt spid="17"/>
                                        </p:tgtEl>
                                        <p:attrNameLst>
                                          <p:attrName>ppt_x</p:attrName>
                                        </p:attrNameLst>
                                      </p:cBhvr>
                                      <p:tavLst>
                                        <p:tav tm="0">
                                          <p:val>
                                            <p:strVal val="ppt_x"/>
                                          </p:val>
                                        </p:tav>
                                        <p:tav tm="100000">
                                          <p:val>
                                            <p:strVal val="ppt_x"/>
                                          </p:val>
                                        </p:tav>
                                      </p:tavLst>
                                    </p:anim>
                                    <p:anim calcmode="lin" valueType="num">
                                      <p:cBhvr additive="base">
                                        <p:cTn id="115" dur="500"/>
                                        <p:tgtEl>
                                          <p:spTgt spid="17"/>
                                        </p:tgtEl>
                                        <p:attrNameLst>
                                          <p:attrName>ppt_y</p:attrName>
                                        </p:attrNameLst>
                                      </p:cBhvr>
                                      <p:tavLst>
                                        <p:tav tm="0">
                                          <p:val>
                                            <p:strVal val="ppt_y"/>
                                          </p:val>
                                        </p:tav>
                                        <p:tav tm="100000">
                                          <p:val>
                                            <p:strVal val="1+ppt_h/2"/>
                                          </p:val>
                                        </p:tav>
                                      </p:tavLst>
                                    </p:anim>
                                    <p:set>
                                      <p:cBhvr>
                                        <p:cTn id="116" dur="1" fill="hold">
                                          <p:stCondLst>
                                            <p:cond delay="499"/>
                                          </p:stCondLst>
                                        </p:cTn>
                                        <p:tgtEl>
                                          <p:spTgt spid="17"/>
                                        </p:tgtEl>
                                        <p:attrNameLst>
                                          <p:attrName>style.visibility</p:attrName>
                                        </p:attrNameLst>
                                      </p:cBhvr>
                                      <p:to>
                                        <p:strVal val="hidden"/>
                                      </p:to>
                                    </p:set>
                                  </p:childTnLst>
                                </p:cTn>
                              </p:par>
                              <p:par>
                                <p:cTn id="117" presetID="2" presetClass="exit" presetSubtype="4" fill="hold" nodeType="withEffect">
                                  <p:stCondLst>
                                    <p:cond delay="51400"/>
                                  </p:stCondLst>
                                  <p:childTnLst>
                                    <p:anim calcmode="lin" valueType="num">
                                      <p:cBhvr additive="base">
                                        <p:cTn id="118" dur="500"/>
                                        <p:tgtEl>
                                          <p:spTgt spid="26"/>
                                        </p:tgtEl>
                                        <p:attrNameLst>
                                          <p:attrName>ppt_x</p:attrName>
                                        </p:attrNameLst>
                                      </p:cBhvr>
                                      <p:tavLst>
                                        <p:tav tm="0">
                                          <p:val>
                                            <p:strVal val="ppt_x"/>
                                          </p:val>
                                        </p:tav>
                                        <p:tav tm="100000">
                                          <p:val>
                                            <p:strVal val="ppt_x"/>
                                          </p:val>
                                        </p:tav>
                                      </p:tavLst>
                                    </p:anim>
                                    <p:anim calcmode="lin" valueType="num">
                                      <p:cBhvr additive="base">
                                        <p:cTn id="119" dur="500"/>
                                        <p:tgtEl>
                                          <p:spTgt spid="26"/>
                                        </p:tgtEl>
                                        <p:attrNameLst>
                                          <p:attrName>ppt_y</p:attrName>
                                        </p:attrNameLst>
                                      </p:cBhvr>
                                      <p:tavLst>
                                        <p:tav tm="0">
                                          <p:val>
                                            <p:strVal val="ppt_y"/>
                                          </p:val>
                                        </p:tav>
                                        <p:tav tm="100000">
                                          <p:val>
                                            <p:strVal val="1+ppt_h/2"/>
                                          </p:val>
                                        </p:tav>
                                      </p:tavLst>
                                    </p:anim>
                                    <p:set>
                                      <p:cBhvr>
                                        <p:cTn id="120" dur="1" fill="hold">
                                          <p:stCondLst>
                                            <p:cond delay="499"/>
                                          </p:stCondLst>
                                        </p:cTn>
                                        <p:tgtEl>
                                          <p:spTgt spid="26"/>
                                        </p:tgtEl>
                                        <p:attrNameLst>
                                          <p:attrName>style.visibility</p:attrName>
                                        </p:attrNameLst>
                                      </p:cBhvr>
                                      <p:to>
                                        <p:strVal val="hidden"/>
                                      </p:to>
                                    </p:set>
                                  </p:childTnLst>
                                </p:cTn>
                              </p:par>
                            </p:childTnLst>
                          </p:cTn>
                        </p:par>
                        <p:par>
                          <p:cTn id="121" fill="hold">
                            <p:stCondLst>
                              <p:cond delay="51900"/>
                            </p:stCondLst>
                            <p:childTnLst>
                              <p:par>
                                <p:cTn id="122" presetID="64" presetClass="path" presetSubtype="0" accel="50000" decel="50000" fill="hold" nodeType="afterEffect">
                                  <p:stCondLst>
                                    <p:cond delay="1000"/>
                                  </p:stCondLst>
                                  <p:childTnLst>
                                    <p:animMotion origin="layout" path="M 0.06857 0.04213 L 0.06632 -0.13982 " pathEditMode="relative" rAng="0" ptsTypes="AA">
                                      <p:cBhvr>
                                        <p:cTn id="123" dur="1000" fill="hold"/>
                                        <p:tgtEl>
                                          <p:spTgt spid="11"/>
                                        </p:tgtEl>
                                        <p:attrNameLst>
                                          <p:attrName>ppt_x</p:attrName>
                                          <p:attrName>ppt_y</p:attrName>
                                        </p:attrNameLst>
                                      </p:cBhvr>
                                      <p:rCtr x="-122" y="-9097"/>
                                    </p:animMotion>
                                  </p:childTnLst>
                                </p:cTn>
                              </p:par>
                              <p:par>
                                <p:cTn id="124" presetID="64" presetClass="path" presetSubtype="0" accel="50000" decel="50000" fill="hold" nodeType="withEffect">
                                  <p:stCondLst>
                                    <p:cond delay="1000"/>
                                  </p:stCondLst>
                                  <p:childTnLst>
                                    <p:animMotion origin="layout" path="M 0.06788 0.04277 L 0.06562 -0.2371 " pathEditMode="fixed" rAng="0" ptsTypes="AA">
                                      <p:cBhvr>
                                        <p:cTn id="125" dur="1000" fill="hold"/>
                                        <p:tgtEl>
                                          <p:spTgt spid="27"/>
                                        </p:tgtEl>
                                        <p:attrNameLst>
                                          <p:attrName>ppt_x</p:attrName>
                                          <p:attrName>ppt_y</p:attrName>
                                        </p:attrNameLst>
                                      </p:cBhvr>
                                      <p:rCtr x="-122" y="-14005"/>
                                    </p:animMotion>
                                  </p:childTnLst>
                                </p:cTn>
                              </p:par>
                              <p:par>
                                <p:cTn id="126" presetID="2" presetClass="exit" presetSubtype="4" fill="hold" nodeType="withEffect">
                                  <p:stCondLst>
                                    <p:cond delay="15500"/>
                                  </p:stCondLst>
                                  <p:childTnLst>
                                    <p:anim calcmode="lin" valueType="num">
                                      <p:cBhvr additive="base">
                                        <p:cTn id="127" dur="500"/>
                                        <p:tgtEl>
                                          <p:spTgt spid="11"/>
                                        </p:tgtEl>
                                        <p:attrNameLst>
                                          <p:attrName>ppt_x</p:attrName>
                                        </p:attrNameLst>
                                      </p:cBhvr>
                                      <p:tavLst>
                                        <p:tav tm="0">
                                          <p:val>
                                            <p:strVal val="ppt_x"/>
                                          </p:val>
                                        </p:tav>
                                        <p:tav tm="100000">
                                          <p:val>
                                            <p:strVal val="ppt_x"/>
                                          </p:val>
                                        </p:tav>
                                      </p:tavLst>
                                    </p:anim>
                                    <p:anim calcmode="lin" valueType="num">
                                      <p:cBhvr additive="base">
                                        <p:cTn id="128" dur="500"/>
                                        <p:tgtEl>
                                          <p:spTgt spid="11"/>
                                        </p:tgtEl>
                                        <p:attrNameLst>
                                          <p:attrName>ppt_y</p:attrName>
                                        </p:attrNameLst>
                                      </p:cBhvr>
                                      <p:tavLst>
                                        <p:tav tm="0">
                                          <p:val>
                                            <p:strVal val="ppt_y"/>
                                          </p:val>
                                        </p:tav>
                                        <p:tav tm="100000">
                                          <p:val>
                                            <p:strVal val="1+ppt_h/2"/>
                                          </p:val>
                                        </p:tav>
                                      </p:tavLst>
                                    </p:anim>
                                    <p:set>
                                      <p:cBhvr>
                                        <p:cTn id="129" dur="1" fill="hold">
                                          <p:stCondLst>
                                            <p:cond delay="499"/>
                                          </p:stCondLst>
                                        </p:cTn>
                                        <p:tgtEl>
                                          <p:spTgt spid="11"/>
                                        </p:tgtEl>
                                        <p:attrNameLst>
                                          <p:attrName>style.visibility</p:attrName>
                                        </p:attrNameLst>
                                      </p:cBhvr>
                                      <p:to>
                                        <p:strVal val="hidden"/>
                                      </p:to>
                                    </p:set>
                                  </p:childTnLst>
                                </p:cTn>
                              </p:par>
                              <p:par>
                                <p:cTn id="130" presetID="2" presetClass="exit" presetSubtype="4" fill="hold" nodeType="withEffect">
                                  <p:stCondLst>
                                    <p:cond delay="15500"/>
                                  </p:stCondLst>
                                  <p:childTnLst>
                                    <p:anim calcmode="lin" valueType="num">
                                      <p:cBhvr additive="base">
                                        <p:cTn id="131" dur="500"/>
                                        <p:tgtEl>
                                          <p:spTgt spid="27"/>
                                        </p:tgtEl>
                                        <p:attrNameLst>
                                          <p:attrName>ppt_x</p:attrName>
                                        </p:attrNameLst>
                                      </p:cBhvr>
                                      <p:tavLst>
                                        <p:tav tm="0">
                                          <p:val>
                                            <p:strVal val="ppt_x"/>
                                          </p:val>
                                        </p:tav>
                                        <p:tav tm="100000">
                                          <p:val>
                                            <p:strVal val="ppt_x"/>
                                          </p:val>
                                        </p:tav>
                                      </p:tavLst>
                                    </p:anim>
                                    <p:anim calcmode="lin" valueType="num">
                                      <p:cBhvr additive="base">
                                        <p:cTn id="132" dur="500"/>
                                        <p:tgtEl>
                                          <p:spTgt spid="27"/>
                                        </p:tgtEl>
                                        <p:attrNameLst>
                                          <p:attrName>ppt_y</p:attrName>
                                        </p:attrNameLst>
                                      </p:cBhvr>
                                      <p:tavLst>
                                        <p:tav tm="0">
                                          <p:val>
                                            <p:strVal val="ppt_y"/>
                                          </p:val>
                                        </p:tav>
                                        <p:tav tm="100000">
                                          <p:val>
                                            <p:strVal val="1+ppt_h/2"/>
                                          </p:val>
                                        </p:tav>
                                      </p:tavLst>
                                    </p:anim>
                                    <p:set>
                                      <p:cBhvr>
                                        <p:cTn id="133" dur="1" fill="hold">
                                          <p:stCondLst>
                                            <p:cond delay="499"/>
                                          </p:stCondLst>
                                        </p:cTn>
                                        <p:tgtEl>
                                          <p:spTgt spid="27"/>
                                        </p:tgtEl>
                                        <p:attrNameLst>
                                          <p:attrName>style.visibility</p:attrName>
                                        </p:attrNameLst>
                                      </p:cBhvr>
                                      <p:to>
                                        <p:strVal val="hidden"/>
                                      </p:to>
                                    </p:set>
                                  </p:childTnLst>
                                </p:cTn>
                              </p:par>
                              <p:par>
                                <p:cTn id="134" presetID="64" presetClass="path" presetSubtype="0" accel="50000" decel="50000" fill="hold" nodeType="withEffect">
                                  <p:stCondLst>
                                    <p:cond delay="16250"/>
                                  </p:stCondLst>
                                  <p:childTnLst>
                                    <p:animMotion origin="layout" path="M 0.04861 0.04213 L 0.04635 -0.13982 " pathEditMode="relative" rAng="0" ptsTypes="AA">
                                      <p:cBhvr>
                                        <p:cTn id="135" dur="1000" fill="hold"/>
                                        <p:tgtEl>
                                          <p:spTgt spid="24"/>
                                        </p:tgtEl>
                                        <p:attrNameLst>
                                          <p:attrName>ppt_x</p:attrName>
                                          <p:attrName>ppt_y</p:attrName>
                                        </p:attrNameLst>
                                      </p:cBhvr>
                                      <p:rCtr x="-122" y="-9097"/>
                                    </p:animMotion>
                                  </p:childTnLst>
                                </p:cTn>
                              </p:par>
                              <p:par>
                                <p:cTn id="136" presetID="64" presetClass="path" presetSubtype="0" accel="50000" decel="50000" fill="hold" nodeType="withEffect">
                                  <p:stCondLst>
                                    <p:cond delay="16250"/>
                                  </p:stCondLst>
                                  <p:childTnLst>
                                    <p:animMotion origin="layout" path="M 0.04878 0.04179 L 0.04653 -0.23807 " pathEditMode="fixed" rAng="0" ptsTypes="AA">
                                      <p:cBhvr>
                                        <p:cTn id="137" dur="1000" fill="hold"/>
                                        <p:tgtEl>
                                          <p:spTgt spid="28"/>
                                        </p:tgtEl>
                                        <p:attrNameLst>
                                          <p:attrName>ppt_x</p:attrName>
                                          <p:attrName>ppt_y</p:attrName>
                                        </p:attrNameLst>
                                      </p:cBhvr>
                                      <p:rCtr x="-122" y="-14005"/>
                                    </p:animMotion>
                                  </p:childTnLst>
                                </p:cTn>
                              </p:par>
                              <p:par>
                                <p:cTn id="138" presetID="2" presetClass="exit" presetSubtype="4" fill="hold" nodeType="withEffect">
                                  <p:stCondLst>
                                    <p:cond delay="33000"/>
                                  </p:stCondLst>
                                  <p:childTnLst>
                                    <p:anim calcmode="lin" valueType="num">
                                      <p:cBhvr additive="base">
                                        <p:cTn id="139" dur="500"/>
                                        <p:tgtEl>
                                          <p:spTgt spid="24"/>
                                        </p:tgtEl>
                                        <p:attrNameLst>
                                          <p:attrName>ppt_x</p:attrName>
                                        </p:attrNameLst>
                                      </p:cBhvr>
                                      <p:tavLst>
                                        <p:tav tm="0">
                                          <p:val>
                                            <p:strVal val="ppt_x"/>
                                          </p:val>
                                        </p:tav>
                                        <p:tav tm="100000">
                                          <p:val>
                                            <p:strVal val="ppt_x"/>
                                          </p:val>
                                        </p:tav>
                                      </p:tavLst>
                                    </p:anim>
                                    <p:anim calcmode="lin" valueType="num">
                                      <p:cBhvr additive="base">
                                        <p:cTn id="140" dur="500"/>
                                        <p:tgtEl>
                                          <p:spTgt spid="24"/>
                                        </p:tgtEl>
                                        <p:attrNameLst>
                                          <p:attrName>ppt_y</p:attrName>
                                        </p:attrNameLst>
                                      </p:cBhvr>
                                      <p:tavLst>
                                        <p:tav tm="0">
                                          <p:val>
                                            <p:strVal val="ppt_y"/>
                                          </p:val>
                                        </p:tav>
                                        <p:tav tm="100000">
                                          <p:val>
                                            <p:strVal val="1+ppt_h/2"/>
                                          </p:val>
                                        </p:tav>
                                      </p:tavLst>
                                    </p:anim>
                                    <p:set>
                                      <p:cBhvr>
                                        <p:cTn id="141" dur="1" fill="hold">
                                          <p:stCondLst>
                                            <p:cond delay="499"/>
                                          </p:stCondLst>
                                        </p:cTn>
                                        <p:tgtEl>
                                          <p:spTgt spid="24"/>
                                        </p:tgtEl>
                                        <p:attrNameLst>
                                          <p:attrName>style.visibility</p:attrName>
                                        </p:attrNameLst>
                                      </p:cBhvr>
                                      <p:to>
                                        <p:strVal val="hidden"/>
                                      </p:to>
                                    </p:set>
                                  </p:childTnLst>
                                </p:cTn>
                              </p:par>
                              <p:par>
                                <p:cTn id="142" presetID="2" presetClass="exit" presetSubtype="4" fill="hold" nodeType="withEffect">
                                  <p:stCondLst>
                                    <p:cond delay="33000"/>
                                  </p:stCondLst>
                                  <p:childTnLst>
                                    <p:anim calcmode="lin" valueType="num">
                                      <p:cBhvr additive="base">
                                        <p:cTn id="143" dur="500"/>
                                        <p:tgtEl>
                                          <p:spTgt spid="28"/>
                                        </p:tgtEl>
                                        <p:attrNameLst>
                                          <p:attrName>ppt_x</p:attrName>
                                        </p:attrNameLst>
                                      </p:cBhvr>
                                      <p:tavLst>
                                        <p:tav tm="0">
                                          <p:val>
                                            <p:strVal val="ppt_x"/>
                                          </p:val>
                                        </p:tav>
                                        <p:tav tm="100000">
                                          <p:val>
                                            <p:strVal val="ppt_x"/>
                                          </p:val>
                                        </p:tav>
                                      </p:tavLst>
                                    </p:anim>
                                    <p:anim calcmode="lin" valueType="num">
                                      <p:cBhvr additive="base">
                                        <p:cTn id="144" dur="500"/>
                                        <p:tgtEl>
                                          <p:spTgt spid="28"/>
                                        </p:tgtEl>
                                        <p:attrNameLst>
                                          <p:attrName>ppt_y</p:attrName>
                                        </p:attrNameLst>
                                      </p:cBhvr>
                                      <p:tavLst>
                                        <p:tav tm="0">
                                          <p:val>
                                            <p:strVal val="ppt_y"/>
                                          </p:val>
                                        </p:tav>
                                        <p:tav tm="100000">
                                          <p:val>
                                            <p:strVal val="1+ppt_h/2"/>
                                          </p:val>
                                        </p:tav>
                                      </p:tavLst>
                                    </p:anim>
                                    <p:set>
                                      <p:cBhvr>
                                        <p:cTn id="145" dur="1" fill="hold">
                                          <p:stCondLst>
                                            <p:cond delay="499"/>
                                          </p:stCondLst>
                                        </p:cTn>
                                        <p:tgtEl>
                                          <p:spTgt spid="28"/>
                                        </p:tgtEl>
                                        <p:attrNameLst>
                                          <p:attrName>style.visibility</p:attrName>
                                        </p:attrNameLst>
                                      </p:cBhvr>
                                      <p:to>
                                        <p:strVal val="hidden"/>
                                      </p:to>
                                    </p:set>
                                  </p:childTnLst>
                                </p:cTn>
                              </p:par>
                              <p:par>
                                <p:cTn id="146" presetID="31" presetClass="exit" presetSubtype="0" fill="hold" nodeType="withEffect">
                                  <p:stCondLst>
                                    <p:cond delay="43000"/>
                                  </p:stCondLst>
                                  <p:childTnLst>
                                    <p:anim calcmode="lin" valueType="num">
                                      <p:cBhvr>
                                        <p:cTn id="147" dur="1500"/>
                                        <p:tgtEl>
                                          <p:spTgt spid="14"/>
                                        </p:tgtEl>
                                        <p:attrNameLst>
                                          <p:attrName>ppt_w</p:attrName>
                                        </p:attrNameLst>
                                      </p:cBhvr>
                                      <p:tavLst>
                                        <p:tav tm="0">
                                          <p:val>
                                            <p:strVal val="ppt_w"/>
                                          </p:val>
                                        </p:tav>
                                        <p:tav tm="100000">
                                          <p:val>
                                            <p:fltVal val="0"/>
                                          </p:val>
                                        </p:tav>
                                      </p:tavLst>
                                    </p:anim>
                                    <p:anim calcmode="lin" valueType="num">
                                      <p:cBhvr>
                                        <p:cTn id="148" dur="1500"/>
                                        <p:tgtEl>
                                          <p:spTgt spid="14"/>
                                        </p:tgtEl>
                                        <p:attrNameLst>
                                          <p:attrName>ppt_h</p:attrName>
                                        </p:attrNameLst>
                                      </p:cBhvr>
                                      <p:tavLst>
                                        <p:tav tm="0">
                                          <p:val>
                                            <p:strVal val="ppt_h"/>
                                          </p:val>
                                        </p:tav>
                                        <p:tav tm="100000">
                                          <p:val>
                                            <p:fltVal val="0"/>
                                          </p:val>
                                        </p:tav>
                                      </p:tavLst>
                                    </p:anim>
                                    <p:anim calcmode="lin" valueType="num">
                                      <p:cBhvr>
                                        <p:cTn id="149" dur="1500"/>
                                        <p:tgtEl>
                                          <p:spTgt spid="14"/>
                                        </p:tgtEl>
                                        <p:attrNameLst>
                                          <p:attrName>style.rotation</p:attrName>
                                        </p:attrNameLst>
                                      </p:cBhvr>
                                      <p:tavLst>
                                        <p:tav tm="0">
                                          <p:val>
                                            <p:fltVal val="0"/>
                                          </p:val>
                                        </p:tav>
                                        <p:tav tm="100000">
                                          <p:val>
                                            <p:fltVal val="90"/>
                                          </p:val>
                                        </p:tav>
                                      </p:tavLst>
                                    </p:anim>
                                    <p:animEffect transition="out" filter="fade">
                                      <p:cBhvr>
                                        <p:cTn id="150" dur="1500"/>
                                        <p:tgtEl>
                                          <p:spTgt spid="14"/>
                                        </p:tgtEl>
                                      </p:cBhvr>
                                    </p:animEffect>
                                    <p:set>
                                      <p:cBhvr>
                                        <p:cTn id="151" dur="1" fill="hold">
                                          <p:stCondLst>
                                            <p:cond delay="1499"/>
                                          </p:stCondLst>
                                        </p:cTn>
                                        <p:tgtEl>
                                          <p:spTgt spid="14"/>
                                        </p:tgtEl>
                                        <p:attrNameLst>
                                          <p:attrName>style.visibility</p:attrName>
                                        </p:attrNameLst>
                                      </p:cBhvr>
                                      <p:to>
                                        <p:strVal val="hidden"/>
                                      </p:to>
                                    </p:set>
                                  </p:childTnLst>
                                </p:cTn>
                              </p:par>
                            </p:childTnLst>
                          </p:cTn>
                        </p:par>
                      </p:childTnLst>
                    </p:cTn>
                  </p:par>
                </p:childTnLst>
              </p:cTn>
              <p:nextCondLst>
                <p:cond evt="onClick" delay="0">
                  <p:tgtEl>
                    <p:spTgt spid="14"/>
                  </p:tgtEl>
                </p:cond>
              </p:nextCondLst>
            </p:seq>
            <p:seq concurrent="1" nextAc="seek">
              <p:cTn id="152" restart="whenNotActive" fill="hold" evtFilter="cancelBubble" nodeType="interactiveSeq">
                <p:stCondLst>
                  <p:cond evt="onClick" delay="0">
                    <p:tgtEl>
                      <p:spTgt spid="19"/>
                    </p:tgtEl>
                  </p:cond>
                </p:stCondLst>
                <p:endSync evt="end" delay="0">
                  <p:rtn val="all"/>
                </p:endSync>
                <p:childTnLst>
                  <p:par>
                    <p:cTn id="153" fill="hold">
                      <p:stCondLst>
                        <p:cond delay="0"/>
                      </p:stCondLst>
                      <p:childTnLst>
                        <p:par>
                          <p:cTn id="154" fill="hold">
                            <p:stCondLst>
                              <p:cond delay="0"/>
                            </p:stCondLst>
                            <p:childTnLst>
                              <p:par>
                                <p:cTn id="155" presetID="1" presetClass="entr" presetSubtype="0" fill="hold" grpId="0" nodeType="withEffect">
                                  <p:stCondLst>
                                    <p:cond delay="0"/>
                                  </p:stCondLst>
                                  <p:childTnLst>
                                    <p:set>
                                      <p:cBhvr>
                                        <p:cTn id="156" dur="1" fill="hold">
                                          <p:stCondLst>
                                            <p:cond delay="0"/>
                                          </p:stCondLst>
                                        </p:cTn>
                                        <p:tgtEl>
                                          <p:spTgt spid="16"/>
                                        </p:tgtEl>
                                        <p:attrNameLst>
                                          <p:attrName>style.visibility</p:attrName>
                                        </p:attrNameLst>
                                      </p:cBhvr>
                                      <p:to>
                                        <p:strVal val="visible"/>
                                      </p:to>
                                    </p:set>
                                  </p:childTnLst>
                                </p:cTn>
                              </p:par>
                              <p:par>
                                <p:cTn id="157" presetID="1" presetClass="entr" presetSubtype="0" fill="hold" grpId="0" nodeType="withEffect">
                                  <p:stCondLst>
                                    <p:cond delay="0"/>
                                  </p:stCondLst>
                                  <p:childTnLst>
                                    <p:set>
                                      <p:cBhvr>
                                        <p:cTn id="158" dur="1" fill="hold">
                                          <p:stCondLst>
                                            <p:cond delay="0"/>
                                          </p:stCondLst>
                                        </p:cTn>
                                        <p:tgtEl>
                                          <p:spTgt spid="17"/>
                                        </p:tgtEl>
                                        <p:attrNameLst>
                                          <p:attrName>style.visibility</p:attrName>
                                        </p:attrNameLst>
                                      </p:cBhvr>
                                      <p:to>
                                        <p:strVal val="visible"/>
                                      </p:to>
                                    </p:set>
                                  </p:childTnLst>
                                </p:cTn>
                              </p:par>
                              <p:par>
                                <p:cTn id="159" presetID="1" presetClass="entr" presetSubtype="0" fill="hold" grpId="0" nodeType="withEffect">
                                  <p:stCondLst>
                                    <p:cond delay="0"/>
                                  </p:stCondLst>
                                  <p:childTnLst>
                                    <p:set>
                                      <p:cBhvr>
                                        <p:cTn id="160" dur="1" fill="hold">
                                          <p:stCondLst>
                                            <p:cond delay="0"/>
                                          </p:stCondLst>
                                        </p:cTn>
                                        <p:tgtEl>
                                          <p:spTgt spid="11"/>
                                        </p:tgtEl>
                                        <p:attrNameLst>
                                          <p:attrName>style.visibility</p:attrName>
                                        </p:attrNameLst>
                                      </p:cBhvr>
                                      <p:to>
                                        <p:strVal val="visible"/>
                                      </p:to>
                                    </p:set>
                                  </p:childTnLst>
                                </p:cTn>
                              </p:par>
                              <p:par>
                                <p:cTn id="161" presetID="1" presetClass="entr" presetSubtype="0" fill="hold" grpId="0" nodeType="withEffect">
                                  <p:stCondLst>
                                    <p:cond delay="0"/>
                                  </p:stCondLst>
                                  <p:childTnLst>
                                    <p:set>
                                      <p:cBhvr>
                                        <p:cTn id="162" dur="1" fill="hold">
                                          <p:stCondLst>
                                            <p:cond delay="0"/>
                                          </p:stCondLst>
                                        </p:cTn>
                                        <p:tgtEl>
                                          <p:spTgt spid="24"/>
                                        </p:tgtEl>
                                        <p:attrNameLst>
                                          <p:attrName>style.visibility</p:attrName>
                                        </p:attrNameLst>
                                      </p:cBhvr>
                                      <p:to>
                                        <p:strVal val="visible"/>
                                      </p:to>
                                    </p:set>
                                  </p:childTnLst>
                                </p:cTn>
                              </p:par>
                              <p:par>
                                <p:cTn id="163" presetID="1" presetClass="emph" presetSubtype="2" fill="hold" nodeType="withEffect">
                                  <p:stCondLst>
                                    <p:cond delay="0"/>
                                  </p:stCondLst>
                                  <p:childTnLst>
                                    <p:animClr clrSpc="rgb" dir="cw">
                                      <p:cBhvr>
                                        <p:cTn id="164" dur="1000" fill="hold"/>
                                        <p:tgtEl>
                                          <p:spTgt spid="19"/>
                                        </p:tgtEl>
                                        <p:attrNameLst>
                                          <p:attrName>fillcolor</p:attrName>
                                        </p:attrNameLst>
                                      </p:cBhvr>
                                      <p:to>
                                        <a:srgbClr val="4E67C8"/>
                                      </p:to>
                                    </p:animClr>
                                    <p:set>
                                      <p:cBhvr>
                                        <p:cTn id="165" dur="1000" fill="hold"/>
                                        <p:tgtEl>
                                          <p:spTgt spid="19"/>
                                        </p:tgtEl>
                                        <p:attrNameLst>
                                          <p:attrName>fill.type</p:attrName>
                                        </p:attrNameLst>
                                      </p:cBhvr>
                                      <p:to>
                                        <p:strVal val="solid"/>
                                      </p:to>
                                    </p:set>
                                    <p:set>
                                      <p:cBhvr>
                                        <p:cTn id="166" dur="1000" fill="hold"/>
                                        <p:tgtEl>
                                          <p:spTgt spid="19"/>
                                        </p:tgtEl>
                                        <p:attrNameLst>
                                          <p:attrName>fill.on</p:attrName>
                                        </p:attrNameLst>
                                      </p:cBhvr>
                                      <p:to>
                                        <p:strVal val="true"/>
                                      </p:to>
                                    </p:set>
                                  </p:childTnLst>
                                </p:cTn>
                              </p:par>
                              <p:par>
                                <p:cTn id="167" presetID="1" presetClass="emph" presetSubtype="2" fill="hold" nodeType="withEffect">
                                  <p:stCondLst>
                                    <p:cond delay="0"/>
                                  </p:stCondLst>
                                  <p:childTnLst>
                                    <p:animClr clrSpc="rgb" dir="cw">
                                      <p:cBhvr>
                                        <p:cTn id="168" dur="1000" fill="hold"/>
                                        <p:tgtEl>
                                          <p:spTgt spid="21"/>
                                        </p:tgtEl>
                                        <p:attrNameLst>
                                          <p:attrName>fillcolor</p:attrName>
                                        </p:attrNameLst>
                                      </p:cBhvr>
                                      <p:to>
                                        <a:srgbClr val="B4DCFA"/>
                                      </p:to>
                                    </p:animClr>
                                    <p:set>
                                      <p:cBhvr>
                                        <p:cTn id="169" dur="1000" fill="hold"/>
                                        <p:tgtEl>
                                          <p:spTgt spid="21"/>
                                        </p:tgtEl>
                                        <p:attrNameLst>
                                          <p:attrName>fill.type</p:attrName>
                                        </p:attrNameLst>
                                      </p:cBhvr>
                                      <p:to>
                                        <p:strVal val="solid"/>
                                      </p:to>
                                    </p:set>
                                    <p:set>
                                      <p:cBhvr>
                                        <p:cTn id="170" dur="1000" fill="hold"/>
                                        <p:tgtEl>
                                          <p:spTgt spid="21"/>
                                        </p:tgtEl>
                                        <p:attrNameLst>
                                          <p:attrName>fill.on</p:attrName>
                                        </p:attrNameLst>
                                      </p:cBhvr>
                                      <p:to>
                                        <p:strVal val="true"/>
                                      </p:to>
                                    </p:set>
                                  </p:childTnLst>
                                </p:cTn>
                              </p:par>
                            </p:childTnLst>
                          </p:cTn>
                        </p:par>
                        <p:par>
                          <p:cTn id="171" fill="hold">
                            <p:stCondLst>
                              <p:cond delay="1000"/>
                            </p:stCondLst>
                            <p:childTnLst>
                              <p:par>
                                <p:cTn id="172" presetID="9" presetClass="entr" presetSubtype="0" fill="hold" grpId="1" nodeType="afterEffect">
                                  <p:stCondLst>
                                    <p:cond delay="0"/>
                                  </p:stCondLst>
                                  <p:childTnLst>
                                    <p:set>
                                      <p:cBhvr>
                                        <p:cTn id="173" dur="1" fill="hold">
                                          <p:stCondLst>
                                            <p:cond delay="0"/>
                                          </p:stCondLst>
                                        </p:cTn>
                                        <p:tgtEl>
                                          <p:spTgt spid="23"/>
                                        </p:tgtEl>
                                        <p:attrNameLst>
                                          <p:attrName>style.visibility</p:attrName>
                                        </p:attrNameLst>
                                      </p:cBhvr>
                                      <p:to>
                                        <p:strVal val="visible"/>
                                      </p:to>
                                    </p:set>
                                    <p:animEffect transition="in" filter="dissolve">
                                      <p:cBhvr>
                                        <p:cTn id="174" dur="1000"/>
                                        <p:tgtEl>
                                          <p:spTgt spid="23"/>
                                        </p:tgtEl>
                                      </p:cBhvr>
                                    </p:animEffect>
                                  </p:childTnLst>
                                </p:cTn>
                              </p:par>
                              <p:par>
                                <p:cTn id="175" presetID="53" presetClass="exit" presetSubtype="32" fill="hold" grpId="3" nodeType="withEffect">
                                  <p:stCondLst>
                                    <p:cond delay="0"/>
                                  </p:stCondLst>
                                  <p:childTnLst>
                                    <p:anim calcmode="lin" valueType="num">
                                      <p:cBhvr>
                                        <p:cTn id="176" dur="1000"/>
                                        <p:tgtEl>
                                          <p:spTgt spid="29"/>
                                        </p:tgtEl>
                                        <p:attrNameLst>
                                          <p:attrName>ppt_w</p:attrName>
                                        </p:attrNameLst>
                                      </p:cBhvr>
                                      <p:tavLst>
                                        <p:tav tm="0">
                                          <p:val>
                                            <p:strVal val="ppt_w"/>
                                          </p:val>
                                        </p:tav>
                                        <p:tav tm="100000">
                                          <p:val>
                                            <p:fltVal val="0"/>
                                          </p:val>
                                        </p:tav>
                                      </p:tavLst>
                                    </p:anim>
                                    <p:anim calcmode="lin" valueType="num">
                                      <p:cBhvr>
                                        <p:cTn id="177" dur="1000"/>
                                        <p:tgtEl>
                                          <p:spTgt spid="29"/>
                                        </p:tgtEl>
                                        <p:attrNameLst>
                                          <p:attrName>ppt_h</p:attrName>
                                        </p:attrNameLst>
                                      </p:cBhvr>
                                      <p:tavLst>
                                        <p:tav tm="0">
                                          <p:val>
                                            <p:strVal val="ppt_h"/>
                                          </p:val>
                                        </p:tav>
                                        <p:tav tm="100000">
                                          <p:val>
                                            <p:fltVal val="0"/>
                                          </p:val>
                                        </p:tav>
                                      </p:tavLst>
                                    </p:anim>
                                    <p:animEffect transition="out" filter="fade">
                                      <p:cBhvr>
                                        <p:cTn id="178" dur="1000"/>
                                        <p:tgtEl>
                                          <p:spTgt spid="29"/>
                                        </p:tgtEl>
                                      </p:cBhvr>
                                    </p:animEffect>
                                    <p:set>
                                      <p:cBhvr>
                                        <p:cTn id="179" dur="1" fill="hold">
                                          <p:stCondLst>
                                            <p:cond delay="999"/>
                                          </p:stCondLst>
                                        </p:cTn>
                                        <p:tgtEl>
                                          <p:spTgt spid="29"/>
                                        </p:tgtEl>
                                        <p:attrNameLst>
                                          <p:attrName>style.visibility</p:attrName>
                                        </p:attrNameLst>
                                      </p:cBhvr>
                                      <p:to>
                                        <p:strVal val="hidden"/>
                                      </p:to>
                                    </p:set>
                                  </p:childTnLst>
                                </p:cTn>
                              </p:par>
                            </p:childTnLst>
                          </p:cTn>
                        </p:par>
                      </p:childTnLst>
                    </p:cTn>
                  </p:par>
                </p:childTnLst>
              </p:cTn>
              <p:nextCondLst>
                <p:cond evt="onClick" delay="0">
                  <p:tgtEl>
                    <p:spTgt spid="19"/>
                  </p:tgtEl>
                </p:cond>
              </p:nextCondLst>
            </p:seq>
            <p:seq concurrent="1" nextAc="seek">
              <p:cTn id="180" restart="whenNotActive" fill="hold" evtFilter="cancelBubble" nodeType="interactiveSeq">
                <p:stCondLst>
                  <p:cond evt="onClick" delay="0">
                    <p:tgtEl>
                      <p:spTgt spid="20"/>
                    </p:tgtEl>
                  </p:cond>
                </p:stCondLst>
                <p:endSync evt="end" delay="0">
                  <p:rtn val="all"/>
                </p:endSync>
                <p:childTnLst>
                  <p:par>
                    <p:cTn id="181" fill="hold">
                      <p:stCondLst>
                        <p:cond delay="0"/>
                      </p:stCondLst>
                      <p:childTnLst>
                        <p:par>
                          <p:cTn id="182" fill="hold">
                            <p:stCondLst>
                              <p:cond delay="0"/>
                            </p:stCondLst>
                            <p:childTnLst>
                              <p:par>
                                <p:cTn id="183" presetID="1" presetClass="entr" presetSubtype="0" fill="hold" grpId="1" nodeType="withEffect">
                                  <p:stCondLst>
                                    <p:cond delay="0"/>
                                  </p:stCondLst>
                                  <p:childTnLst>
                                    <p:set>
                                      <p:cBhvr>
                                        <p:cTn id="184" dur="1" fill="hold">
                                          <p:stCondLst>
                                            <p:cond delay="0"/>
                                          </p:stCondLst>
                                        </p:cTn>
                                        <p:tgtEl>
                                          <p:spTgt spid="25"/>
                                        </p:tgtEl>
                                        <p:attrNameLst>
                                          <p:attrName>style.visibility</p:attrName>
                                        </p:attrNameLst>
                                      </p:cBhvr>
                                      <p:to>
                                        <p:strVal val="visible"/>
                                      </p:to>
                                    </p:set>
                                  </p:childTnLst>
                                </p:cTn>
                              </p:par>
                              <p:par>
                                <p:cTn id="185" presetID="1" presetClass="entr" presetSubtype="0" fill="hold" grpId="1" nodeType="withEffect">
                                  <p:stCondLst>
                                    <p:cond delay="0"/>
                                  </p:stCondLst>
                                  <p:childTnLst>
                                    <p:set>
                                      <p:cBhvr>
                                        <p:cTn id="186" dur="1" fill="hold">
                                          <p:stCondLst>
                                            <p:cond delay="0"/>
                                          </p:stCondLst>
                                        </p:cTn>
                                        <p:tgtEl>
                                          <p:spTgt spid="26"/>
                                        </p:tgtEl>
                                        <p:attrNameLst>
                                          <p:attrName>style.visibility</p:attrName>
                                        </p:attrNameLst>
                                      </p:cBhvr>
                                      <p:to>
                                        <p:strVal val="visible"/>
                                      </p:to>
                                    </p:set>
                                  </p:childTnLst>
                                </p:cTn>
                              </p:par>
                              <p:par>
                                <p:cTn id="187" presetID="1" presetClass="entr" presetSubtype="0" fill="hold" grpId="1" nodeType="withEffect">
                                  <p:stCondLst>
                                    <p:cond delay="0"/>
                                  </p:stCondLst>
                                  <p:childTnLst>
                                    <p:set>
                                      <p:cBhvr>
                                        <p:cTn id="188" dur="1" fill="hold">
                                          <p:stCondLst>
                                            <p:cond delay="0"/>
                                          </p:stCondLst>
                                        </p:cTn>
                                        <p:tgtEl>
                                          <p:spTgt spid="27"/>
                                        </p:tgtEl>
                                        <p:attrNameLst>
                                          <p:attrName>style.visibility</p:attrName>
                                        </p:attrNameLst>
                                      </p:cBhvr>
                                      <p:to>
                                        <p:strVal val="visible"/>
                                      </p:to>
                                    </p:set>
                                  </p:childTnLst>
                                </p:cTn>
                              </p:par>
                              <p:par>
                                <p:cTn id="189" presetID="1" presetClass="entr" presetSubtype="0" fill="hold" grpId="1" nodeType="withEffect">
                                  <p:stCondLst>
                                    <p:cond delay="0"/>
                                  </p:stCondLst>
                                  <p:childTnLst>
                                    <p:set>
                                      <p:cBhvr>
                                        <p:cTn id="190" dur="1" fill="hold">
                                          <p:stCondLst>
                                            <p:cond delay="0"/>
                                          </p:stCondLst>
                                        </p:cTn>
                                        <p:tgtEl>
                                          <p:spTgt spid="28"/>
                                        </p:tgtEl>
                                        <p:attrNameLst>
                                          <p:attrName>style.visibility</p:attrName>
                                        </p:attrNameLst>
                                      </p:cBhvr>
                                      <p:to>
                                        <p:strVal val="visible"/>
                                      </p:to>
                                    </p:set>
                                  </p:childTnLst>
                                </p:cTn>
                              </p:par>
                              <p:par>
                                <p:cTn id="191" presetID="1" presetClass="emph" presetSubtype="2" fill="hold" nodeType="withEffect">
                                  <p:stCondLst>
                                    <p:cond delay="0"/>
                                  </p:stCondLst>
                                  <p:childTnLst>
                                    <p:animClr clrSpc="rgb" dir="cw">
                                      <p:cBhvr>
                                        <p:cTn id="192" dur="1000" fill="hold"/>
                                        <p:tgtEl>
                                          <p:spTgt spid="20"/>
                                        </p:tgtEl>
                                        <p:attrNameLst>
                                          <p:attrName>fillcolor</p:attrName>
                                        </p:attrNameLst>
                                      </p:cBhvr>
                                      <p:to>
                                        <a:srgbClr val="4E67C8"/>
                                      </p:to>
                                    </p:animClr>
                                    <p:set>
                                      <p:cBhvr>
                                        <p:cTn id="193" dur="1000" fill="hold"/>
                                        <p:tgtEl>
                                          <p:spTgt spid="20"/>
                                        </p:tgtEl>
                                        <p:attrNameLst>
                                          <p:attrName>fill.type</p:attrName>
                                        </p:attrNameLst>
                                      </p:cBhvr>
                                      <p:to>
                                        <p:strVal val="solid"/>
                                      </p:to>
                                    </p:set>
                                    <p:set>
                                      <p:cBhvr>
                                        <p:cTn id="194" dur="1000" fill="hold"/>
                                        <p:tgtEl>
                                          <p:spTgt spid="20"/>
                                        </p:tgtEl>
                                        <p:attrNameLst>
                                          <p:attrName>fill.on</p:attrName>
                                        </p:attrNameLst>
                                      </p:cBhvr>
                                      <p:to>
                                        <p:strVal val="true"/>
                                      </p:to>
                                    </p:set>
                                  </p:childTnLst>
                                </p:cTn>
                              </p:par>
                              <p:par>
                                <p:cTn id="195" presetID="1" presetClass="emph" presetSubtype="2" fill="hold" nodeType="withEffect">
                                  <p:stCondLst>
                                    <p:cond delay="0"/>
                                  </p:stCondLst>
                                  <p:childTnLst>
                                    <p:animClr clrSpc="rgb" dir="cw">
                                      <p:cBhvr>
                                        <p:cTn id="196" dur="1000" fill="hold"/>
                                        <p:tgtEl>
                                          <p:spTgt spid="21"/>
                                        </p:tgtEl>
                                        <p:attrNameLst>
                                          <p:attrName>fillcolor</p:attrName>
                                        </p:attrNameLst>
                                      </p:cBhvr>
                                      <p:to>
                                        <a:srgbClr val="B4DCFA"/>
                                      </p:to>
                                    </p:animClr>
                                    <p:set>
                                      <p:cBhvr>
                                        <p:cTn id="197" dur="1000" fill="hold"/>
                                        <p:tgtEl>
                                          <p:spTgt spid="21"/>
                                        </p:tgtEl>
                                        <p:attrNameLst>
                                          <p:attrName>fill.type</p:attrName>
                                        </p:attrNameLst>
                                      </p:cBhvr>
                                      <p:to>
                                        <p:strVal val="solid"/>
                                      </p:to>
                                    </p:set>
                                    <p:set>
                                      <p:cBhvr>
                                        <p:cTn id="198" dur="1000" fill="hold"/>
                                        <p:tgtEl>
                                          <p:spTgt spid="21"/>
                                        </p:tgtEl>
                                        <p:attrNameLst>
                                          <p:attrName>fill.on</p:attrName>
                                        </p:attrNameLst>
                                      </p:cBhvr>
                                      <p:to>
                                        <p:strVal val="true"/>
                                      </p:to>
                                    </p:set>
                                  </p:childTnLst>
                                </p:cTn>
                              </p:par>
                            </p:childTnLst>
                          </p:cTn>
                        </p:par>
                        <p:par>
                          <p:cTn id="199" fill="hold">
                            <p:stCondLst>
                              <p:cond delay="1000"/>
                            </p:stCondLst>
                            <p:childTnLst>
                              <p:par>
                                <p:cTn id="200" presetID="9" presetClass="entr" presetSubtype="0" fill="hold" grpId="0" nodeType="afterEffect">
                                  <p:stCondLst>
                                    <p:cond delay="0"/>
                                  </p:stCondLst>
                                  <p:childTnLst>
                                    <p:set>
                                      <p:cBhvr>
                                        <p:cTn id="201" dur="1" fill="hold">
                                          <p:stCondLst>
                                            <p:cond delay="0"/>
                                          </p:stCondLst>
                                        </p:cTn>
                                        <p:tgtEl>
                                          <p:spTgt spid="23"/>
                                        </p:tgtEl>
                                        <p:attrNameLst>
                                          <p:attrName>style.visibility</p:attrName>
                                        </p:attrNameLst>
                                      </p:cBhvr>
                                      <p:to>
                                        <p:strVal val="visible"/>
                                      </p:to>
                                    </p:set>
                                    <p:animEffect transition="in" filter="dissolve">
                                      <p:cBhvr>
                                        <p:cTn id="202" dur="1000"/>
                                        <p:tgtEl>
                                          <p:spTgt spid="23"/>
                                        </p:tgtEl>
                                      </p:cBhvr>
                                    </p:animEffect>
                                  </p:childTnLst>
                                </p:cTn>
                              </p:par>
                              <p:par>
                                <p:cTn id="203" presetID="53" presetClass="exit" presetSubtype="32" fill="hold" grpId="2" nodeType="withEffect">
                                  <p:stCondLst>
                                    <p:cond delay="0"/>
                                  </p:stCondLst>
                                  <p:childTnLst>
                                    <p:anim calcmode="lin" valueType="num">
                                      <p:cBhvr>
                                        <p:cTn id="204" dur="1000"/>
                                        <p:tgtEl>
                                          <p:spTgt spid="29"/>
                                        </p:tgtEl>
                                        <p:attrNameLst>
                                          <p:attrName>ppt_w</p:attrName>
                                        </p:attrNameLst>
                                      </p:cBhvr>
                                      <p:tavLst>
                                        <p:tav tm="0">
                                          <p:val>
                                            <p:strVal val="ppt_w"/>
                                          </p:val>
                                        </p:tav>
                                        <p:tav tm="100000">
                                          <p:val>
                                            <p:fltVal val="0"/>
                                          </p:val>
                                        </p:tav>
                                      </p:tavLst>
                                    </p:anim>
                                    <p:anim calcmode="lin" valueType="num">
                                      <p:cBhvr>
                                        <p:cTn id="205" dur="1000"/>
                                        <p:tgtEl>
                                          <p:spTgt spid="29"/>
                                        </p:tgtEl>
                                        <p:attrNameLst>
                                          <p:attrName>ppt_h</p:attrName>
                                        </p:attrNameLst>
                                      </p:cBhvr>
                                      <p:tavLst>
                                        <p:tav tm="0">
                                          <p:val>
                                            <p:strVal val="ppt_h"/>
                                          </p:val>
                                        </p:tav>
                                        <p:tav tm="100000">
                                          <p:val>
                                            <p:fltVal val="0"/>
                                          </p:val>
                                        </p:tav>
                                      </p:tavLst>
                                    </p:anim>
                                    <p:animEffect transition="out" filter="fade">
                                      <p:cBhvr>
                                        <p:cTn id="206" dur="1000"/>
                                        <p:tgtEl>
                                          <p:spTgt spid="29"/>
                                        </p:tgtEl>
                                      </p:cBhvr>
                                    </p:animEffect>
                                    <p:set>
                                      <p:cBhvr>
                                        <p:cTn id="207" dur="1" fill="hold">
                                          <p:stCondLst>
                                            <p:cond delay="999"/>
                                          </p:stCondLst>
                                        </p:cTn>
                                        <p:tgtEl>
                                          <p:spTgt spid="29"/>
                                        </p:tgtEl>
                                        <p:attrNameLst>
                                          <p:attrName>style.visibility</p:attrName>
                                        </p:attrNameLst>
                                      </p:cBhvr>
                                      <p:to>
                                        <p:strVal val="hidden"/>
                                      </p:to>
                                    </p:set>
                                  </p:childTnLst>
                                </p:cTn>
                              </p:par>
                            </p:childTnLst>
                          </p:cTn>
                        </p:par>
                      </p:childTnLst>
                    </p:cTn>
                  </p:par>
                </p:childTnLst>
              </p:cTn>
              <p:nextCondLst>
                <p:cond evt="onClick" delay="0">
                  <p:tgtEl>
                    <p:spTgt spid="20"/>
                  </p:tgtEl>
                </p:cond>
              </p:nextCondLst>
            </p:seq>
          </p:childTnLst>
        </p:cTn>
      </p:par>
    </p:tnLst>
    <p:bldLst>
      <p:bldP spid="10" grpId="0"/>
      <p:bldP spid="10" grpId="1"/>
      <p:bldP spid="10" grpId="3"/>
      <p:bldP spid="13" grpId="0"/>
      <p:bldP spid="13" grpId="3"/>
      <p:bldP spid="13" grpId="4"/>
      <p:bldP spid="13" grpId="5"/>
      <p:bldP spid="15" grpId="3"/>
      <p:bldP spid="15" grpId="4"/>
      <p:bldP spid="15" grpId="6"/>
      <p:bldP spid="18" grpId="0" animBg="1"/>
      <p:bldP spid="18" grpId="1" animBg="1"/>
      <p:bldP spid="18" grpId="2" animBg="1"/>
      <p:bldP spid="23" grpId="0" animBg="1"/>
      <p:bldP spid="23" grpId="1" animBg="1"/>
      <p:bldP spid="23" grpId="2" animBg="1"/>
      <p:bldP spid="16" grpId="0" animBg="1"/>
      <p:bldP spid="16" grpId="1" animBg="1"/>
      <p:bldP spid="17" grpId="0" animBg="1"/>
      <p:bldP spid="17" grpId="1" animBg="1"/>
      <p:bldP spid="11" grpId="0" animBg="1"/>
      <p:bldP spid="11" grpId="1" animBg="1"/>
      <p:bldP spid="24" grpId="0" animBg="1"/>
      <p:bldP spid="24" grpId="1" animBg="1"/>
      <p:bldP spid="25" grpId="0" animBg="1"/>
      <p:bldP spid="25" grpId="1" animBg="1"/>
      <p:bldP spid="26" grpId="0" animBg="1"/>
      <p:bldP spid="26" grpId="1" animBg="1"/>
      <p:bldP spid="27" grpId="0" animBg="1"/>
      <p:bldP spid="27" grpId="1" animBg="1"/>
      <p:bldP spid="28" grpId="0" animBg="1"/>
      <p:bldP spid="28" grpId="1" animBg="1"/>
      <p:bldP spid="29" grpId="0" animBg="1"/>
      <p:bldP spid="29" grpId="1" animBg="1"/>
      <p:bldP spid="29" grpId="2" animBg="1"/>
      <p:bldP spid="29" grpId="3" animBg="1"/>
      <p:bldP spid="29" grpId="4"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zápatí 1"/>
          <p:cNvSpPr>
            <a:spLocks noGrp="1"/>
          </p:cNvSpPr>
          <p:nvPr>
            <p:ph type="ftr" sz="quarter" idx="11"/>
          </p:nvPr>
        </p:nvSpPr>
        <p:spPr>
          <a:xfrm>
            <a:off x="180000" y="6336000"/>
            <a:ext cx="3312000" cy="360000"/>
          </a:xfrm>
        </p:spPr>
        <p:txBody>
          <a:bodyPr/>
          <a:lstStyle/>
          <a:p>
            <a:r>
              <a:rPr lang="en-GB" dirty="0"/>
              <a:t>Forward rate agreement</a:t>
            </a:r>
          </a:p>
        </p:txBody>
      </p:sp>
      <p:sp>
        <p:nvSpPr>
          <p:cNvPr id="3" name="Zástupný symbol pro číslo snímku 2"/>
          <p:cNvSpPr>
            <a:spLocks noGrp="1"/>
          </p:cNvSpPr>
          <p:nvPr>
            <p:ph type="sldNum" sz="quarter" idx="12"/>
          </p:nvPr>
        </p:nvSpPr>
        <p:spPr>
          <a:xfrm>
            <a:off x="7164000" y="6336000"/>
            <a:ext cx="1800000" cy="360000"/>
          </a:xfrm>
        </p:spPr>
        <p:txBody>
          <a:bodyPr/>
          <a:lstStyle/>
          <a:p>
            <a:pPr algn="r"/>
            <a:r>
              <a:rPr lang="cs-CZ" dirty="0"/>
              <a:t>2</a:t>
            </a:r>
          </a:p>
        </p:txBody>
      </p:sp>
      <p:sp>
        <p:nvSpPr>
          <p:cNvPr id="4" name="Nadpis 3"/>
          <p:cNvSpPr>
            <a:spLocks noGrp="1"/>
          </p:cNvSpPr>
          <p:nvPr>
            <p:ph type="title"/>
          </p:nvPr>
        </p:nvSpPr>
        <p:spPr>
          <a:xfrm>
            <a:off x="144000" y="144000"/>
            <a:ext cx="4428000" cy="648072"/>
          </a:xfrm>
        </p:spPr>
        <p:txBody>
          <a:bodyPr/>
          <a:lstStyle/>
          <a:p>
            <a:r>
              <a:rPr lang="en-GB" dirty="0"/>
              <a:t>FRA contract</a:t>
            </a:r>
          </a:p>
        </p:txBody>
      </p:sp>
      <p:sp>
        <p:nvSpPr>
          <p:cNvPr id="9" name="TextovéPole 8"/>
          <p:cNvSpPr txBox="1"/>
          <p:nvPr/>
        </p:nvSpPr>
        <p:spPr>
          <a:xfrm>
            <a:off x="864000" y="954000"/>
            <a:ext cx="5160907" cy="430887"/>
          </a:xfrm>
          <a:prstGeom prst="rect">
            <a:avLst/>
          </a:prstGeom>
          <a:noFill/>
          <a:ln>
            <a:noFill/>
          </a:ln>
        </p:spPr>
        <p:txBody>
          <a:bodyPr wrap="square" rtlCol="0">
            <a:spAutoFit/>
          </a:bodyPr>
          <a:lstStyle/>
          <a:p>
            <a:pPr marL="324000" indent="-324000">
              <a:buClr>
                <a:srgbClr val="7030A0"/>
              </a:buClr>
              <a:buFont typeface="Wingdings" panose="05000000000000000000" pitchFamily="2" charset="2"/>
              <a:buChar char="Ø"/>
            </a:pPr>
            <a:r>
              <a:rPr lang="en-GB" sz="2200" dirty="0">
                <a:latin typeface="Cambria Math" panose="02040503050406030204" pitchFamily="18" charset="0"/>
                <a:ea typeface="Cambria Math" panose="02040503050406030204" pitchFamily="18" charset="0"/>
              </a:rPr>
              <a:t>Main features of an FRA contract</a:t>
            </a:r>
          </a:p>
        </p:txBody>
      </p:sp>
      <p:sp>
        <p:nvSpPr>
          <p:cNvPr id="25" name="Tlačítko akce: Zvuk 24">
            <a:hlinkClick r:id="" action="ppaction://noaction" highlightClick="1"/>
          </p:cNvPr>
          <p:cNvSpPr/>
          <p:nvPr/>
        </p:nvSpPr>
        <p:spPr>
          <a:xfrm>
            <a:off x="252000" y="900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cs-CZ" sz="1200" b="1" dirty="0">
                <a:solidFill>
                  <a:srgbClr val="FFFF00"/>
                </a:solidFill>
              </a:rPr>
              <a:t>1</a:t>
            </a:r>
          </a:p>
        </p:txBody>
      </p:sp>
      <p:sp>
        <p:nvSpPr>
          <p:cNvPr id="27" name="TextovéPole 26"/>
          <p:cNvSpPr txBox="1">
            <a:spLocks/>
          </p:cNvSpPr>
          <p:nvPr/>
        </p:nvSpPr>
        <p:spPr>
          <a:xfrm>
            <a:off x="-720000" y="7092000"/>
            <a:ext cx="8640000" cy="576064"/>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fontAlgn="base"/>
            <a:r>
              <a:rPr lang="cs-CZ" dirty="0"/>
              <a:t>Čím jiným začít než popisem základních vlastností dohody budoucí sazbě, kterou běžně nazýváme FRA kontraktem.</a:t>
            </a:r>
          </a:p>
        </p:txBody>
      </p:sp>
      <p:sp>
        <p:nvSpPr>
          <p:cNvPr id="28" name="TextovéPole 27"/>
          <p:cNvSpPr txBox="1">
            <a:spLocks/>
          </p:cNvSpPr>
          <p:nvPr/>
        </p:nvSpPr>
        <p:spPr>
          <a:xfrm>
            <a:off x="-54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fontAlgn="base"/>
            <a:r>
              <a:rPr lang="cs-CZ" dirty="0"/>
              <a:t>FRA je finanční kontrakt, jenž spočívá v budoucí výměně dvou úrokových plateb. Jedna z těchto plateb je odvozena od předem dohodnuté úrokové sazby, které říkáme FRA sazba. Druhá úroková platba je vázána na tržní úrokovou sazbu, jejíž velikost budeme znát až v budoucím okamžiku finančního vypořádání. Nazýváme ji referenční sazba.</a:t>
            </a:r>
          </a:p>
        </p:txBody>
      </p:sp>
      <p:sp>
        <p:nvSpPr>
          <p:cNvPr id="29" name="TextovéPole 28"/>
          <p:cNvSpPr txBox="1">
            <a:spLocks/>
          </p:cNvSpPr>
          <p:nvPr/>
        </p:nvSpPr>
        <p:spPr>
          <a:xfrm>
            <a:off x="-3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marL="0" lvl="1"/>
            <a:r>
              <a:rPr lang="cs-CZ" sz="1000" dirty="0"/>
              <a:t>Velikost úrokových plateb je počítána z dohodnuté pomyslné jistiny. Nejedná se o jistinu, kterou by si strany kontraktu vzájemně směňovaly, ale o jistinu, která slouží pouze pro stanovení velikosti úroku.</a:t>
            </a:r>
          </a:p>
        </p:txBody>
      </p:sp>
      <p:sp>
        <p:nvSpPr>
          <p:cNvPr id="30" name="TextovéPole 29"/>
          <p:cNvSpPr txBox="1">
            <a:spLocks/>
          </p:cNvSpPr>
          <p:nvPr/>
        </p:nvSpPr>
        <p:spPr>
          <a:xfrm>
            <a:off x="-1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a:r>
              <a:rPr lang="cs-CZ" dirty="0"/>
              <a:t>Výměna úrokových plateb se provádí platbou čistého salda. Podstatná je rovněž okolnost, že toto vypořádání probíhá na začátku budoucího úrokového období a nikoli, jak bývá obvyklé, na jeho konci. Úrokové období FRA kontraktu nazýváme FRA obdobím.</a:t>
            </a:r>
            <a:endParaRPr lang="cs-CZ" dirty="0">
              <a:effectLst/>
            </a:endParaRPr>
          </a:p>
        </p:txBody>
      </p:sp>
      <p:sp>
        <p:nvSpPr>
          <p:cNvPr id="31" name="TextovéPole 30"/>
          <p:cNvSpPr txBox="1">
            <a:spLocks/>
          </p:cNvSpPr>
          <p:nvPr/>
        </p:nvSpPr>
        <p:spPr>
          <a:xfrm>
            <a:off x="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marL="0" lvl="1" fontAlgn="base"/>
            <a:r>
              <a:rPr lang="cs-CZ" sz="1000" dirty="0"/>
              <a:t>Začátek a konec FRA období, měřený počtem měsíců či dnů od současnosti, se promítá do značení FRA kontraktu.</a:t>
            </a:r>
          </a:p>
        </p:txBody>
      </p:sp>
      <p:sp>
        <p:nvSpPr>
          <p:cNvPr id="32" name="TextovéPole 31"/>
          <p:cNvSpPr txBox="1">
            <a:spLocks/>
          </p:cNvSpPr>
          <p:nvPr/>
        </p:nvSpPr>
        <p:spPr>
          <a:xfrm>
            <a:off x="180000" y="7092000"/>
            <a:ext cx="8640000" cy="576000"/>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r>
              <a:rPr lang="cs-CZ" dirty="0"/>
              <a:t>Pro větší názornost, tato časová osa zachycuje všechny tři podstatné okamžiky FRA značeného 3v8. Z tohoto značení vyvodíme, že dotyčné FRA začíná odedneška za tří měsíce a končí odedneška za osm měsíců. FRA období tohoto kontraktu tudíž činí pět měsíců.</a:t>
            </a:r>
          </a:p>
        </p:txBody>
      </p:sp>
      <p:sp>
        <p:nvSpPr>
          <p:cNvPr id="45" name="TextovéPole 44"/>
          <p:cNvSpPr txBox="1"/>
          <p:nvPr/>
        </p:nvSpPr>
        <p:spPr>
          <a:xfrm>
            <a:off x="1188000" y="1264057"/>
            <a:ext cx="7681717" cy="923330"/>
          </a:xfrm>
          <a:prstGeom prst="rect">
            <a:avLst/>
          </a:prstGeom>
          <a:noFill/>
          <a:ln>
            <a:noFill/>
          </a:ln>
        </p:spPr>
        <p:txBody>
          <a:bodyPr wrap="square" rtlCol="0">
            <a:spAutoFit/>
          </a:bodyPr>
          <a:lstStyle/>
          <a:p>
            <a:pPr marL="324000" lvl="2" indent="-324000">
              <a:buClr>
                <a:srgbClr val="7030A0"/>
              </a:buClr>
              <a:buSzPct val="80000"/>
              <a:buFont typeface="Wingdings" panose="05000000000000000000" pitchFamily="2" charset="2"/>
              <a:buChar char="q"/>
            </a:pPr>
            <a:r>
              <a:rPr lang="en-GB" dirty="0">
                <a:solidFill>
                  <a:srgbClr val="7030A0"/>
                </a:solidFill>
                <a:latin typeface="Cambria Math" panose="02040503050406030204" pitchFamily="18" charset="0"/>
                <a:ea typeface="Cambria Math" panose="02040503050406030204" pitchFamily="18" charset="0"/>
              </a:rPr>
              <a:t>Forward rate agreement </a:t>
            </a:r>
            <a:r>
              <a:rPr lang="en-GB" dirty="0">
                <a:latin typeface="Cambria Math" panose="02040503050406030204" pitchFamily="18" charset="0"/>
                <a:ea typeface="Cambria Math" panose="02040503050406030204" pitchFamily="18" charset="0"/>
              </a:rPr>
              <a:t>(FRA) is an agreement to pay or receive the difference between a predetermined interest rate (FRA rate) and the interest rate prevailing at a specific future date (reference rate)</a:t>
            </a:r>
          </a:p>
        </p:txBody>
      </p:sp>
      <p:sp>
        <p:nvSpPr>
          <p:cNvPr id="47" name="TextovéPole 46"/>
          <p:cNvSpPr txBox="1">
            <a:spLocks/>
          </p:cNvSpPr>
          <p:nvPr/>
        </p:nvSpPr>
        <p:spPr>
          <a:xfrm>
            <a:off x="3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marL="0" lvl="1" fontAlgn="base"/>
            <a:r>
              <a:rPr lang="cs-CZ" sz="1000" dirty="0"/>
              <a:t>Zmiňme rovněž konvenci pro rozlišení kupujícího a prodávajícího FRA kontraktu. Jak ukazuje toto schéma, kupující FRA je ta strana, která platí FRA sazbu výměnou za příjem referenční sazby. Prodávající FRA je pak na tom opačně. Dostává FRA sazbu a platí referenční sazbu. Vidíme, že je to stejné jako při označení kupujícího a podávacího kupónového swapu.</a:t>
            </a:r>
          </a:p>
        </p:txBody>
      </p:sp>
      <p:sp>
        <p:nvSpPr>
          <p:cNvPr id="54" name="TextovéPole 53"/>
          <p:cNvSpPr txBox="1">
            <a:spLocks/>
          </p:cNvSpPr>
          <p:nvPr/>
        </p:nvSpPr>
        <p:spPr>
          <a:xfrm>
            <a:off x="54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r>
              <a:rPr lang="cs-CZ" dirty="0"/>
              <a:t>Kupónový swap i FRA kontrakt také stejným způsobem zacházejí s pojmem cena kontraktu. Podobně jako se cenou kupónového swapu rozumí jeho fixní sazba, cenou FRA se nazývá předem dohodnutá FRA sazba. Koneckonců, FRA kontrakt co do obsahu vypadá jako jednoduchý kupónový swap.</a:t>
            </a:r>
            <a:endParaRPr lang="cs-CZ" dirty="0">
              <a:effectLst/>
            </a:endParaRPr>
          </a:p>
        </p:txBody>
      </p:sp>
      <p:sp>
        <p:nvSpPr>
          <p:cNvPr id="67" name="TextovéPole 66"/>
          <p:cNvSpPr txBox="1"/>
          <p:nvPr/>
        </p:nvSpPr>
        <p:spPr>
          <a:xfrm>
            <a:off x="1188000" y="2618864"/>
            <a:ext cx="7758596" cy="923330"/>
          </a:xfrm>
          <a:prstGeom prst="rect">
            <a:avLst/>
          </a:prstGeom>
          <a:noFill/>
          <a:ln>
            <a:noFill/>
          </a:ln>
        </p:spPr>
        <p:txBody>
          <a:bodyPr wrap="square" rtlCol="0">
            <a:spAutoFit/>
          </a:bodyPr>
          <a:lstStyle/>
          <a:p>
            <a:pPr marL="324000" lvl="2"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FRA is referred to by the beginning and end dates of the FRA period, which are expressed as a number of months from now (3</a:t>
            </a:r>
            <a:r>
              <a:rPr lang="cs-CZ" dirty="0">
                <a:latin typeface="Cambria Math" panose="02040503050406030204" pitchFamily="18" charset="0"/>
                <a:ea typeface="Cambria Math" panose="02040503050406030204" pitchFamily="18" charset="0"/>
              </a:rPr>
              <a:t>v</a:t>
            </a:r>
            <a:r>
              <a:rPr lang="en-GB" dirty="0">
                <a:latin typeface="Cambria Math" panose="02040503050406030204" pitchFamily="18" charset="0"/>
                <a:ea typeface="Cambria Math" panose="02040503050406030204" pitchFamily="18" charset="0"/>
              </a:rPr>
              <a:t>8 denotes an FRA which starts in 3 months’ time and ends in 8 months’ time from now)</a:t>
            </a:r>
          </a:p>
        </p:txBody>
      </p:sp>
      <p:sp>
        <p:nvSpPr>
          <p:cNvPr id="68" name="TextovéPole 67"/>
          <p:cNvSpPr txBox="1"/>
          <p:nvPr/>
        </p:nvSpPr>
        <p:spPr>
          <a:xfrm>
            <a:off x="1188000" y="4244968"/>
            <a:ext cx="7848495" cy="923330"/>
          </a:xfrm>
          <a:prstGeom prst="rect">
            <a:avLst/>
          </a:prstGeom>
          <a:noFill/>
          <a:ln>
            <a:noFill/>
          </a:ln>
        </p:spPr>
        <p:txBody>
          <a:bodyPr wrap="square" rtlCol="0">
            <a:spAutoFit/>
          </a:bodyPr>
          <a:lstStyle/>
          <a:p>
            <a:pPr marL="324000" lvl="2"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An FRA buyer is a party which pays the FRA rate and receives the reference rate while an FRA seller is the other party which pays the reference rate and receives the FRA rate</a:t>
            </a:r>
          </a:p>
        </p:txBody>
      </p:sp>
      <p:sp>
        <p:nvSpPr>
          <p:cNvPr id="48" name="TextovéPole 47"/>
          <p:cNvSpPr txBox="1"/>
          <p:nvPr/>
        </p:nvSpPr>
        <p:spPr>
          <a:xfrm>
            <a:off x="1188000" y="2078896"/>
            <a:ext cx="7758604" cy="369332"/>
          </a:xfrm>
          <a:prstGeom prst="rect">
            <a:avLst/>
          </a:prstGeom>
          <a:noFill/>
          <a:ln>
            <a:noFill/>
          </a:ln>
        </p:spPr>
        <p:txBody>
          <a:bodyPr wrap="square" rtlCol="0">
            <a:spAutoFit/>
          </a:bodyPr>
          <a:lstStyle/>
          <a:p>
            <a:pPr marL="324000" lvl="2"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Interest payments are based on an agreed upon notional principal amount</a:t>
            </a:r>
          </a:p>
        </p:txBody>
      </p:sp>
      <p:graphicFrame>
        <p:nvGraphicFramePr>
          <p:cNvPr id="39" name="Tabulka 38"/>
          <p:cNvGraphicFramePr>
            <a:graphicFrameLocks noGrp="1"/>
          </p:cNvGraphicFramePr>
          <p:nvPr>
            <p:extLst>
              <p:ext uri="{D42A27DB-BD31-4B8C-83A1-F6EECF244321}">
                <p14:modId xmlns:p14="http://schemas.microsoft.com/office/powerpoint/2010/main" val="2210588944"/>
              </p:ext>
            </p:extLst>
          </p:nvPr>
        </p:nvGraphicFramePr>
        <p:xfrm>
          <a:off x="2255712" y="3879154"/>
          <a:ext cx="6033318" cy="182880"/>
        </p:xfrm>
        <a:graphic>
          <a:graphicData uri="http://schemas.openxmlformats.org/drawingml/2006/table">
            <a:tbl>
              <a:tblPr firstRow="1" bandRow="1">
                <a:tableStyleId>{5C22544A-7EE6-4342-B048-85BDC9FD1C3A}</a:tableStyleId>
              </a:tblPr>
              <a:tblGrid>
                <a:gridCol w="468000">
                  <a:extLst>
                    <a:ext uri="{9D8B030D-6E8A-4147-A177-3AD203B41FA5}">
                      <a16:colId xmlns:a16="http://schemas.microsoft.com/office/drawing/2014/main" val="20000"/>
                    </a:ext>
                  </a:extLst>
                </a:gridCol>
                <a:gridCol w="468000">
                  <a:extLst>
                    <a:ext uri="{9D8B030D-6E8A-4147-A177-3AD203B41FA5}">
                      <a16:colId xmlns:a16="http://schemas.microsoft.com/office/drawing/2014/main" val="20001"/>
                    </a:ext>
                  </a:extLst>
                </a:gridCol>
                <a:gridCol w="468000">
                  <a:extLst>
                    <a:ext uri="{9D8B030D-6E8A-4147-A177-3AD203B41FA5}">
                      <a16:colId xmlns:a16="http://schemas.microsoft.com/office/drawing/2014/main" val="20002"/>
                    </a:ext>
                  </a:extLst>
                </a:gridCol>
                <a:gridCol w="468000">
                  <a:extLst>
                    <a:ext uri="{9D8B030D-6E8A-4147-A177-3AD203B41FA5}">
                      <a16:colId xmlns:a16="http://schemas.microsoft.com/office/drawing/2014/main" val="1141911449"/>
                    </a:ext>
                  </a:extLst>
                </a:gridCol>
                <a:gridCol w="468000">
                  <a:extLst>
                    <a:ext uri="{9D8B030D-6E8A-4147-A177-3AD203B41FA5}">
                      <a16:colId xmlns:a16="http://schemas.microsoft.com/office/drawing/2014/main" val="1457263295"/>
                    </a:ext>
                  </a:extLst>
                </a:gridCol>
                <a:gridCol w="489318">
                  <a:extLst>
                    <a:ext uri="{9D8B030D-6E8A-4147-A177-3AD203B41FA5}">
                      <a16:colId xmlns:a16="http://schemas.microsoft.com/office/drawing/2014/main" val="20003"/>
                    </a:ext>
                  </a:extLst>
                </a:gridCol>
                <a:gridCol w="468000">
                  <a:extLst>
                    <a:ext uri="{9D8B030D-6E8A-4147-A177-3AD203B41FA5}">
                      <a16:colId xmlns:a16="http://schemas.microsoft.com/office/drawing/2014/main" val="20004"/>
                    </a:ext>
                  </a:extLst>
                </a:gridCol>
                <a:gridCol w="468000">
                  <a:extLst>
                    <a:ext uri="{9D8B030D-6E8A-4147-A177-3AD203B41FA5}">
                      <a16:colId xmlns:a16="http://schemas.microsoft.com/office/drawing/2014/main" val="1283265066"/>
                    </a:ext>
                  </a:extLst>
                </a:gridCol>
                <a:gridCol w="468000">
                  <a:extLst>
                    <a:ext uri="{9D8B030D-6E8A-4147-A177-3AD203B41FA5}">
                      <a16:colId xmlns:a16="http://schemas.microsoft.com/office/drawing/2014/main" val="2345669599"/>
                    </a:ext>
                  </a:extLst>
                </a:gridCol>
                <a:gridCol w="468000">
                  <a:extLst>
                    <a:ext uri="{9D8B030D-6E8A-4147-A177-3AD203B41FA5}">
                      <a16:colId xmlns:a16="http://schemas.microsoft.com/office/drawing/2014/main" val="20005"/>
                    </a:ext>
                  </a:extLst>
                </a:gridCol>
                <a:gridCol w="1332000">
                  <a:extLst>
                    <a:ext uri="{9D8B030D-6E8A-4147-A177-3AD203B41FA5}">
                      <a16:colId xmlns:a16="http://schemas.microsoft.com/office/drawing/2014/main" val="20006"/>
                    </a:ext>
                  </a:extLst>
                </a:gridCol>
              </a:tblGrid>
              <a:tr h="182880">
                <a:tc>
                  <a:txBody>
                    <a:bodyPr/>
                    <a:lstStyle/>
                    <a:p>
                      <a:pPr algn="ctr"/>
                      <a:r>
                        <a:rPr lang="cs-CZ" sz="1200" b="1" dirty="0"/>
                        <a:t>1</a:t>
                      </a:r>
                    </a:p>
                  </a:txBody>
                  <a:tcPr marT="0" marB="0" anchor="ctr">
                    <a:lnL w="12700" cap="flat" cmpd="sng" algn="ctr">
                      <a:solidFill>
                        <a:schemeClr val="tx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2</a:t>
                      </a:r>
                    </a:p>
                  </a:txBody>
                  <a:tcPr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3</a:t>
                      </a:r>
                    </a:p>
                  </a:txBody>
                  <a:tcPr marL="0" marR="0"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4</a:t>
                      </a:r>
                    </a:p>
                  </a:txBody>
                  <a:tcPr marL="0" marR="0"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5</a:t>
                      </a:r>
                    </a:p>
                  </a:txBody>
                  <a:tcPr marL="0" marR="0"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6</a:t>
                      </a:r>
                    </a:p>
                  </a:txBody>
                  <a:tcPr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7</a:t>
                      </a:r>
                    </a:p>
                  </a:txBody>
                  <a:tcPr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8</a:t>
                      </a:r>
                    </a:p>
                  </a:txBody>
                  <a:tcPr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9</a:t>
                      </a:r>
                    </a:p>
                  </a:txBody>
                  <a:tcPr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10</a:t>
                      </a:r>
                    </a:p>
                  </a:txBody>
                  <a:tcPr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 . . </a:t>
                      </a:r>
                    </a:p>
                  </a:txBody>
                  <a:tcPr marT="0" marB="0" anchor="ctr">
                    <a:lnL w="381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bl>
          </a:graphicData>
        </a:graphic>
      </p:graphicFrame>
      <p:grpSp>
        <p:nvGrpSpPr>
          <p:cNvPr id="7" name="Skupina 6"/>
          <p:cNvGrpSpPr/>
          <p:nvPr/>
        </p:nvGrpSpPr>
        <p:grpSpPr>
          <a:xfrm>
            <a:off x="1590675" y="3492112"/>
            <a:ext cx="4937573" cy="800984"/>
            <a:chOff x="1590675" y="3492112"/>
            <a:chExt cx="4937573" cy="800984"/>
          </a:xfrm>
        </p:grpSpPr>
        <p:cxnSp>
          <p:nvCxnSpPr>
            <p:cNvPr id="41" name="Přímá spojnice 40"/>
            <p:cNvCxnSpPr/>
            <p:nvPr/>
          </p:nvCxnSpPr>
          <p:spPr>
            <a:xfrm>
              <a:off x="3653944" y="4068112"/>
              <a:ext cx="0" cy="180000"/>
            </a:xfrm>
            <a:prstGeom prst="line">
              <a:avLst/>
            </a:prstGeom>
            <a:ln w="25400">
              <a:solidFill>
                <a:srgbClr val="00B050"/>
              </a:solidFill>
              <a:headEnd type="none" w="med" len="lg"/>
              <a:tailEnd type="none" w="med" len="med"/>
            </a:ln>
          </p:spPr>
          <p:style>
            <a:lnRef idx="1">
              <a:schemeClr val="accent1"/>
            </a:lnRef>
            <a:fillRef idx="0">
              <a:schemeClr val="accent1"/>
            </a:fillRef>
            <a:effectRef idx="0">
              <a:schemeClr val="accent1"/>
            </a:effectRef>
            <a:fontRef idx="minor">
              <a:schemeClr val="tx1"/>
            </a:fontRef>
          </p:style>
        </p:cxnSp>
        <p:cxnSp>
          <p:nvCxnSpPr>
            <p:cNvPr id="40" name="Přímá spojnice 39"/>
            <p:cNvCxnSpPr/>
            <p:nvPr/>
          </p:nvCxnSpPr>
          <p:spPr>
            <a:xfrm>
              <a:off x="2265078" y="3728284"/>
              <a:ext cx="0" cy="138795"/>
            </a:xfrm>
            <a:prstGeom prst="line">
              <a:avLst/>
            </a:prstGeom>
            <a:ln w="25400">
              <a:solidFill>
                <a:schemeClr val="accent5"/>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46" name="Obdélník 45"/>
            <p:cNvSpPr/>
            <p:nvPr/>
          </p:nvSpPr>
          <p:spPr>
            <a:xfrm>
              <a:off x="1590675" y="3492112"/>
              <a:ext cx="1368152" cy="261610"/>
            </a:xfrm>
            <a:prstGeom prst="rect">
              <a:avLst/>
            </a:prstGeom>
          </p:spPr>
          <p:txBody>
            <a:bodyPr wrap="square" lIns="0" rIns="0">
              <a:spAutoFit/>
            </a:bodyPr>
            <a:lstStyle/>
            <a:p>
              <a:pPr marL="0" lvl="2" algn="ctr">
                <a:buClr>
                  <a:srgbClr val="7030A0"/>
                </a:buClr>
                <a:buSzPct val="80000"/>
              </a:pPr>
              <a:r>
                <a:rPr lang="cs-CZ" sz="1100" dirty="0">
                  <a:latin typeface="Cambria Math" panose="02040503050406030204" pitchFamily="18" charset="0"/>
                  <a:ea typeface="Cambria Math" panose="02040503050406030204" pitchFamily="18" charset="0"/>
                </a:rPr>
                <a:t>3v8 </a:t>
              </a:r>
              <a:r>
                <a:rPr lang="en-GB" sz="1100" dirty="0">
                  <a:latin typeface="Cambria Math" panose="02040503050406030204" pitchFamily="18" charset="0"/>
                  <a:ea typeface="Cambria Math" panose="02040503050406030204" pitchFamily="18" charset="0"/>
                </a:rPr>
                <a:t>FRA is agreed</a:t>
              </a:r>
            </a:p>
          </p:txBody>
        </p:sp>
        <p:sp>
          <p:nvSpPr>
            <p:cNvPr id="50" name="Obdélník 49"/>
            <p:cNvSpPr/>
            <p:nvPr/>
          </p:nvSpPr>
          <p:spPr>
            <a:xfrm>
              <a:off x="3774979" y="4031486"/>
              <a:ext cx="2125925" cy="261610"/>
            </a:xfrm>
            <a:prstGeom prst="rect">
              <a:avLst/>
            </a:prstGeom>
          </p:spPr>
          <p:txBody>
            <a:bodyPr wrap="square" lIns="0" rIns="0">
              <a:spAutoFit/>
            </a:bodyPr>
            <a:lstStyle/>
            <a:p>
              <a:pPr marL="0" lvl="2" algn="ctr">
                <a:buClr>
                  <a:srgbClr val="7030A0"/>
                </a:buClr>
                <a:buSzPct val="80000"/>
              </a:pPr>
              <a:r>
                <a:rPr lang="cs-CZ" sz="1100" dirty="0">
                  <a:latin typeface="Cambria Math" panose="02040503050406030204" pitchFamily="18" charset="0"/>
                  <a:ea typeface="Cambria Math" panose="02040503050406030204" pitchFamily="18" charset="0"/>
                </a:rPr>
                <a:t>FRA period</a:t>
              </a:r>
              <a:endParaRPr lang="en-GB" sz="1100" dirty="0">
                <a:latin typeface="Cambria Math" panose="02040503050406030204" pitchFamily="18" charset="0"/>
                <a:ea typeface="Cambria Math" panose="02040503050406030204" pitchFamily="18" charset="0"/>
              </a:endParaRPr>
            </a:p>
          </p:txBody>
        </p:sp>
        <p:cxnSp>
          <p:nvCxnSpPr>
            <p:cNvPr id="53" name="Přímá spojnice 52"/>
            <p:cNvCxnSpPr/>
            <p:nvPr/>
          </p:nvCxnSpPr>
          <p:spPr>
            <a:xfrm>
              <a:off x="3657294" y="3727399"/>
              <a:ext cx="0" cy="138795"/>
            </a:xfrm>
            <a:prstGeom prst="line">
              <a:avLst/>
            </a:prstGeom>
            <a:ln w="25400">
              <a:solidFill>
                <a:schemeClr val="accent5"/>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56" name="Obdélník 55"/>
            <p:cNvSpPr/>
            <p:nvPr/>
          </p:nvSpPr>
          <p:spPr>
            <a:xfrm>
              <a:off x="3106123" y="3492112"/>
              <a:ext cx="1114957" cy="261610"/>
            </a:xfrm>
            <a:prstGeom prst="rect">
              <a:avLst/>
            </a:prstGeom>
          </p:spPr>
          <p:txBody>
            <a:bodyPr wrap="square" lIns="0" rIns="0">
              <a:spAutoFit/>
            </a:bodyPr>
            <a:lstStyle/>
            <a:p>
              <a:pPr marL="0" lvl="2" algn="ctr">
                <a:buClr>
                  <a:srgbClr val="7030A0"/>
                </a:buClr>
                <a:buSzPct val="80000"/>
              </a:pPr>
              <a:r>
                <a:rPr lang="cs-CZ" sz="1100" dirty="0">
                  <a:latin typeface="Cambria Math" panose="02040503050406030204" pitchFamily="18" charset="0"/>
                  <a:ea typeface="Cambria Math" panose="02040503050406030204" pitchFamily="18" charset="0"/>
                </a:rPr>
                <a:t>3v8 </a:t>
              </a:r>
              <a:r>
                <a:rPr lang="en-GB" sz="1100" dirty="0">
                  <a:latin typeface="Cambria Math" panose="02040503050406030204" pitchFamily="18" charset="0"/>
                  <a:ea typeface="Cambria Math" panose="02040503050406030204" pitchFamily="18" charset="0"/>
                </a:rPr>
                <a:t>FRA begins</a:t>
              </a:r>
            </a:p>
          </p:txBody>
        </p:sp>
        <p:cxnSp>
          <p:nvCxnSpPr>
            <p:cNvPr id="57" name="Přímá spojnice 56"/>
            <p:cNvCxnSpPr/>
            <p:nvPr/>
          </p:nvCxnSpPr>
          <p:spPr>
            <a:xfrm>
              <a:off x="6015142" y="3728284"/>
              <a:ext cx="0" cy="138795"/>
            </a:xfrm>
            <a:prstGeom prst="line">
              <a:avLst/>
            </a:prstGeom>
            <a:ln w="25400">
              <a:solidFill>
                <a:schemeClr val="accent5"/>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58" name="Obdélník 57"/>
            <p:cNvSpPr/>
            <p:nvPr/>
          </p:nvSpPr>
          <p:spPr>
            <a:xfrm>
              <a:off x="5514651" y="3492112"/>
              <a:ext cx="1013597" cy="261610"/>
            </a:xfrm>
            <a:prstGeom prst="rect">
              <a:avLst/>
            </a:prstGeom>
          </p:spPr>
          <p:txBody>
            <a:bodyPr wrap="square" lIns="0" rIns="0">
              <a:spAutoFit/>
            </a:bodyPr>
            <a:lstStyle/>
            <a:p>
              <a:pPr marL="0" lvl="2" algn="ctr">
                <a:buClr>
                  <a:srgbClr val="7030A0"/>
                </a:buClr>
                <a:buSzPct val="80000"/>
              </a:pPr>
              <a:r>
                <a:rPr lang="cs-CZ" sz="1100" dirty="0">
                  <a:latin typeface="Cambria Math" panose="02040503050406030204" pitchFamily="18" charset="0"/>
                  <a:ea typeface="Cambria Math" panose="02040503050406030204" pitchFamily="18" charset="0"/>
                </a:rPr>
                <a:t>3v8 </a:t>
              </a:r>
              <a:r>
                <a:rPr lang="en-GB" sz="1100" dirty="0">
                  <a:latin typeface="Cambria Math" panose="02040503050406030204" pitchFamily="18" charset="0"/>
                  <a:ea typeface="Cambria Math" panose="02040503050406030204" pitchFamily="18" charset="0"/>
                </a:rPr>
                <a:t>FRA ends</a:t>
              </a:r>
            </a:p>
          </p:txBody>
        </p:sp>
        <p:cxnSp>
          <p:nvCxnSpPr>
            <p:cNvPr id="59" name="Přímá spojnice 58"/>
            <p:cNvCxnSpPr/>
            <p:nvPr/>
          </p:nvCxnSpPr>
          <p:spPr>
            <a:xfrm>
              <a:off x="6024907" y="4068112"/>
              <a:ext cx="0" cy="180000"/>
            </a:xfrm>
            <a:prstGeom prst="line">
              <a:avLst/>
            </a:prstGeom>
            <a:ln w="25400">
              <a:solidFill>
                <a:srgbClr val="00B050"/>
              </a:solidFill>
              <a:headEnd type="none" w="med" len="lg"/>
              <a:tailEnd type="none" w="med" len="med"/>
            </a:ln>
          </p:spPr>
          <p:style>
            <a:lnRef idx="1">
              <a:schemeClr val="accent1"/>
            </a:lnRef>
            <a:fillRef idx="0">
              <a:schemeClr val="accent1"/>
            </a:fillRef>
            <a:effectRef idx="0">
              <a:schemeClr val="accent1"/>
            </a:effectRef>
            <a:fontRef idx="minor">
              <a:schemeClr val="tx1"/>
            </a:fontRef>
          </p:style>
        </p:cxnSp>
        <p:cxnSp>
          <p:nvCxnSpPr>
            <p:cNvPr id="61" name="Přímá spojnice 60"/>
            <p:cNvCxnSpPr/>
            <p:nvPr/>
          </p:nvCxnSpPr>
          <p:spPr>
            <a:xfrm flipH="1">
              <a:off x="3654844" y="4250984"/>
              <a:ext cx="2370063" cy="0"/>
            </a:xfrm>
            <a:prstGeom prst="line">
              <a:avLst/>
            </a:prstGeom>
            <a:ln w="25400">
              <a:solidFill>
                <a:srgbClr val="00B050"/>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grpSp>
      <p:grpSp>
        <p:nvGrpSpPr>
          <p:cNvPr id="64" name="Skupina 63"/>
          <p:cNvGrpSpPr/>
          <p:nvPr/>
        </p:nvGrpSpPr>
        <p:grpSpPr>
          <a:xfrm>
            <a:off x="2285792" y="5000776"/>
            <a:ext cx="4591108" cy="800766"/>
            <a:chOff x="2297640" y="2856474"/>
            <a:chExt cx="4591108" cy="800766"/>
          </a:xfrm>
        </p:grpSpPr>
        <p:grpSp>
          <p:nvGrpSpPr>
            <p:cNvPr id="66" name="Skupina 65"/>
            <p:cNvGrpSpPr/>
            <p:nvPr/>
          </p:nvGrpSpPr>
          <p:grpSpPr>
            <a:xfrm>
              <a:off x="2297640" y="3060004"/>
              <a:ext cx="1228148" cy="415499"/>
              <a:chOff x="1586545" y="2378596"/>
              <a:chExt cx="1228148" cy="276999"/>
            </a:xfrm>
          </p:grpSpPr>
          <p:sp>
            <p:nvSpPr>
              <p:cNvPr id="78" name="Obdélník 77"/>
              <p:cNvSpPr/>
              <p:nvPr/>
            </p:nvSpPr>
            <p:spPr>
              <a:xfrm>
                <a:off x="1586545" y="2378596"/>
                <a:ext cx="1228148" cy="276999"/>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79" name="TextovéPole 78"/>
              <p:cNvSpPr txBox="1"/>
              <p:nvPr/>
            </p:nvSpPr>
            <p:spPr>
              <a:xfrm>
                <a:off x="1649137" y="2406302"/>
                <a:ext cx="1071488" cy="205185"/>
              </a:xfrm>
              <a:prstGeom prst="rect">
                <a:avLst/>
              </a:prstGeom>
              <a:noFill/>
            </p:spPr>
            <p:txBody>
              <a:bodyPr wrap="square" rtlCol="0">
                <a:spAutoFit/>
              </a:bodyPr>
              <a:lstStyle/>
              <a:p>
                <a:pPr algn="ctr"/>
                <a:r>
                  <a:rPr lang="cs-CZ" sz="1400" b="1" dirty="0">
                    <a:solidFill>
                      <a:schemeClr val="bg1"/>
                    </a:solidFill>
                    <a:latin typeface="Cambria Math"/>
                    <a:ea typeface="Cambria Math" panose="02040503050406030204" pitchFamily="18" charset="0"/>
                  </a:rPr>
                  <a:t>FRA</a:t>
                </a:r>
                <a:r>
                  <a:rPr lang="en-GB" sz="1400" b="1" dirty="0">
                    <a:solidFill>
                      <a:schemeClr val="bg1"/>
                    </a:solidFill>
                    <a:latin typeface="Cambria Math"/>
                    <a:ea typeface="Cambria Math" panose="02040503050406030204" pitchFamily="18" charset="0"/>
                  </a:rPr>
                  <a:t> buyer</a:t>
                </a:r>
              </a:p>
            </p:txBody>
          </p:sp>
        </p:grpSp>
        <p:grpSp>
          <p:nvGrpSpPr>
            <p:cNvPr id="69" name="Skupina 68"/>
            <p:cNvGrpSpPr/>
            <p:nvPr/>
          </p:nvGrpSpPr>
          <p:grpSpPr>
            <a:xfrm>
              <a:off x="5669264" y="3060000"/>
              <a:ext cx="1219484" cy="414000"/>
              <a:chOff x="5894273" y="2378596"/>
              <a:chExt cx="1219484" cy="276000"/>
            </a:xfrm>
          </p:grpSpPr>
          <p:sp>
            <p:nvSpPr>
              <p:cNvPr id="76" name="Obdélník 75"/>
              <p:cNvSpPr/>
              <p:nvPr/>
            </p:nvSpPr>
            <p:spPr>
              <a:xfrm>
                <a:off x="5894273" y="2378596"/>
                <a:ext cx="1219484" cy="276000"/>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77" name="TextovéPole 76"/>
              <p:cNvSpPr txBox="1"/>
              <p:nvPr/>
            </p:nvSpPr>
            <p:spPr>
              <a:xfrm>
                <a:off x="5979825" y="2406302"/>
                <a:ext cx="1054800" cy="205185"/>
              </a:xfrm>
              <a:prstGeom prst="rect">
                <a:avLst/>
              </a:prstGeom>
              <a:noFill/>
            </p:spPr>
            <p:txBody>
              <a:bodyPr wrap="square" rtlCol="0">
                <a:spAutoFit/>
              </a:bodyPr>
              <a:lstStyle/>
              <a:p>
                <a:pPr algn="ctr"/>
                <a:r>
                  <a:rPr lang="cs-CZ" sz="1400" b="1" dirty="0">
                    <a:solidFill>
                      <a:schemeClr val="bg1"/>
                    </a:solidFill>
                    <a:latin typeface="Cambria Math"/>
                    <a:ea typeface="Cambria Math" panose="02040503050406030204" pitchFamily="18" charset="0"/>
                  </a:rPr>
                  <a:t>FRA </a:t>
                </a:r>
                <a:r>
                  <a:rPr lang="en-GB" sz="1400" b="1" dirty="0">
                    <a:solidFill>
                      <a:schemeClr val="bg1"/>
                    </a:solidFill>
                    <a:latin typeface="Cambria Math"/>
                    <a:ea typeface="Cambria Math" panose="02040503050406030204" pitchFamily="18" charset="0"/>
                  </a:rPr>
                  <a:t>seller</a:t>
                </a:r>
              </a:p>
            </p:txBody>
          </p:sp>
        </p:grpSp>
        <p:sp>
          <p:nvSpPr>
            <p:cNvPr id="70" name="TextovéPole 69"/>
            <p:cNvSpPr txBox="1"/>
            <p:nvPr/>
          </p:nvSpPr>
          <p:spPr>
            <a:xfrm>
              <a:off x="4328410" y="2856474"/>
              <a:ext cx="1258326" cy="276999"/>
            </a:xfrm>
            <a:prstGeom prst="rect">
              <a:avLst/>
            </a:prstGeom>
            <a:noFill/>
          </p:spPr>
          <p:txBody>
            <a:bodyPr wrap="square" rtlCol="0">
              <a:spAutoFit/>
            </a:bodyPr>
            <a:lstStyle/>
            <a:p>
              <a:pPr algn="r"/>
              <a:r>
                <a:rPr lang="cs-CZ" sz="1200" kern="0" dirty="0">
                  <a:latin typeface="Cambria Math"/>
                  <a:ea typeface="Cambria Math" panose="02040503050406030204" pitchFamily="18" charset="0"/>
                </a:rPr>
                <a:t>FRA</a:t>
              </a:r>
              <a:r>
                <a:rPr lang="en-GB" sz="1200" kern="0" dirty="0">
                  <a:latin typeface="Cambria Math"/>
                  <a:ea typeface="Cambria Math" panose="02040503050406030204" pitchFamily="18" charset="0"/>
                </a:rPr>
                <a:t> rate</a:t>
              </a:r>
            </a:p>
          </p:txBody>
        </p:sp>
        <p:cxnSp>
          <p:nvCxnSpPr>
            <p:cNvPr id="72" name="Přímá spojnice se šipkou 71"/>
            <p:cNvCxnSpPr/>
            <p:nvPr/>
          </p:nvCxnSpPr>
          <p:spPr>
            <a:xfrm>
              <a:off x="3563805" y="3432110"/>
              <a:ext cx="2059200" cy="0"/>
            </a:xfrm>
            <a:prstGeom prst="straightConnector1">
              <a:avLst/>
            </a:prstGeom>
            <a:ln w="25400">
              <a:prstDash val="sysDash"/>
              <a:headEnd type="triangle" w="lg" len="med"/>
              <a:tailEnd type="none"/>
            </a:ln>
          </p:spPr>
          <p:style>
            <a:lnRef idx="1">
              <a:schemeClr val="accent1"/>
            </a:lnRef>
            <a:fillRef idx="0">
              <a:schemeClr val="accent1"/>
            </a:fillRef>
            <a:effectRef idx="0">
              <a:schemeClr val="accent1"/>
            </a:effectRef>
            <a:fontRef idx="minor">
              <a:schemeClr val="tx1"/>
            </a:fontRef>
          </p:style>
        </p:cxnSp>
        <p:cxnSp>
          <p:nvCxnSpPr>
            <p:cNvPr id="73" name="Přímá spojnice se šipkou 72"/>
            <p:cNvCxnSpPr/>
            <p:nvPr/>
          </p:nvCxnSpPr>
          <p:spPr>
            <a:xfrm>
              <a:off x="3568690" y="3085561"/>
              <a:ext cx="2059200" cy="0"/>
            </a:xfrm>
            <a:prstGeom prst="straightConnector1">
              <a:avLst/>
            </a:prstGeom>
            <a:ln w="25400">
              <a:headEnd type="none" w="lg" len="med"/>
              <a:tailEnd type="triangle" w="lg" len="med"/>
            </a:ln>
          </p:spPr>
          <p:style>
            <a:lnRef idx="1">
              <a:schemeClr val="accent1"/>
            </a:lnRef>
            <a:fillRef idx="0">
              <a:schemeClr val="accent1"/>
            </a:fillRef>
            <a:effectRef idx="0">
              <a:schemeClr val="accent1"/>
            </a:effectRef>
            <a:fontRef idx="minor">
              <a:schemeClr val="tx1"/>
            </a:fontRef>
          </p:style>
        </p:cxnSp>
        <p:sp>
          <p:nvSpPr>
            <p:cNvPr id="74" name="TextovéPole 73"/>
            <p:cNvSpPr txBox="1"/>
            <p:nvPr/>
          </p:nvSpPr>
          <p:spPr>
            <a:xfrm>
              <a:off x="3578878" y="3380241"/>
              <a:ext cx="1133078" cy="276999"/>
            </a:xfrm>
            <a:prstGeom prst="rect">
              <a:avLst/>
            </a:prstGeom>
            <a:noFill/>
          </p:spPr>
          <p:txBody>
            <a:bodyPr wrap="square" rtlCol="0">
              <a:spAutoFit/>
            </a:bodyPr>
            <a:lstStyle/>
            <a:p>
              <a:r>
                <a:rPr lang="cs-CZ" sz="1200" dirty="0">
                  <a:latin typeface="Cambria Math"/>
                  <a:ea typeface="Cambria Math" panose="02040503050406030204" pitchFamily="18" charset="0"/>
                </a:rPr>
                <a:t>Reference</a:t>
              </a:r>
              <a:r>
                <a:rPr lang="en-GB" sz="1200" dirty="0">
                  <a:latin typeface="Cambria Math"/>
                  <a:ea typeface="Cambria Math" panose="02040503050406030204" pitchFamily="18" charset="0"/>
                </a:rPr>
                <a:t> rate</a:t>
              </a:r>
            </a:p>
          </p:txBody>
        </p:sp>
      </p:grpSp>
      <p:sp>
        <p:nvSpPr>
          <p:cNvPr id="49" name="TextovéPole 48"/>
          <p:cNvSpPr txBox="1"/>
          <p:nvPr/>
        </p:nvSpPr>
        <p:spPr>
          <a:xfrm>
            <a:off x="1188000" y="2348512"/>
            <a:ext cx="7681717" cy="369332"/>
          </a:xfrm>
          <a:prstGeom prst="rect">
            <a:avLst/>
          </a:prstGeom>
          <a:noFill/>
          <a:ln>
            <a:noFill/>
          </a:ln>
        </p:spPr>
        <p:txBody>
          <a:bodyPr wrap="square" rtlCol="0">
            <a:spAutoFit/>
          </a:bodyPr>
          <a:lstStyle/>
          <a:p>
            <a:pPr marL="324000" lvl="2"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Settlement cash flow is paid net at the beginning of the FRA period</a:t>
            </a:r>
          </a:p>
        </p:txBody>
      </p:sp>
      <p:sp>
        <p:nvSpPr>
          <p:cNvPr id="51" name="TextovéPole 50"/>
          <p:cNvSpPr txBox="1"/>
          <p:nvPr/>
        </p:nvSpPr>
        <p:spPr>
          <a:xfrm>
            <a:off x="1188000" y="5702992"/>
            <a:ext cx="7318038" cy="369332"/>
          </a:xfrm>
          <a:prstGeom prst="rect">
            <a:avLst/>
          </a:prstGeom>
          <a:noFill/>
          <a:ln>
            <a:noFill/>
          </a:ln>
        </p:spPr>
        <p:txBody>
          <a:bodyPr wrap="square" rtlCol="0">
            <a:spAutoFit/>
          </a:bodyPr>
          <a:lstStyle/>
          <a:p>
            <a:pPr marL="324000" lvl="2" indent="-360363">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A predetermined FRA rate is called the price of the FRA contract</a:t>
            </a:r>
          </a:p>
        </p:txBody>
      </p:sp>
      <p:cxnSp>
        <p:nvCxnSpPr>
          <p:cNvPr id="52" name="Přímá spojnice 51"/>
          <p:cNvCxnSpPr/>
          <p:nvPr/>
        </p:nvCxnSpPr>
        <p:spPr>
          <a:xfrm>
            <a:off x="3659776" y="3722253"/>
            <a:ext cx="0" cy="138795"/>
          </a:xfrm>
          <a:prstGeom prst="line">
            <a:avLst/>
          </a:prstGeom>
          <a:ln w="28575">
            <a:solidFill>
              <a:srgbClr val="00B05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55" name="Přímá spojnice 54"/>
          <p:cNvCxnSpPr/>
          <p:nvPr/>
        </p:nvCxnSpPr>
        <p:spPr>
          <a:xfrm>
            <a:off x="6018176" y="3734101"/>
            <a:ext cx="0" cy="138795"/>
          </a:xfrm>
          <a:prstGeom prst="line">
            <a:avLst/>
          </a:prstGeom>
          <a:ln w="28575">
            <a:solidFill>
              <a:srgbClr val="00B05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60" name="Přímá spojnice 59"/>
          <p:cNvCxnSpPr/>
          <p:nvPr/>
        </p:nvCxnSpPr>
        <p:spPr>
          <a:xfrm flipH="1">
            <a:off x="3656844" y="4251168"/>
            <a:ext cx="2370063" cy="0"/>
          </a:xfrm>
          <a:prstGeom prst="line">
            <a:avLst/>
          </a:prstGeom>
          <a:ln w="28575">
            <a:solidFill>
              <a:schemeClr val="accent6"/>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71" name="Ovál 70"/>
          <p:cNvSpPr/>
          <p:nvPr/>
        </p:nvSpPr>
        <p:spPr>
          <a:xfrm>
            <a:off x="2290984" y="5204303"/>
            <a:ext cx="1220400" cy="414000"/>
          </a:xfrm>
          <a:prstGeom prst="ellipse">
            <a:avLst/>
          </a:prstGeom>
          <a:noFill/>
          <a:ln w="254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5" name="Ovál 74"/>
          <p:cNvSpPr/>
          <p:nvPr/>
        </p:nvSpPr>
        <p:spPr>
          <a:xfrm>
            <a:off x="5666580" y="5205136"/>
            <a:ext cx="1227540" cy="426682"/>
          </a:xfrm>
          <a:prstGeom prst="ellipse">
            <a:avLst/>
          </a:prstGeom>
          <a:noFill/>
          <a:ln w="254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2" name="Tlačítko akce: Prázdné 61">
            <a:hlinkClick r:id="" action="ppaction://noaction" highlightClick="1"/>
            <a:extLst>
              <a:ext uri="{FF2B5EF4-FFF2-40B4-BE49-F238E27FC236}">
                <a16:creationId xmlns:a16="http://schemas.microsoft.com/office/drawing/2014/main" id="{F4CC42A8-3895-4556-939E-D84FBCFF8EED}"/>
              </a:ext>
            </a:extLst>
          </p:cNvPr>
          <p:cNvSpPr/>
          <p:nvPr/>
        </p:nvSpPr>
        <p:spPr>
          <a:xfrm>
            <a:off x="7631560" y="36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800" b="1" dirty="0" err="1">
                <a:solidFill>
                  <a:srgbClr val="FFFF00"/>
                </a:solidFill>
              </a:rPr>
              <a:t>Cz</a:t>
            </a:r>
            <a:endParaRPr lang="cs-CZ" sz="800" b="1" dirty="0">
              <a:solidFill>
                <a:srgbClr val="FFFF00"/>
              </a:solidFill>
            </a:endParaRPr>
          </a:p>
        </p:txBody>
      </p:sp>
      <p:sp>
        <p:nvSpPr>
          <p:cNvPr id="63" name="Tlačítko akce: Prázdné 62">
            <a:hlinkClick r:id="" action="ppaction://noaction" highlightClick="1"/>
            <a:extLst>
              <a:ext uri="{FF2B5EF4-FFF2-40B4-BE49-F238E27FC236}">
                <a16:creationId xmlns:a16="http://schemas.microsoft.com/office/drawing/2014/main" id="{8E45C676-1F4A-4C8C-83AF-0D5252800B63}"/>
              </a:ext>
            </a:extLst>
          </p:cNvPr>
          <p:cNvSpPr/>
          <p:nvPr/>
        </p:nvSpPr>
        <p:spPr>
          <a:xfrm>
            <a:off x="8028480" y="36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800" b="1" dirty="0">
                <a:solidFill>
                  <a:srgbClr val="FFFF00"/>
                </a:solidFill>
              </a:rPr>
              <a:t>En</a:t>
            </a:r>
          </a:p>
        </p:txBody>
      </p:sp>
      <p:sp>
        <p:nvSpPr>
          <p:cNvPr id="65" name="Tlačítko akce: Prázdné 64">
            <a:hlinkClick r:id="" action="ppaction://noaction" highlightClick="1"/>
            <a:extLst>
              <a:ext uri="{FF2B5EF4-FFF2-40B4-BE49-F238E27FC236}">
                <a16:creationId xmlns:a16="http://schemas.microsoft.com/office/drawing/2014/main" id="{8DA5123B-6338-47BE-866A-229BF1A14703}"/>
              </a:ext>
            </a:extLst>
          </p:cNvPr>
          <p:cNvSpPr/>
          <p:nvPr/>
        </p:nvSpPr>
        <p:spPr>
          <a:xfrm>
            <a:off x="8423648" y="360000"/>
            <a:ext cx="360000" cy="180000"/>
          </a:xfrm>
          <a:prstGeom prst="actionButtonBlank">
            <a:avLst/>
          </a:prstGeom>
          <a:solidFill>
            <a:schemeClr val="accent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cs-CZ" sz="800" b="1" dirty="0" err="1">
                <a:solidFill>
                  <a:srgbClr val="FFFF00"/>
                </a:solidFill>
              </a:rPr>
              <a:t>None</a:t>
            </a:r>
            <a:endParaRPr lang="cs-CZ" sz="800" b="1" dirty="0">
              <a:solidFill>
                <a:srgbClr val="FFFF00"/>
              </a:solidFill>
            </a:endParaRPr>
          </a:p>
        </p:txBody>
      </p:sp>
      <p:sp>
        <p:nvSpPr>
          <p:cNvPr id="80" name="Zástupný symbol pro zápatí 1">
            <a:extLst>
              <a:ext uri="{FF2B5EF4-FFF2-40B4-BE49-F238E27FC236}">
                <a16:creationId xmlns:a16="http://schemas.microsoft.com/office/drawing/2014/main" id="{C872603C-850A-4F6A-B9C5-053903E0B0EF}"/>
              </a:ext>
            </a:extLst>
          </p:cNvPr>
          <p:cNvSpPr txBox="1">
            <a:spLocks/>
          </p:cNvSpPr>
          <p:nvPr/>
        </p:nvSpPr>
        <p:spPr>
          <a:xfrm>
            <a:off x="7631480" y="188640"/>
            <a:ext cx="1152168" cy="156738"/>
          </a:xfrm>
          <a:prstGeom prst="rect">
            <a:avLst/>
          </a:prstGeom>
        </p:spPr>
        <p:txBody>
          <a:bodyPr vert="horz" lIns="91440" tIns="45720" rIns="91440" bIns="45720" rtlCol="0" anchor="ctr"/>
          <a:lstStyle>
            <a:defPPr>
              <a:defRPr lang="cs-CZ"/>
            </a:defPPr>
            <a:lvl1pPr marL="0" algn="l" defTabSz="914400" rtl="0" eaLnBrk="1" latinLnBrk="0" hangingPunct="1">
              <a:defRPr sz="1100" b="1" kern="1200">
                <a:solidFill>
                  <a:schemeClr val="tx1">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800" kern="800" spc="130" dirty="0"/>
              <a:t>Subtitles</a:t>
            </a:r>
          </a:p>
        </p:txBody>
      </p:sp>
      <p:sp>
        <p:nvSpPr>
          <p:cNvPr id="81" name="Obdélník 80">
            <a:extLst>
              <a:ext uri="{FF2B5EF4-FFF2-40B4-BE49-F238E27FC236}">
                <a16:creationId xmlns:a16="http://schemas.microsoft.com/office/drawing/2014/main" id="{E5304AFD-C8AA-40E1-9D13-A23A224F471B}"/>
              </a:ext>
            </a:extLst>
          </p:cNvPr>
          <p:cNvSpPr/>
          <p:nvPr/>
        </p:nvSpPr>
        <p:spPr>
          <a:xfrm>
            <a:off x="7524480" y="180000"/>
            <a:ext cx="1368000" cy="396000"/>
          </a:xfrm>
          <a:prstGeom prst="rect">
            <a:avLst/>
          </a:prstGeom>
          <a:solidFill>
            <a:schemeClr val="accent1">
              <a:alpha val="40000"/>
            </a:schemeClr>
          </a:solidFill>
          <a:ln w="63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6" name="Přímá spojnice 5">
            <a:extLst>
              <a:ext uri="{FF2B5EF4-FFF2-40B4-BE49-F238E27FC236}">
                <a16:creationId xmlns:a16="http://schemas.microsoft.com/office/drawing/2014/main" id="{612626B9-F223-4F0E-8FC0-F317E6AA7D2A}"/>
              </a:ext>
            </a:extLst>
          </p:cNvPr>
          <p:cNvCxnSpPr>
            <a:cxnSpLocks/>
          </p:cNvCxnSpPr>
          <p:nvPr/>
        </p:nvCxnSpPr>
        <p:spPr>
          <a:xfrm>
            <a:off x="6561912" y="1844824"/>
            <a:ext cx="824496" cy="0"/>
          </a:xfrm>
          <a:prstGeom prst="line">
            <a:avLst/>
          </a:prstGeom>
          <a:ln w="38100">
            <a:solidFill>
              <a:srgbClr val="C00000"/>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82" name="Přímá spojnice 81">
            <a:extLst>
              <a:ext uri="{FF2B5EF4-FFF2-40B4-BE49-F238E27FC236}">
                <a16:creationId xmlns:a16="http://schemas.microsoft.com/office/drawing/2014/main" id="{766BFE93-6346-4E52-B556-57C3203EB733}"/>
              </a:ext>
            </a:extLst>
          </p:cNvPr>
          <p:cNvCxnSpPr>
            <a:cxnSpLocks/>
          </p:cNvCxnSpPr>
          <p:nvPr/>
        </p:nvCxnSpPr>
        <p:spPr>
          <a:xfrm>
            <a:off x="6306288" y="2126760"/>
            <a:ext cx="1331288" cy="0"/>
          </a:xfrm>
          <a:prstGeom prst="line">
            <a:avLst/>
          </a:prstGeom>
          <a:ln w="38100">
            <a:solidFill>
              <a:srgbClr val="C00000"/>
            </a:solidFill>
            <a:headEnd type="none"/>
            <a:tailEnd type="none"/>
          </a:ln>
        </p:spPr>
        <p:style>
          <a:lnRef idx="1">
            <a:schemeClr val="accent1"/>
          </a:lnRef>
          <a:fillRef idx="0">
            <a:schemeClr val="accent1"/>
          </a:fillRef>
          <a:effectRef idx="0">
            <a:schemeClr val="accent1"/>
          </a:effectRef>
          <a:fontRef idx="minor">
            <a:schemeClr val="tx1"/>
          </a:fontRef>
        </p:style>
      </p:cxnSp>
      <p:sp>
        <p:nvSpPr>
          <p:cNvPr id="83" name="TextovéPole 82">
            <a:extLst>
              <a:ext uri="{FF2B5EF4-FFF2-40B4-BE49-F238E27FC236}">
                <a16:creationId xmlns:a16="http://schemas.microsoft.com/office/drawing/2014/main" id="{1318E707-8F67-4848-8268-5963B90774FC}"/>
              </a:ext>
            </a:extLst>
          </p:cNvPr>
          <p:cNvSpPr txBox="1">
            <a:spLocks/>
          </p:cNvSpPr>
          <p:nvPr/>
        </p:nvSpPr>
        <p:spPr>
          <a:xfrm>
            <a:off x="-72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How else to start than by describing the basic properties of a forward rate agreement, which we usually call an FRA contract.</a:t>
            </a:r>
            <a:endParaRPr lang="cs-CZ" sz="1000" dirty="0"/>
          </a:p>
        </p:txBody>
      </p:sp>
      <p:sp>
        <p:nvSpPr>
          <p:cNvPr id="84" name="TextovéPole 83">
            <a:extLst>
              <a:ext uri="{FF2B5EF4-FFF2-40B4-BE49-F238E27FC236}">
                <a16:creationId xmlns:a16="http://schemas.microsoft.com/office/drawing/2014/main" id="{F4FB3E21-5329-4457-8F34-FF17E8A1F826}"/>
              </a:ext>
            </a:extLst>
          </p:cNvPr>
          <p:cNvSpPr txBox="1">
            <a:spLocks/>
          </p:cNvSpPr>
          <p:nvPr/>
        </p:nvSpPr>
        <p:spPr>
          <a:xfrm>
            <a:off x="-54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An FRA is a financial instrument which consists of the future exchange of two interest payments. One of these payments is derived from a pre-agreed upon interest rate, called the FRA rate. The second interest payment is linked to a market interest rate which can be known only when financial settlement takes place. We call this the reference rate.</a:t>
            </a:r>
            <a:endParaRPr lang="cs-CZ" sz="1000" dirty="0"/>
          </a:p>
        </p:txBody>
      </p:sp>
      <p:sp>
        <p:nvSpPr>
          <p:cNvPr id="85" name="TextovéPole 84">
            <a:extLst>
              <a:ext uri="{FF2B5EF4-FFF2-40B4-BE49-F238E27FC236}">
                <a16:creationId xmlns:a16="http://schemas.microsoft.com/office/drawing/2014/main" id="{57A3B04C-E57D-4F78-9718-0116CEE96083}"/>
              </a:ext>
            </a:extLst>
          </p:cNvPr>
          <p:cNvSpPr txBox="1">
            <a:spLocks/>
          </p:cNvSpPr>
          <p:nvPr/>
        </p:nvSpPr>
        <p:spPr>
          <a:xfrm>
            <a:off x="-36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The amount of the interest payments is calculated on an agreed upon notional principal. It is not the principal that will be exchanged between the parties of the contract but the principal that is used only for determining the amount of interest.</a:t>
            </a:r>
            <a:endParaRPr lang="en-GB" sz="1000" dirty="0"/>
          </a:p>
        </p:txBody>
      </p:sp>
      <p:sp>
        <p:nvSpPr>
          <p:cNvPr id="86" name="TextovéPole 85">
            <a:extLst>
              <a:ext uri="{FF2B5EF4-FFF2-40B4-BE49-F238E27FC236}">
                <a16:creationId xmlns:a16="http://schemas.microsoft.com/office/drawing/2014/main" id="{36E1DE85-485E-4AE4-B23C-F73B6EA5470D}"/>
              </a:ext>
            </a:extLst>
          </p:cNvPr>
          <p:cNvSpPr txBox="1">
            <a:spLocks/>
          </p:cNvSpPr>
          <p:nvPr/>
        </p:nvSpPr>
        <p:spPr>
          <a:xfrm>
            <a:off x="-1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The exchange of interest payments is made by paying a net balance. It is also significant that this settlement takes place at the beginning of a future interest period, and not, as is usual, at the end of it. The interest period of the FRA contract is called the FRA period.</a:t>
            </a:r>
            <a:endParaRPr lang="cs-CZ" sz="1000" dirty="0"/>
          </a:p>
        </p:txBody>
      </p:sp>
      <p:sp>
        <p:nvSpPr>
          <p:cNvPr id="87" name="TextovéPole 86">
            <a:extLst>
              <a:ext uri="{FF2B5EF4-FFF2-40B4-BE49-F238E27FC236}">
                <a16:creationId xmlns:a16="http://schemas.microsoft.com/office/drawing/2014/main" id="{BAF3141B-3564-4A93-AC4F-ACE00AE96546}"/>
              </a:ext>
            </a:extLst>
          </p:cNvPr>
          <p:cNvSpPr txBox="1">
            <a:spLocks/>
          </p:cNvSpPr>
          <p:nvPr/>
        </p:nvSpPr>
        <p:spPr>
          <a:xfrm>
            <a:off x="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The beginning and the end of the FRA period, measured by the number of months or days from today, is reflected in the notation of the FRA contract.</a:t>
            </a:r>
            <a:endParaRPr lang="cs-CZ" sz="1000" dirty="0"/>
          </a:p>
        </p:txBody>
      </p:sp>
      <p:sp>
        <p:nvSpPr>
          <p:cNvPr id="88" name="TextovéPole 87">
            <a:extLst>
              <a:ext uri="{FF2B5EF4-FFF2-40B4-BE49-F238E27FC236}">
                <a16:creationId xmlns:a16="http://schemas.microsoft.com/office/drawing/2014/main" id="{F8BE5B84-6569-4C6A-8035-CE269798B280}"/>
              </a:ext>
            </a:extLst>
          </p:cNvPr>
          <p:cNvSpPr txBox="1">
            <a:spLocks/>
          </p:cNvSpPr>
          <p:nvPr/>
        </p:nvSpPr>
        <p:spPr>
          <a:xfrm>
            <a:off x="1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For greater clarity, this timeline shows all three essential moments of an FRA called 3v8. From this notation we can deduce that the FRA in question starts three months from today and ends eight months from today. Therefore, the FRA period of this contract is five months.</a:t>
            </a:r>
            <a:endParaRPr lang="cs-CZ" sz="1000" dirty="0"/>
          </a:p>
        </p:txBody>
      </p:sp>
      <p:sp>
        <p:nvSpPr>
          <p:cNvPr id="89" name="TextovéPole 88">
            <a:extLst>
              <a:ext uri="{FF2B5EF4-FFF2-40B4-BE49-F238E27FC236}">
                <a16:creationId xmlns:a16="http://schemas.microsoft.com/office/drawing/2014/main" id="{CF48A4BB-5DB8-4779-B35D-FFF71081AD80}"/>
              </a:ext>
            </a:extLst>
          </p:cNvPr>
          <p:cNvSpPr txBox="1">
            <a:spLocks/>
          </p:cNvSpPr>
          <p:nvPr/>
        </p:nvSpPr>
        <p:spPr>
          <a:xfrm>
            <a:off x="36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Take note also of the convention for distinguishing between the buyer and the seller of an FRA contract. As shown in this diagram, an FRA buyer is the party that pays the FRA rate in exchange for receiving the reference rate. An FRA seller does the opposite. He/she receives the FRA rate and pays the reference rate. We see that this is also how the buyer and the seller of a coupon swap are identified.</a:t>
            </a:r>
            <a:endParaRPr lang="cs-CZ" sz="1000" dirty="0"/>
          </a:p>
        </p:txBody>
      </p:sp>
      <p:sp>
        <p:nvSpPr>
          <p:cNvPr id="90" name="TextovéPole 89">
            <a:extLst>
              <a:ext uri="{FF2B5EF4-FFF2-40B4-BE49-F238E27FC236}">
                <a16:creationId xmlns:a16="http://schemas.microsoft.com/office/drawing/2014/main" id="{8B2B2927-6D60-443F-9D90-DD44E7923ED0}"/>
              </a:ext>
            </a:extLst>
          </p:cNvPr>
          <p:cNvSpPr txBox="1">
            <a:spLocks/>
          </p:cNvSpPr>
          <p:nvPr/>
        </p:nvSpPr>
        <p:spPr>
          <a:xfrm>
            <a:off x="54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Coupon swaps and FRA contracts also treat equally the term ‘contract price’. Like the price of the coupon swap means its fixed rate, we call a pre-agreed upon FRA rate the FRA price. After all, in terms of content an FRA contract looks like a simple coupon swap.</a:t>
            </a:r>
            <a:endParaRPr lang="cs-CZ" sz="1000" dirty="0"/>
          </a:p>
        </p:txBody>
      </p:sp>
    </p:spTree>
    <p:extLst>
      <p:ext uri="{BB962C8B-B14F-4D97-AF65-F5344CB8AC3E}">
        <p14:creationId xmlns:p14="http://schemas.microsoft.com/office/powerpoint/2010/main" val="2075806058"/>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xit" presetSubtype="0" fill="hold" grpId="1" nodeType="withEffect">
                                  <p:stCondLst>
                                    <p:cond delay="0"/>
                                  </p:stCondLst>
                                  <p:childTnLst>
                                    <p:set>
                                      <p:cBhvr>
                                        <p:cTn id="6" dur="1" fill="hold">
                                          <p:stCondLst>
                                            <p:cond delay="0"/>
                                          </p:stCondLst>
                                        </p:cTn>
                                        <p:tgtEl>
                                          <p:spTgt spid="27"/>
                                        </p:tgtEl>
                                        <p:attrNameLst>
                                          <p:attrName>style.visibility</p:attrName>
                                        </p:attrNameLst>
                                      </p:cBhvr>
                                      <p:to>
                                        <p:strVal val="hidden"/>
                                      </p:to>
                                    </p:set>
                                  </p:childTnLst>
                                </p:cTn>
                              </p:par>
                              <p:par>
                                <p:cTn id="7" presetID="1" presetClass="exit" presetSubtype="0" fill="hold" grpId="1" nodeType="withEffect">
                                  <p:stCondLst>
                                    <p:cond delay="0"/>
                                  </p:stCondLst>
                                  <p:childTnLst>
                                    <p:set>
                                      <p:cBhvr>
                                        <p:cTn id="8" dur="1" fill="hold">
                                          <p:stCondLst>
                                            <p:cond delay="0"/>
                                          </p:stCondLst>
                                        </p:cTn>
                                        <p:tgtEl>
                                          <p:spTgt spid="28"/>
                                        </p:tgtEl>
                                        <p:attrNameLst>
                                          <p:attrName>style.visibility</p:attrName>
                                        </p:attrNameLst>
                                      </p:cBhvr>
                                      <p:to>
                                        <p:strVal val="hidden"/>
                                      </p:to>
                                    </p:set>
                                  </p:childTnLst>
                                </p:cTn>
                              </p:par>
                              <p:par>
                                <p:cTn id="9" presetID="1" presetClass="exit" presetSubtype="0" fill="hold" grpId="1" nodeType="withEffect">
                                  <p:stCondLst>
                                    <p:cond delay="0"/>
                                  </p:stCondLst>
                                  <p:childTnLst>
                                    <p:set>
                                      <p:cBhvr>
                                        <p:cTn id="10" dur="1" fill="hold">
                                          <p:stCondLst>
                                            <p:cond delay="0"/>
                                          </p:stCondLst>
                                        </p:cTn>
                                        <p:tgtEl>
                                          <p:spTgt spid="29"/>
                                        </p:tgtEl>
                                        <p:attrNameLst>
                                          <p:attrName>style.visibility</p:attrName>
                                        </p:attrNameLst>
                                      </p:cBhvr>
                                      <p:to>
                                        <p:strVal val="hidden"/>
                                      </p:to>
                                    </p:set>
                                  </p:childTnLst>
                                </p:cTn>
                              </p:par>
                              <p:par>
                                <p:cTn id="11" presetID="1" presetClass="exit" presetSubtype="0" fill="hold" grpId="1" nodeType="withEffect">
                                  <p:stCondLst>
                                    <p:cond delay="0"/>
                                  </p:stCondLst>
                                  <p:childTnLst>
                                    <p:set>
                                      <p:cBhvr>
                                        <p:cTn id="12" dur="1" fill="hold">
                                          <p:stCondLst>
                                            <p:cond delay="0"/>
                                          </p:stCondLst>
                                        </p:cTn>
                                        <p:tgtEl>
                                          <p:spTgt spid="30"/>
                                        </p:tgtEl>
                                        <p:attrNameLst>
                                          <p:attrName>style.visibility</p:attrName>
                                        </p:attrNameLst>
                                      </p:cBhvr>
                                      <p:to>
                                        <p:strVal val="hidden"/>
                                      </p:to>
                                    </p:set>
                                  </p:childTnLst>
                                </p:cTn>
                              </p:par>
                              <p:par>
                                <p:cTn id="13" presetID="1" presetClass="exit" presetSubtype="0" fill="hold" grpId="1" nodeType="withEffect">
                                  <p:stCondLst>
                                    <p:cond delay="0"/>
                                  </p:stCondLst>
                                  <p:childTnLst>
                                    <p:set>
                                      <p:cBhvr>
                                        <p:cTn id="14" dur="1" fill="hold">
                                          <p:stCondLst>
                                            <p:cond delay="0"/>
                                          </p:stCondLst>
                                        </p:cTn>
                                        <p:tgtEl>
                                          <p:spTgt spid="31"/>
                                        </p:tgtEl>
                                        <p:attrNameLst>
                                          <p:attrName>style.visibility</p:attrName>
                                        </p:attrNameLst>
                                      </p:cBhvr>
                                      <p:to>
                                        <p:strVal val="hidden"/>
                                      </p:to>
                                    </p:set>
                                  </p:childTnLst>
                                </p:cTn>
                              </p:par>
                              <p:par>
                                <p:cTn id="15" presetID="1" presetClass="exit" presetSubtype="0" fill="hold" grpId="1" nodeType="withEffect">
                                  <p:stCondLst>
                                    <p:cond delay="0"/>
                                  </p:stCondLst>
                                  <p:childTnLst>
                                    <p:set>
                                      <p:cBhvr>
                                        <p:cTn id="16" dur="1" fill="hold">
                                          <p:stCondLst>
                                            <p:cond delay="0"/>
                                          </p:stCondLst>
                                        </p:cTn>
                                        <p:tgtEl>
                                          <p:spTgt spid="32"/>
                                        </p:tgtEl>
                                        <p:attrNameLst>
                                          <p:attrName>style.visibility</p:attrName>
                                        </p:attrNameLst>
                                      </p:cBhvr>
                                      <p:to>
                                        <p:strVal val="hidden"/>
                                      </p:to>
                                    </p:set>
                                  </p:childTnLst>
                                </p:cTn>
                              </p:par>
                              <p:par>
                                <p:cTn id="17" presetID="1" presetClass="exit" presetSubtype="0" fill="hold" grpId="1" nodeType="withEffect">
                                  <p:stCondLst>
                                    <p:cond delay="0"/>
                                  </p:stCondLst>
                                  <p:childTnLst>
                                    <p:set>
                                      <p:cBhvr>
                                        <p:cTn id="18" dur="1" fill="hold">
                                          <p:stCondLst>
                                            <p:cond delay="0"/>
                                          </p:stCondLst>
                                        </p:cTn>
                                        <p:tgtEl>
                                          <p:spTgt spid="47"/>
                                        </p:tgtEl>
                                        <p:attrNameLst>
                                          <p:attrName>style.visibility</p:attrName>
                                        </p:attrNameLst>
                                      </p:cBhvr>
                                      <p:to>
                                        <p:strVal val="hidden"/>
                                      </p:to>
                                    </p:set>
                                  </p:childTnLst>
                                </p:cTn>
                              </p:par>
                              <p:par>
                                <p:cTn id="19" presetID="1" presetClass="exit" presetSubtype="0" fill="hold" grpId="1" nodeType="withEffect">
                                  <p:stCondLst>
                                    <p:cond delay="0"/>
                                  </p:stCondLst>
                                  <p:childTnLst>
                                    <p:set>
                                      <p:cBhvr>
                                        <p:cTn id="20" dur="1" fill="hold">
                                          <p:stCondLst>
                                            <p:cond delay="0"/>
                                          </p:stCondLst>
                                        </p:cTn>
                                        <p:tgtEl>
                                          <p:spTgt spid="54"/>
                                        </p:tgtEl>
                                        <p:attrNameLst>
                                          <p:attrName>style.visibility</p:attrName>
                                        </p:attrNameLst>
                                      </p:cBhvr>
                                      <p:to>
                                        <p:strVal val="hidden"/>
                                      </p:to>
                                    </p:set>
                                  </p:childTnLst>
                                </p:cTn>
                              </p:par>
                              <p:par>
                                <p:cTn id="21" presetID="1" presetClass="exit" presetSubtype="0" fill="hold" grpId="0" nodeType="withEffect">
                                  <p:stCondLst>
                                    <p:cond delay="0"/>
                                  </p:stCondLst>
                                  <p:childTnLst>
                                    <p:set>
                                      <p:cBhvr>
                                        <p:cTn id="22" dur="1" fill="hold">
                                          <p:stCondLst>
                                            <p:cond delay="0"/>
                                          </p:stCondLst>
                                        </p:cTn>
                                        <p:tgtEl>
                                          <p:spTgt spid="83"/>
                                        </p:tgtEl>
                                        <p:attrNameLst>
                                          <p:attrName>style.visibility</p:attrName>
                                        </p:attrNameLst>
                                      </p:cBhvr>
                                      <p:to>
                                        <p:strVal val="hidden"/>
                                      </p:to>
                                    </p:set>
                                  </p:childTnLst>
                                </p:cTn>
                              </p:par>
                              <p:par>
                                <p:cTn id="23" presetID="1" presetClass="exit" presetSubtype="0" fill="hold" grpId="0" nodeType="withEffect">
                                  <p:stCondLst>
                                    <p:cond delay="0"/>
                                  </p:stCondLst>
                                  <p:childTnLst>
                                    <p:set>
                                      <p:cBhvr>
                                        <p:cTn id="24" dur="1" fill="hold">
                                          <p:stCondLst>
                                            <p:cond delay="0"/>
                                          </p:stCondLst>
                                        </p:cTn>
                                        <p:tgtEl>
                                          <p:spTgt spid="84"/>
                                        </p:tgtEl>
                                        <p:attrNameLst>
                                          <p:attrName>style.visibility</p:attrName>
                                        </p:attrNameLst>
                                      </p:cBhvr>
                                      <p:to>
                                        <p:strVal val="hidden"/>
                                      </p:to>
                                    </p:set>
                                  </p:childTnLst>
                                </p:cTn>
                              </p:par>
                              <p:par>
                                <p:cTn id="25" presetID="1" presetClass="exit" presetSubtype="0" fill="hold" grpId="0" nodeType="withEffect">
                                  <p:stCondLst>
                                    <p:cond delay="0"/>
                                  </p:stCondLst>
                                  <p:childTnLst>
                                    <p:set>
                                      <p:cBhvr>
                                        <p:cTn id="26" dur="1" fill="hold">
                                          <p:stCondLst>
                                            <p:cond delay="0"/>
                                          </p:stCondLst>
                                        </p:cTn>
                                        <p:tgtEl>
                                          <p:spTgt spid="85"/>
                                        </p:tgtEl>
                                        <p:attrNameLst>
                                          <p:attrName>style.visibility</p:attrName>
                                        </p:attrNameLst>
                                      </p:cBhvr>
                                      <p:to>
                                        <p:strVal val="hidden"/>
                                      </p:to>
                                    </p:set>
                                  </p:childTnLst>
                                </p:cTn>
                              </p:par>
                              <p:par>
                                <p:cTn id="27" presetID="1" presetClass="exit" presetSubtype="0" fill="hold" grpId="0" nodeType="withEffect">
                                  <p:stCondLst>
                                    <p:cond delay="0"/>
                                  </p:stCondLst>
                                  <p:childTnLst>
                                    <p:set>
                                      <p:cBhvr>
                                        <p:cTn id="28" dur="1" fill="hold">
                                          <p:stCondLst>
                                            <p:cond delay="0"/>
                                          </p:stCondLst>
                                        </p:cTn>
                                        <p:tgtEl>
                                          <p:spTgt spid="86"/>
                                        </p:tgtEl>
                                        <p:attrNameLst>
                                          <p:attrName>style.visibility</p:attrName>
                                        </p:attrNameLst>
                                      </p:cBhvr>
                                      <p:to>
                                        <p:strVal val="hidden"/>
                                      </p:to>
                                    </p:set>
                                  </p:childTnLst>
                                </p:cTn>
                              </p:par>
                              <p:par>
                                <p:cTn id="29" presetID="1" presetClass="exit" presetSubtype="0" fill="hold" grpId="0" nodeType="withEffect">
                                  <p:stCondLst>
                                    <p:cond delay="0"/>
                                  </p:stCondLst>
                                  <p:childTnLst>
                                    <p:set>
                                      <p:cBhvr>
                                        <p:cTn id="30" dur="1" fill="hold">
                                          <p:stCondLst>
                                            <p:cond delay="0"/>
                                          </p:stCondLst>
                                        </p:cTn>
                                        <p:tgtEl>
                                          <p:spTgt spid="87"/>
                                        </p:tgtEl>
                                        <p:attrNameLst>
                                          <p:attrName>style.visibility</p:attrName>
                                        </p:attrNameLst>
                                      </p:cBhvr>
                                      <p:to>
                                        <p:strVal val="hidden"/>
                                      </p:to>
                                    </p:set>
                                  </p:childTnLst>
                                </p:cTn>
                              </p:par>
                              <p:par>
                                <p:cTn id="31" presetID="1" presetClass="exit" presetSubtype="0" fill="hold" grpId="0" nodeType="withEffect">
                                  <p:stCondLst>
                                    <p:cond delay="0"/>
                                  </p:stCondLst>
                                  <p:childTnLst>
                                    <p:set>
                                      <p:cBhvr>
                                        <p:cTn id="32" dur="1" fill="hold">
                                          <p:stCondLst>
                                            <p:cond delay="0"/>
                                          </p:stCondLst>
                                        </p:cTn>
                                        <p:tgtEl>
                                          <p:spTgt spid="88"/>
                                        </p:tgtEl>
                                        <p:attrNameLst>
                                          <p:attrName>style.visibility</p:attrName>
                                        </p:attrNameLst>
                                      </p:cBhvr>
                                      <p:to>
                                        <p:strVal val="hidden"/>
                                      </p:to>
                                    </p:set>
                                  </p:childTnLst>
                                </p:cTn>
                              </p:par>
                              <p:par>
                                <p:cTn id="33" presetID="1" presetClass="exit" presetSubtype="0" fill="hold" grpId="0" nodeType="withEffect">
                                  <p:stCondLst>
                                    <p:cond delay="0"/>
                                  </p:stCondLst>
                                  <p:childTnLst>
                                    <p:set>
                                      <p:cBhvr>
                                        <p:cTn id="34" dur="1" fill="hold">
                                          <p:stCondLst>
                                            <p:cond delay="0"/>
                                          </p:stCondLst>
                                        </p:cTn>
                                        <p:tgtEl>
                                          <p:spTgt spid="89"/>
                                        </p:tgtEl>
                                        <p:attrNameLst>
                                          <p:attrName>style.visibility</p:attrName>
                                        </p:attrNameLst>
                                      </p:cBhvr>
                                      <p:to>
                                        <p:strVal val="hidden"/>
                                      </p:to>
                                    </p:set>
                                  </p:childTnLst>
                                </p:cTn>
                              </p:par>
                              <p:par>
                                <p:cTn id="35" presetID="1" presetClass="exit" presetSubtype="0" fill="hold" grpId="0" nodeType="withEffect">
                                  <p:stCondLst>
                                    <p:cond delay="0"/>
                                  </p:stCondLst>
                                  <p:childTnLst>
                                    <p:set>
                                      <p:cBhvr>
                                        <p:cTn id="36" dur="1" fill="hold">
                                          <p:stCondLst>
                                            <p:cond delay="0"/>
                                          </p:stCondLst>
                                        </p:cTn>
                                        <p:tgtEl>
                                          <p:spTgt spid="90"/>
                                        </p:tgtEl>
                                        <p:attrNameLst>
                                          <p:attrName>style.visibility</p:attrName>
                                        </p:attrNameLst>
                                      </p:cBhvr>
                                      <p:to>
                                        <p:strVal val="hidden"/>
                                      </p:to>
                                    </p:set>
                                  </p:childTnLst>
                                </p:cTn>
                              </p:par>
                              <p:par>
                                <p:cTn id="37" presetID="2" presetClass="entr" presetSubtype="8" fill="hold" grpId="0" nodeType="withEffect">
                                  <p:stCondLst>
                                    <p:cond delay="0"/>
                                  </p:stCondLst>
                                  <p:iterate type="lt">
                                    <p:tmPct val="0"/>
                                  </p:iterate>
                                  <p:childTnLst>
                                    <p:set>
                                      <p:cBhvr>
                                        <p:cTn id="38" dur="1" fill="hold">
                                          <p:stCondLst>
                                            <p:cond delay="0"/>
                                          </p:stCondLst>
                                        </p:cTn>
                                        <p:tgtEl>
                                          <p:spTgt spid="25"/>
                                        </p:tgtEl>
                                        <p:attrNameLst>
                                          <p:attrName>style.visibility</p:attrName>
                                        </p:attrNameLst>
                                      </p:cBhvr>
                                      <p:to>
                                        <p:strVal val="visible"/>
                                      </p:to>
                                    </p:set>
                                    <p:anim calcmode="lin" valueType="num">
                                      <p:cBhvr additive="base">
                                        <p:cTn id="39" dur="500" fill="hold"/>
                                        <p:tgtEl>
                                          <p:spTgt spid="25"/>
                                        </p:tgtEl>
                                        <p:attrNameLst>
                                          <p:attrName>ppt_x</p:attrName>
                                        </p:attrNameLst>
                                      </p:cBhvr>
                                      <p:tavLst>
                                        <p:tav tm="0">
                                          <p:val>
                                            <p:strVal val="0-#ppt_w/2"/>
                                          </p:val>
                                        </p:tav>
                                        <p:tav tm="100000">
                                          <p:val>
                                            <p:strVal val="#ppt_x"/>
                                          </p:val>
                                        </p:tav>
                                      </p:tavLst>
                                    </p:anim>
                                    <p:anim calcmode="lin" valueType="num">
                                      <p:cBhvr additive="base">
                                        <p:cTn id="40" dur="500" fill="hold"/>
                                        <p:tgtEl>
                                          <p:spTgt spid="25"/>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7"/>
                                            </p:cond>
                                          </p:stCondLst>
                                          <p:endCondLst>
                                            <p:cond evt="onStopAudio" delay="0">
                                              <p:tgtEl>
                                                <p:sldTgt/>
                                              </p:tgtEl>
                                            </p:cond>
                                          </p:endCondLst>
                                        </p:cTn>
                                        <p:tgtEl>
                                          <p:sndTgt r:embed="rId2" name="WhizzLeft.wav"/>
                                        </p:tgtEl>
                                      </p:cMediaNode>
                                    </p:audio>
                                  </p:subTnLst>
                                </p:cTn>
                              </p:par>
                            </p:childTnLst>
                          </p:cTn>
                        </p:par>
                        <p:par>
                          <p:cTn id="41" fill="hold">
                            <p:stCondLst>
                              <p:cond delay="500"/>
                            </p:stCondLst>
                            <p:childTnLst>
                              <p:par>
                                <p:cTn id="42" presetID="2" presetClass="entr" presetSubtype="1" fill="hold" grpId="0" nodeType="afterEffect">
                                  <p:stCondLst>
                                    <p:cond delay="500"/>
                                  </p:stCondLst>
                                  <p:iterate type="lt">
                                    <p:tmPct val="0"/>
                                  </p:iterate>
                                  <p:childTnLst>
                                    <p:set>
                                      <p:cBhvr>
                                        <p:cTn id="43" dur="1" fill="hold">
                                          <p:stCondLst>
                                            <p:cond delay="0"/>
                                          </p:stCondLst>
                                        </p:cTn>
                                        <p:tgtEl>
                                          <p:spTgt spid="4"/>
                                        </p:tgtEl>
                                        <p:attrNameLst>
                                          <p:attrName>style.visibility</p:attrName>
                                        </p:attrNameLst>
                                      </p:cBhvr>
                                      <p:to>
                                        <p:strVal val="visible"/>
                                      </p:to>
                                    </p:set>
                                    <p:anim calcmode="lin" valueType="num">
                                      <p:cBhvr additive="base">
                                        <p:cTn id="44" dur="500" fill="hold"/>
                                        <p:tgtEl>
                                          <p:spTgt spid="4"/>
                                        </p:tgtEl>
                                        <p:attrNameLst>
                                          <p:attrName>ppt_x</p:attrName>
                                        </p:attrNameLst>
                                      </p:cBhvr>
                                      <p:tavLst>
                                        <p:tav tm="0">
                                          <p:val>
                                            <p:strVal val="#ppt_x"/>
                                          </p:val>
                                        </p:tav>
                                        <p:tav tm="100000">
                                          <p:val>
                                            <p:strVal val="#ppt_x"/>
                                          </p:val>
                                        </p:tav>
                                      </p:tavLst>
                                    </p:anim>
                                    <p:anim calcmode="lin" valueType="num">
                                      <p:cBhvr additive="base">
                                        <p:cTn id="45" dur="500" fill="hold"/>
                                        <p:tgtEl>
                                          <p:spTgt spid="4"/>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42"/>
                                            </p:cond>
                                          </p:stCondLst>
                                          <p:endCondLst>
                                            <p:cond evt="onStopAudio" delay="0">
                                              <p:tgtEl>
                                                <p:sldTgt/>
                                              </p:tgtEl>
                                            </p:cond>
                                          </p:endCondLst>
                                        </p:cTn>
                                        <p:tgtEl>
                                          <p:sndTgt r:embed="rId3" name="Impact.wav"/>
                                        </p:tgtEl>
                                      </p:cMediaNode>
                                    </p:audio>
                                  </p:subTnLst>
                                </p:cTn>
                              </p:par>
                            </p:childTnLst>
                          </p:cTn>
                        </p:par>
                        <p:par>
                          <p:cTn id="46" fill="hold">
                            <p:stCondLst>
                              <p:cond delay="1500"/>
                            </p:stCondLst>
                            <p:childTnLst>
                              <p:par>
                                <p:cTn id="47" presetID="1" presetClass="entr" presetSubtype="0" fill="hold" grpId="1" nodeType="afterEffect">
                                  <p:stCondLst>
                                    <p:cond delay="1000"/>
                                  </p:stCondLst>
                                  <p:iterate type="lt">
                                    <p:tmAbs val="0"/>
                                  </p:iterate>
                                  <p:childTnLst>
                                    <p:set>
                                      <p:cBhvr>
                                        <p:cTn id="48" dur="1" fill="hold">
                                          <p:stCondLst>
                                            <p:cond delay="1999"/>
                                          </p:stCondLst>
                                        </p:cTn>
                                        <p:tgtEl>
                                          <p:spTgt spid="4"/>
                                        </p:tgtEl>
                                        <p:attrNameLst>
                                          <p:attrName>style.visibility</p:attrName>
                                        </p:attrNameLst>
                                      </p:cBhvr>
                                      <p:to>
                                        <p:strVal val="visible"/>
                                      </p:to>
                                    </p:set>
                                  </p:childTnLst>
                                  <p:subTnLst>
                                    <p:audio>
                                      <p:cMediaNode>
                                        <p:cTn display="0" masterRel="sameClick">
                                          <p:stCondLst>
                                            <p:cond evt="begin" delay="0">
                                              <p:tn val="47"/>
                                            </p:cond>
                                          </p:stCondLst>
                                          <p:endCondLst>
                                            <p:cond evt="onStopAudio" delay="0">
                                              <p:tgtEl>
                                                <p:sldTgt/>
                                              </p:tgtEl>
                                            </p:cond>
                                          </p:endCondLst>
                                        </p:cTn>
                                        <p:tgtEl>
                                          <p:sndTgt r:embed="rId4" name="cpL07S02_Headline.wav"/>
                                        </p:tgtEl>
                                      </p:cMediaNode>
                                    </p:audio>
                                  </p:subTnLst>
                                </p:cTn>
                              </p:par>
                            </p:childTnLst>
                          </p:cTn>
                        </p:par>
                      </p:childTnLst>
                    </p:cTn>
                  </p:par>
                </p:childTnLst>
              </p:cTn>
              <p:prevCondLst>
                <p:cond evt="onPrev" delay="0">
                  <p:tgtEl>
                    <p:sldTgt/>
                  </p:tgtEl>
                </p:cond>
              </p:prevCondLst>
              <p:nextCondLst>
                <p:cond evt="onNext" delay="0">
                  <p:tgtEl>
                    <p:sldTgt/>
                  </p:tgtEl>
                </p:cond>
              </p:nextCondLst>
            </p:seq>
            <p:seq concurrent="1" nextAc="seek">
              <p:cTn id="49" restart="whenNotActive" fill="hold" evtFilter="cancelBubble" nodeType="interactiveSeq">
                <p:stCondLst>
                  <p:cond evt="onClick" delay="0">
                    <p:tgtEl>
                      <p:spTgt spid="25"/>
                    </p:tgtEl>
                  </p:cond>
                </p:stCondLst>
                <p:endSync evt="end" delay="0">
                  <p:rtn val="all"/>
                </p:endSync>
                <p:childTnLst>
                  <p:par>
                    <p:cTn id="50" fill="hold">
                      <p:stCondLst>
                        <p:cond delay="0"/>
                      </p:stCondLst>
                      <p:childTnLst>
                        <p:par>
                          <p:cTn id="51" fill="hold">
                            <p:stCondLst>
                              <p:cond delay="0"/>
                            </p:stCondLst>
                            <p:childTnLst>
                              <p:par>
                                <p:cTn id="52" presetID="26" presetClass="emph" presetSubtype="0" fill="hold" grpId="1" nodeType="withEffect">
                                  <p:stCondLst>
                                    <p:cond delay="0"/>
                                  </p:stCondLst>
                                  <p:iterate type="lt">
                                    <p:tmPct val="0"/>
                                  </p:iterate>
                                  <p:childTnLst>
                                    <p:animEffect transition="out" filter="fade">
                                      <p:cBhvr>
                                        <p:cTn id="53" dur="500" tmFilter="0, 0; .2, .5; .8, .5; 1, 0"/>
                                        <p:tgtEl>
                                          <p:spTgt spid="25"/>
                                        </p:tgtEl>
                                      </p:cBhvr>
                                    </p:animEffect>
                                    <p:animScale>
                                      <p:cBhvr>
                                        <p:cTn id="54" dur="250" autoRev="1" fill="hold"/>
                                        <p:tgtEl>
                                          <p:spTgt spid="25"/>
                                        </p:tgtEl>
                                      </p:cBhvr>
                                      <p:by x="105000" y="105000"/>
                                    </p:animScale>
                                  </p:childTnLst>
                                </p:cTn>
                              </p:par>
                              <p:par>
                                <p:cTn id="55" presetID="9" presetClass="entr" presetSubtype="0" fill="hold" grpId="0" nodeType="withEffect">
                                  <p:stCondLst>
                                    <p:cond delay="0"/>
                                  </p:stCondLst>
                                  <p:childTnLst>
                                    <p:set>
                                      <p:cBhvr>
                                        <p:cTn id="56" dur="1" fill="hold">
                                          <p:stCondLst>
                                            <p:cond delay="0"/>
                                          </p:stCondLst>
                                        </p:cTn>
                                        <p:tgtEl>
                                          <p:spTgt spid="81"/>
                                        </p:tgtEl>
                                        <p:attrNameLst>
                                          <p:attrName>style.visibility</p:attrName>
                                        </p:attrNameLst>
                                      </p:cBhvr>
                                      <p:to>
                                        <p:strVal val="visible"/>
                                      </p:to>
                                    </p:set>
                                    <p:animEffect transition="in" filter="dissolve">
                                      <p:cBhvr>
                                        <p:cTn id="57" dur="500"/>
                                        <p:tgtEl>
                                          <p:spTgt spid="81"/>
                                        </p:tgtEl>
                                      </p:cBhvr>
                                    </p:animEffect>
                                  </p:childTnLst>
                                </p:cTn>
                              </p:par>
                            </p:childTnLst>
                          </p:cTn>
                        </p:par>
                        <p:par>
                          <p:cTn id="58" fill="hold">
                            <p:stCondLst>
                              <p:cond delay="500"/>
                            </p:stCondLst>
                            <p:childTnLst>
                              <p:par>
                                <p:cTn id="59" presetID="22" presetClass="entr" presetSubtype="8" fill="hold" grpId="0" nodeType="afterEffect">
                                  <p:stCondLst>
                                    <p:cond delay="0"/>
                                  </p:stCondLst>
                                  <p:iterate type="lt">
                                    <p:tmPct val="10000"/>
                                  </p:iterate>
                                  <p:childTnLst>
                                    <p:set>
                                      <p:cBhvr>
                                        <p:cTn id="60" dur="1" fill="hold">
                                          <p:stCondLst>
                                            <p:cond delay="0"/>
                                          </p:stCondLst>
                                        </p:cTn>
                                        <p:tgtEl>
                                          <p:spTgt spid="9"/>
                                        </p:tgtEl>
                                        <p:attrNameLst>
                                          <p:attrName>style.visibility</p:attrName>
                                        </p:attrNameLst>
                                      </p:cBhvr>
                                      <p:to>
                                        <p:strVal val="visible"/>
                                      </p:to>
                                    </p:set>
                                    <p:animEffect transition="in" filter="wipe(left)">
                                      <p:cBhvr>
                                        <p:cTn id="61" dur="500"/>
                                        <p:tgtEl>
                                          <p:spTgt spid="9"/>
                                        </p:tgtEl>
                                      </p:cBhvr>
                                    </p:animEffect>
                                  </p:childTnLst>
                                </p:cTn>
                              </p:par>
                              <p:par>
                                <p:cTn id="62" presetID="1" presetClass="entr" presetSubtype="0" fill="hold" grpId="1" nodeType="withEffect">
                                  <p:stCondLst>
                                    <p:cond delay="0"/>
                                  </p:stCondLst>
                                  <p:iterate type="lt">
                                    <p:tmAbs val="0"/>
                                  </p:iterate>
                                  <p:childTnLst>
                                    <p:set>
                                      <p:cBhvr>
                                        <p:cTn id="63" dur="1" fill="hold">
                                          <p:stCondLst>
                                            <p:cond delay="7499"/>
                                          </p:stCondLst>
                                        </p:cTn>
                                        <p:tgtEl>
                                          <p:spTgt spid="9"/>
                                        </p:tgtEl>
                                        <p:attrNameLst>
                                          <p:attrName>style.visibility</p:attrName>
                                        </p:attrNameLst>
                                      </p:cBhvr>
                                      <p:to>
                                        <p:strVal val="visible"/>
                                      </p:to>
                                    </p:set>
                                  </p:childTnLst>
                                  <p:subTnLst>
                                    <p:audio>
                                      <p:cMediaNode>
                                        <p:cTn display="0" masterRel="sameClick">
                                          <p:stCondLst>
                                            <p:cond evt="begin" delay="0">
                                              <p:tn val="62"/>
                                            </p:cond>
                                          </p:stCondLst>
                                          <p:endCondLst>
                                            <p:cond evt="onStopAudio" delay="0">
                                              <p:tgtEl>
                                                <p:sldTgt/>
                                              </p:tgtEl>
                                            </p:cond>
                                          </p:endCondLst>
                                        </p:cTn>
                                        <p:tgtEl>
                                          <p:sndTgt r:embed="rId5" name="cpL07S02_Clip_1.wav"/>
                                        </p:tgtEl>
                                      </p:cMediaNode>
                                    </p:audio>
                                  </p:subTnLst>
                                </p:cTn>
                              </p:par>
                              <p:par>
                                <p:cTn id="64" presetID="64" presetClass="path" presetSubtype="0" accel="50000" decel="50000" fill="hold" nodeType="withEffect">
                                  <p:stCondLst>
                                    <p:cond delay="0"/>
                                  </p:stCondLst>
                                  <p:childTnLst>
                                    <p:animMotion origin="layout" path="M 0.10868 0.04166 L 0.10642 -0.14028 " pathEditMode="relative" rAng="0" ptsTypes="AA">
                                      <p:cBhvr>
                                        <p:cTn id="65" dur="1000" fill="hold"/>
                                        <p:tgtEl>
                                          <p:spTgt spid="27"/>
                                        </p:tgtEl>
                                        <p:attrNameLst>
                                          <p:attrName>ppt_x</p:attrName>
                                          <p:attrName>ppt_y</p:attrName>
                                        </p:attrNameLst>
                                      </p:cBhvr>
                                      <p:rCtr x="-122" y="-9097"/>
                                    </p:animMotion>
                                  </p:childTnLst>
                                </p:cTn>
                              </p:par>
                              <p:par>
                                <p:cTn id="66" presetID="64" presetClass="path" presetSubtype="0" accel="50000" decel="50000" fill="hold" nodeType="withEffect">
                                  <p:stCondLst>
                                    <p:cond delay="0"/>
                                  </p:stCondLst>
                                  <p:childTnLst>
                                    <p:animMotion origin="layout" path="M 0.10799 0.0425 L 0.10574 -0.23737 " pathEditMode="fixed" rAng="0" ptsTypes="AA">
                                      <p:cBhvr>
                                        <p:cTn id="67" dur="1000" fill="hold"/>
                                        <p:tgtEl>
                                          <p:spTgt spid="83"/>
                                        </p:tgtEl>
                                        <p:attrNameLst>
                                          <p:attrName>ppt_x</p:attrName>
                                          <p:attrName>ppt_y</p:attrName>
                                        </p:attrNameLst>
                                      </p:cBhvr>
                                      <p:rCtr x="-122" y="-14005"/>
                                    </p:animMotion>
                                  </p:childTnLst>
                                </p:cTn>
                              </p:par>
                            </p:childTnLst>
                          </p:cTn>
                        </p:par>
                        <p:par>
                          <p:cTn id="68" fill="hold">
                            <p:stCondLst>
                              <p:cond delay="8000"/>
                            </p:stCondLst>
                            <p:childTnLst>
                              <p:par>
                                <p:cTn id="69" presetID="2" presetClass="exit" presetSubtype="4" fill="hold" nodeType="afterEffect">
                                  <p:stCondLst>
                                    <p:cond delay="0"/>
                                  </p:stCondLst>
                                  <p:childTnLst>
                                    <p:anim calcmode="lin" valueType="num">
                                      <p:cBhvr additive="base">
                                        <p:cTn id="70" dur="500"/>
                                        <p:tgtEl>
                                          <p:spTgt spid="27"/>
                                        </p:tgtEl>
                                        <p:attrNameLst>
                                          <p:attrName>ppt_x</p:attrName>
                                        </p:attrNameLst>
                                      </p:cBhvr>
                                      <p:tavLst>
                                        <p:tav tm="0">
                                          <p:val>
                                            <p:strVal val="ppt_x"/>
                                          </p:val>
                                        </p:tav>
                                        <p:tav tm="100000">
                                          <p:val>
                                            <p:strVal val="ppt_x"/>
                                          </p:val>
                                        </p:tav>
                                      </p:tavLst>
                                    </p:anim>
                                    <p:anim calcmode="lin" valueType="num">
                                      <p:cBhvr additive="base">
                                        <p:cTn id="71" dur="500"/>
                                        <p:tgtEl>
                                          <p:spTgt spid="27"/>
                                        </p:tgtEl>
                                        <p:attrNameLst>
                                          <p:attrName>ppt_y</p:attrName>
                                        </p:attrNameLst>
                                      </p:cBhvr>
                                      <p:tavLst>
                                        <p:tav tm="0">
                                          <p:val>
                                            <p:strVal val="ppt_y"/>
                                          </p:val>
                                        </p:tav>
                                        <p:tav tm="100000">
                                          <p:val>
                                            <p:strVal val="1+ppt_h/2"/>
                                          </p:val>
                                        </p:tav>
                                      </p:tavLst>
                                    </p:anim>
                                    <p:set>
                                      <p:cBhvr>
                                        <p:cTn id="72" dur="1" fill="hold">
                                          <p:stCondLst>
                                            <p:cond delay="499"/>
                                          </p:stCondLst>
                                        </p:cTn>
                                        <p:tgtEl>
                                          <p:spTgt spid="27"/>
                                        </p:tgtEl>
                                        <p:attrNameLst>
                                          <p:attrName>style.visibility</p:attrName>
                                        </p:attrNameLst>
                                      </p:cBhvr>
                                      <p:to>
                                        <p:strVal val="hidden"/>
                                      </p:to>
                                    </p:set>
                                  </p:childTnLst>
                                </p:cTn>
                              </p:par>
                              <p:par>
                                <p:cTn id="73" presetID="2" presetClass="exit" presetSubtype="4" fill="hold" nodeType="withEffect">
                                  <p:stCondLst>
                                    <p:cond delay="0"/>
                                  </p:stCondLst>
                                  <p:childTnLst>
                                    <p:anim calcmode="lin" valueType="num">
                                      <p:cBhvr additive="base">
                                        <p:cTn id="74" dur="500"/>
                                        <p:tgtEl>
                                          <p:spTgt spid="83"/>
                                        </p:tgtEl>
                                        <p:attrNameLst>
                                          <p:attrName>ppt_x</p:attrName>
                                        </p:attrNameLst>
                                      </p:cBhvr>
                                      <p:tavLst>
                                        <p:tav tm="0">
                                          <p:val>
                                            <p:strVal val="ppt_x"/>
                                          </p:val>
                                        </p:tav>
                                        <p:tav tm="100000">
                                          <p:val>
                                            <p:strVal val="ppt_x"/>
                                          </p:val>
                                        </p:tav>
                                      </p:tavLst>
                                    </p:anim>
                                    <p:anim calcmode="lin" valueType="num">
                                      <p:cBhvr additive="base">
                                        <p:cTn id="75" dur="500"/>
                                        <p:tgtEl>
                                          <p:spTgt spid="83"/>
                                        </p:tgtEl>
                                        <p:attrNameLst>
                                          <p:attrName>ppt_y</p:attrName>
                                        </p:attrNameLst>
                                      </p:cBhvr>
                                      <p:tavLst>
                                        <p:tav tm="0">
                                          <p:val>
                                            <p:strVal val="ppt_y"/>
                                          </p:val>
                                        </p:tav>
                                        <p:tav tm="100000">
                                          <p:val>
                                            <p:strVal val="1+ppt_h/2"/>
                                          </p:val>
                                        </p:tav>
                                      </p:tavLst>
                                    </p:anim>
                                    <p:set>
                                      <p:cBhvr>
                                        <p:cTn id="76" dur="1" fill="hold">
                                          <p:stCondLst>
                                            <p:cond delay="499"/>
                                          </p:stCondLst>
                                        </p:cTn>
                                        <p:tgtEl>
                                          <p:spTgt spid="83"/>
                                        </p:tgtEl>
                                        <p:attrNameLst>
                                          <p:attrName>style.visibility</p:attrName>
                                        </p:attrNameLst>
                                      </p:cBhvr>
                                      <p:to>
                                        <p:strVal val="hidden"/>
                                      </p:to>
                                    </p:set>
                                  </p:childTnLst>
                                </p:cTn>
                              </p:par>
                            </p:childTnLst>
                          </p:cTn>
                        </p:par>
                        <p:par>
                          <p:cTn id="77" fill="hold">
                            <p:stCondLst>
                              <p:cond delay="8500"/>
                            </p:stCondLst>
                            <p:childTnLst>
                              <p:par>
                                <p:cTn id="78" presetID="22" presetClass="entr" presetSubtype="8" fill="hold" grpId="0" nodeType="afterEffect">
                                  <p:stCondLst>
                                    <p:cond delay="0"/>
                                  </p:stCondLst>
                                  <p:iterate type="lt">
                                    <p:tmPct val="10000"/>
                                  </p:iterate>
                                  <p:childTnLst>
                                    <p:set>
                                      <p:cBhvr>
                                        <p:cTn id="79" dur="1" fill="hold">
                                          <p:stCondLst>
                                            <p:cond delay="0"/>
                                          </p:stCondLst>
                                        </p:cTn>
                                        <p:tgtEl>
                                          <p:spTgt spid="45"/>
                                        </p:tgtEl>
                                        <p:attrNameLst>
                                          <p:attrName>style.visibility</p:attrName>
                                        </p:attrNameLst>
                                      </p:cBhvr>
                                      <p:to>
                                        <p:strVal val="visible"/>
                                      </p:to>
                                    </p:set>
                                    <p:animEffect transition="in" filter="wipe(left)">
                                      <p:cBhvr>
                                        <p:cTn id="80" dur="500"/>
                                        <p:tgtEl>
                                          <p:spTgt spid="45"/>
                                        </p:tgtEl>
                                      </p:cBhvr>
                                    </p:animEffect>
                                  </p:childTnLst>
                                </p:cTn>
                              </p:par>
                              <p:par>
                                <p:cTn id="81" presetID="1" presetClass="entr" presetSubtype="0" fill="hold" grpId="1" nodeType="withEffect">
                                  <p:stCondLst>
                                    <p:cond delay="0"/>
                                  </p:stCondLst>
                                  <p:iterate type="lt">
                                    <p:tmAbs val="0"/>
                                  </p:iterate>
                                  <p:childTnLst>
                                    <p:set>
                                      <p:cBhvr>
                                        <p:cTn id="82" dur="1" fill="hold">
                                          <p:stCondLst>
                                            <p:cond delay="20899"/>
                                          </p:stCondLst>
                                        </p:cTn>
                                        <p:tgtEl>
                                          <p:spTgt spid="45"/>
                                        </p:tgtEl>
                                        <p:attrNameLst>
                                          <p:attrName>style.visibility</p:attrName>
                                        </p:attrNameLst>
                                      </p:cBhvr>
                                      <p:to>
                                        <p:strVal val="visible"/>
                                      </p:to>
                                    </p:set>
                                  </p:childTnLst>
                                  <p:subTnLst>
                                    <p:audio>
                                      <p:cMediaNode>
                                        <p:cTn display="0" masterRel="sameClick">
                                          <p:stCondLst>
                                            <p:cond evt="begin" delay="0">
                                              <p:tn val="81"/>
                                            </p:cond>
                                          </p:stCondLst>
                                          <p:endCondLst>
                                            <p:cond evt="onStopAudio" delay="0">
                                              <p:tgtEl>
                                                <p:sldTgt/>
                                              </p:tgtEl>
                                            </p:cond>
                                          </p:endCondLst>
                                        </p:cTn>
                                        <p:tgtEl>
                                          <p:sndTgt r:embed="rId6" name="cpL07S02_Clip_1_1.wav"/>
                                        </p:tgtEl>
                                      </p:cMediaNode>
                                    </p:audio>
                                  </p:subTnLst>
                                </p:cTn>
                              </p:par>
                              <p:par>
                                <p:cTn id="83" presetID="64" presetClass="path" presetSubtype="0" accel="50000" decel="50000" fill="hold" nodeType="withEffect">
                                  <p:stCondLst>
                                    <p:cond delay="0"/>
                                  </p:stCondLst>
                                  <p:childTnLst>
                                    <p:animMotion origin="layout" path="M 0.08889 0.04259 L 0.08663 -0.13936 " pathEditMode="relative" rAng="0" ptsTypes="AA">
                                      <p:cBhvr>
                                        <p:cTn id="84" dur="1000" fill="hold"/>
                                        <p:tgtEl>
                                          <p:spTgt spid="28"/>
                                        </p:tgtEl>
                                        <p:attrNameLst>
                                          <p:attrName>ppt_x</p:attrName>
                                          <p:attrName>ppt_y</p:attrName>
                                        </p:attrNameLst>
                                      </p:cBhvr>
                                      <p:rCtr x="-122" y="-9097"/>
                                    </p:animMotion>
                                  </p:childTnLst>
                                </p:cTn>
                              </p:par>
                              <p:par>
                                <p:cTn id="85" presetID="64" presetClass="path" presetSubtype="0" accel="50000" decel="50000" fill="hold" nodeType="withEffect">
                                  <p:stCondLst>
                                    <p:cond delay="0"/>
                                  </p:stCondLst>
                                  <p:childTnLst>
                                    <p:animMotion origin="layout" path="M 0.08732 0.04136 L 0.08507 -0.2385 " pathEditMode="fixed" rAng="0" ptsTypes="AA">
                                      <p:cBhvr>
                                        <p:cTn id="86" dur="1000" fill="hold"/>
                                        <p:tgtEl>
                                          <p:spTgt spid="84"/>
                                        </p:tgtEl>
                                        <p:attrNameLst>
                                          <p:attrName>ppt_x</p:attrName>
                                          <p:attrName>ppt_y</p:attrName>
                                        </p:attrNameLst>
                                      </p:cBhvr>
                                      <p:rCtr x="-122" y="-14005"/>
                                    </p:animMotion>
                                  </p:childTnLst>
                                </p:cTn>
                              </p:par>
                              <p:par>
                                <p:cTn id="87" presetID="22" presetClass="entr" presetSubtype="8" fill="hold" nodeType="withEffect">
                                  <p:stCondLst>
                                    <p:cond delay="9800"/>
                                  </p:stCondLst>
                                  <p:childTnLst>
                                    <p:set>
                                      <p:cBhvr>
                                        <p:cTn id="88" dur="1" fill="hold">
                                          <p:stCondLst>
                                            <p:cond delay="0"/>
                                          </p:stCondLst>
                                        </p:cTn>
                                        <p:tgtEl>
                                          <p:spTgt spid="6"/>
                                        </p:tgtEl>
                                        <p:attrNameLst>
                                          <p:attrName>style.visibility</p:attrName>
                                        </p:attrNameLst>
                                      </p:cBhvr>
                                      <p:to>
                                        <p:strVal val="visible"/>
                                      </p:to>
                                    </p:set>
                                    <p:animEffect transition="in" filter="wipe(left)">
                                      <p:cBhvr>
                                        <p:cTn id="89" dur="1000"/>
                                        <p:tgtEl>
                                          <p:spTgt spid="6"/>
                                        </p:tgtEl>
                                      </p:cBhvr>
                                    </p:animEffect>
                                  </p:childTnLst>
                                </p:cTn>
                              </p:par>
                              <p:par>
                                <p:cTn id="90" presetID="1" presetClass="exit" presetSubtype="0" fill="hold" nodeType="withEffect">
                                  <p:stCondLst>
                                    <p:cond delay="12800"/>
                                  </p:stCondLst>
                                  <p:childTnLst>
                                    <p:set>
                                      <p:cBhvr>
                                        <p:cTn id="91" dur="1" fill="hold">
                                          <p:stCondLst>
                                            <p:cond delay="0"/>
                                          </p:stCondLst>
                                        </p:cTn>
                                        <p:tgtEl>
                                          <p:spTgt spid="6"/>
                                        </p:tgtEl>
                                        <p:attrNameLst>
                                          <p:attrName>style.visibility</p:attrName>
                                        </p:attrNameLst>
                                      </p:cBhvr>
                                      <p:to>
                                        <p:strVal val="hidden"/>
                                      </p:to>
                                    </p:set>
                                  </p:childTnLst>
                                </p:cTn>
                              </p:par>
                              <p:par>
                                <p:cTn id="92" presetID="22" presetClass="entr" presetSubtype="8" fill="hold" nodeType="withEffect">
                                  <p:stCondLst>
                                    <p:cond delay="19000"/>
                                  </p:stCondLst>
                                  <p:childTnLst>
                                    <p:set>
                                      <p:cBhvr>
                                        <p:cTn id="93" dur="1" fill="hold">
                                          <p:stCondLst>
                                            <p:cond delay="0"/>
                                          </p:stCondLst>
                                        </p:cTn>
                                        <p:tgtEl>
                                          <p:spTgt spid="82"/>
                                        </p:tgtEl>
                                        <p:attrNameLst>
                                          <p:attrName>style.visibility</p:attrName>
                                        </p:attrNameLst>
                                      </p:cBhvr>
                                      <p:to>
                                        <p:strVal val="visible"/>
                                      </p:to>
                                    </p:set>
                                    <p:animEffect transition="in" filter="wipe(left)">
                                      <p:cBhvr>
                                        <p:cTn id="94" dur="1000"/>
                                        <p:tgtEl>
                                          <p:spTgt spid="82"/>
                                        </p:tgtEl>
                                      </p:cBhvr>
                                    </p:animEffect>
                                  </p:childTnLst>
                                </p:cTn>
                              </p:par>
                              <p:par>
                                <p:cTn id="95" presetID="1" presetClass="exit" presetSubtype="0" fill="hold" nodeType="withEffect">
                                  <p:stCondLst>
                                    <p:cond delay="21000"/>
                                  </p:stCondLst>
                                  <p:childTnLst>
                                    <p:set>
                                      <p:cBhvr>
                                        <p:cTn id="96" dur="1" fill="hold">
                                          <p:stCondLst>
                                            <p:cond delay="0"/>
                                          </p:stCondLst>
                                        </p:cTn>
                                        <p:tgtEl>
                                          <p:spTgt spid="82"/>
                                        </p:tgtEl>
                                        <p:attrNameLst>
                                          <p:attrName>style.visibility</p:attrName>
                                        </p:attrNameLst>
                                      </p:cBhvr>
                                      <p:to>
                                        <p:strVal val="hidden"/>
                                      </p:to>
                                    </p:set>
                                  </p:childTnLst>
                                </p:cTn>
                              </p:par>
                            </p:childTnLst>
                          </p:cTn>
                        </p:par>
                        <p:par>
                          <p:cTn id="97" fill="hold">
                            <p:stCondLst>
                              <p:cond delay="29500"/>
                            </p:stCondLst>
                            <p:childTnLst>
                              <p:par>
                                <p:cTn id="98" presetID="2" presetClass="exit" presetSubtype="4" fill="hold" nodeType="afterEffect">
                                  <p:stCondLst>
                                    <p:cond delay="0"/>
                                  </p:stCondLst>
                                  <p:childTnLst>
                                    <p:anim calcmode="lin" valueType="num">
                                      <p:cBhvr additive="base">
                                        <p:cTn id="99" dur="500"/>
                                        <p:tgtEl>
                                          <p:spTgt spid="28"/>
                                        </p:tgtEl>
                                        <p:attrNameLst>
                                          <p:attrName>ppt_x</p:attrName>
                                        </p:attrNameLst>
                                      </p:cBhvr>
                                      <p:tavLst>
                                        <p:tav tm="0">
                                          <p:val>
                                            <p:strVal val="ppt_x"/>
                                          </p:val>
                                        </p:tav>
                                        <p:tav tm="100000">
                                          <p:val>
                                            <p:strVal val="ppt_x"/>
                                          </p:val>
                                        </p:tav>
                                      </p:tavLst>
                                    </p:anim>
                                    <p:anim calcmode="lin" valueType="num">
                                      <p:cBhvr additive="base">
                                        <p:cTn id="100" dur="500"/>
                                        <p:tgtEl>
                                          <p:spTgt spid="28"/>
                                        </p:tgtEl>
                                        <p:attrNameLst>
                                          <p:attrName>ppt_y</p:attrName>
                                        </p:attrNameLst>
                                      </p:cBhvr>
                                      <p:tavLst>
                                        <p:tav tm="0">
                                          <p:val>
                                            <p:strVal val="ppt_y"/>
                                          </p:val>
                                        </p:tav>
                                        <p:tav tm="100000">
                                          <p:val>
                                            <p:strVal val="1+ppt_h/2"/>
                                          </p:val>
                                        </p:tav>
                                      </p:tavLst>
                                    </p:anim>
                                    <p:set>
                                      <p:cBhvr>
                                        <p:cTn id="101" dur="1" fill="hold">
                                          <p:stCondLst>
                                            <p:cond delay="499"/>
                                          </p:stCondLst>
                                        </p:cTn>
                                        <p:tgtEl>
                                          <p:spTgt spid="28"/>
                                        </p:tgtEl>
                                        <p:attrNameLst>
                                          <p:attrName>style.visibility</p:attrName>
                                        </p:attrNameLst>
                                      </p:cBhvr>
                                      <p:to>
                                        <p:strVal val="hidden"/>
                                      </p:to>
                                    </p:set>
                                  </p:childTnLst>
                                </p:cTn>
                              </p:par>
                              <p:par>
                                <p:cTn id="102" presetID="2" presetClass="exit" presetSubtype="4" fill="hold" nodeType="withEffect">
                                  <p:stCondLst>
                                    <p:cond delay="0"/>
                                  </p:stCondLst>
                                  <p:childTnLst>
                                    <p:anim calcmode="lin" valueType="num">
                                      <p:cBhvr additive="base">
                                        <p:cTn id="103" dur="500"/>
                                        <p:tgtEl>
                                          <p:spTgt spid="84"/>
                                        </p:tgtEl>
                                        <p:attrNameLst>
                                          <p:attrName>ppt_x</p:attrName>
                                        </p:attrNameLst>
                                      </p:cBhvr>
                                      <p:tavLst>
                                        <p:tav tm="0">
                                          <p:val>
                                            <p:strVal val="ppt_x"/>
                                          </p:val>
                                        </p:tav>
                                        <p:tav tm="100000">
                                          <p:val>
                                            <p:strVal val="ppt_x"/>
                                          </p:val>
                                        </p:tav>
                                      </p:tavLst>
                                    </p:anim>
                                    <p:anim calcmode="lin" valueType="num">
                                      <p:cBhvr additive="base">
                                        <p:cTn id="104" dur="500"/>
                                        <p:tgtEl>
                                          <p:spTgt spid="84"/>
                                        </p:tgtEl>
                                        <p:attrNameLst>
                                          <p:attrName>ppt_y</p:attrName>
                                        </p:attrNameLst>
                                      </p:cBhvr>
                                      <p:tavLst>
                                        <p:tav tm="0">
                                          <p:val>
                                            <p:strVal val="ppt_y"/>
                                          </p:val>
                                        </p:tav>
                                        <p:tav tm="100000">
                                          <p:val>
                                            <p:strVal val="1+ppt_h/2"/>
                                          </p:val>
                                        </p:tav>
                                      </p:tavLst>
                                    </p:anim>
                                    <p:set>
                                      <p:cBhvr>
                                        <p:cTn id="105" dur="1" fill="hold">
                                          <p:stCondLst>
                                            <p:cond delay="499"/>
                                          </p:stCondLst>
                                        </p:cTn>
                                        <p:tgtEl>
                                          <p:spTgt spid="84"/>
                                        </p:tgtEl>
                                        <p:attrNameLst>
                                          <p:attrName>style.visibility</p:attrName>
                                        </p:attrNameLst>
                                      </p:cBhvr>
                                      <p:to>
                                        <p:strVal val="hidden"/>
                                      </p:to>
                                    </p:set>
                                  </p:childTnLst>
                                </p:cTn>
                              </p:par>
                            </p:childTnLst>
                          </p:cTn>
                        </p:par>
                        <p:par>
                          <p:cTn id="106" fill="hold">
                            <p:stCondLst>
                              <p:cond delay="30000"/>
                            </p:stCondLst>
                            <p:childTnLst>
                              <p:par>
                                <p:cTn id="107" presetID="22" presetClass="entr" presetSubtype="8" fill="hold" grpId="0" nodeType="afterEffect">
                                  <p:stCondLst>
                                    <p:cond delay="0"/>
                                  </p:stCondLst>
                                  <p:iterate type="lt">
                                    <p:tmPct val="10000"/>
                                  </p:iterate>
                                  <p:childTnLst>
                                    <p:set>
                                      <p:cBhvr>
                                        <p:cTn id="108" dur="1" fill="hold">
                                          <p:stCondLst>
                                            <p:cond delay="0"/>
                                          </p:stCondLst>
                                        </p:cTn>
                                        <p:tgtEl>
                                          <p:spTgt spid="48"/>
                                        </p:tgtEl>
                                        <p:attrNameLst>
                                          <p:attrName>style.visibility</p:attrName>
                                        </p:attrNameLst>
                                      </p:cBhvr>
                                      <p:to>
                                        <p:strVal val="visible"/>
                                      </p:to>
                                    </p:set>
                                    <p:animEffect transition="in" filter="wipe(left)">
                                      <p:cBhvr>
                                        <p:cTn id="109" dur="500"/>
                                        <p:tgtEl>
                                          <p:spTgt spid="48"/>
                                        </p:tgtEl>
                                      </p:cBhvr>
                                    </p:animEffect>
                                  </p:childTnLst>
                                </p:cTn>
                              </p:par>
                              <p:par>
                                <p:cTn id="110" presetID="1" presetClass="entr" presetSubtype="0" fill="hold" grpId="1" nodeType="withEffect">
                                  <p:stCondLst>
                                    <p:cond delay="0"/>
                                  </p:stCondLst>
                                  <p:iterate type="lt">
                                    <p:tmAbs val="0"/>
                                  </p:iterate>
                                  <p:childTnLst>
                                    <p:set>
                                      <p:cBhvr>
                                        <p:cTn id="111" dur="1" fill="hold">
                                          <p:stCondLst>
                                            <p:cond delay="14099"/>
                                          </p:stCondLst>
                                        </p:cTn>
                                        <p:tgtEl>
                                          <p:spTgt spid="48"/>
                                        </p:tgtEl>
                                        <p:attrNameLst>
                                          <p:attrName>style.visibility</p:attrName>
                                        </p:attrNameLst>
                                      </p:cBhvr>
                                      <p:to>
                                        <p:strVal val="visible"/>
                                      </p:to>
                                    </p:set>
                                  </p:childTnLst>
                                  <p:subTnLst>
                                    <p:audio>
                                      <p:cMediaNode>
                                        <p:cTn display="0" masterRel="sameClick">
                                          <p:stCondLst>
                                            <p:cond evt="begin" delay="0">
                                              <p:tn val="110"/>
                                            </p:cond>
                                          </p:stCondLst>
                                          <p:endCondLst>
                                            <p:cond evt="onStopAudio" delay="0">
                                              <p:tgtEl>
                                                <p:sldTgt/>
                                              </p:tgtEl>
                                            </p:cond>
                                          </p:endCondLst>
                                        </p:cTn>
                                        <p:tgtEl>
                                          <p:sndTgt r:embed="rId7" name="cpL07S02_Clip_1_2.wav"/>
                                        </p:tgtEl>
                                      </p:cMediaNode>
                                    </p:audio>
                                  </p:subTnLst>
                                </p:cTn>
                              </p:par>
                              <p:par>
                                <p:cTn id="112" presetID="64" presetClass="path" presetSubtype="0" accel="50000" decel="50000" fill="hold" nodeType="withEffect">
                                  <p:stCondLst>
                                    <p:cond delay="0"/>
                                  </p:stCondLst>
                                  <p:childTnLst>
                                    <p:animMotion origin="layout" path="M 0.06927 0.04166 L 0.06701 -0.14028 " pathEditMode="relative" rAng="0" ptsTypes="AA">
                                      <p:cBhvr>
                                        <p:cTn id="113" dur="1000" fill="hold"/>
                                        <p:tgtEl>
                                          <p:spTgt spid="29"/>
                                        </p:tgtEl>
                                        <p:attrNameLst>
                                          <p:attrName>ppt_x</p:attrName>
                                          <p:attrName>ppt_y</p:attrName>
                                        </p:attrNameLst>
                                      </p:cBhvr>
                                      <p:rCtr x="-122" y="-9097"/>
                                    </p:animMotion>
                                  </p:childTnLst>
                                </p:cTn>
                              </p:par>
                              <p:par>
                                <p:cTn id="114" presetID="64" presetClass="path" presetSubtype="0" accel="50000" decel="50000" fill="hold" nodeType="withEffect">
                                  <p:stCondLst>
                                    <p:cond delay="0"/>
                                  </p:stCondLst>
                                  <p:childTnLst>
                                    <p:animMotion origin="layout" path="M 0.06788 0.04277 L 0.06562 -0.2371 " pathEditMode="fixed" rAng="0" ptsTypes="AA">
                                      <p:cBhvr>
                                        <p:cTn id="115" dur="1000" fill="hold"/>
                                        <p:tgtEl>
                                          <p:spTgt spid="85"/>
                                        </p:tgtEl>
                                        <p:attrNameLst>
                                          <p:attrName>ppt_x</p:attrName>
                                          <p:attrName>ppt_y</p:attrName>
                                        </p:attrNameLst>
                                      </p:cBhvr>
                                      <p:rCtr x="-122" y="-14005"/>
                                    </p:animMotion>
                                  </p:childTnLst>
                                </p:cTn>
                              </p:par>
                            </p:childTnLst>
                          </p:cTn>
                        </p:par>
                        <p:par>
                          <p:cTn id="116" fill="hold">
                            <p:stCondLst>
                              <p:cond delay="44100"/>
                            </p:stCondLst>
                            <p:childTnLst>
                              <p:par>
                                <p:cTn id="117" presetID="2" presetClass="exit" presetSubtype="4" fill="hold" nodeType="afterEffect">
                                  <p:stCondLst>
                                    <p:cond delay="0"/>
                                  </p:stCondLst>
                                  <p:childTnLst>
                                    <p:anim calcmode="lin" valueType="num">
                                      <p:cBhvr additive="base">
                                        <p:cTn id="118" dur="500"/>
                                        <p:tgtEl>
                                          <p:spTgt spid="29"/>
                                        </p:tgtEl>
                                        <p:attrNameLst>
                                          <p:attrName>ppt_x</p:attrName>
                                        </p:attrNameLst>
                                      </p:cBhvr>
                                      <p:tavLst>
                                        <p:tav tm="0">
                                          <p:val>
                                            <p:strVal val="ppt_x"/>
                                          </p:val>
                                        </p:tav>
                                        <p:tav tm="100000">
                                          <p:val>
                                            <p:strVal val="ppt_x"/>
                                          </p:val>
                                        </p:tav>
                                      </p:tavLst>
                                    </p:anim>
                                    <p:anim calcmode="lin" valueType="num">
                                      <p:cBhvr additive="base">
                                        <p:cTn id="119" dur="500"/>
                                        <p:tgtEl>
                                          <p:spTgt spid="29"/>
                                        </p:tgtEl>
                                        <p:attrNameLst>
                                          <p:attrName>ppt_y</p:attrName>
                                        </p:attrNameLst>
                                      </p:cBhvr>
                                      <p:tavLst>
                                        <p:tav tm="0">
                                          <p:val>
                                            <p:strVal val="ppt_y"/>
                                          </p:val>
                                        </p:tav>
                                        <p:tav tm="100000">
                                          <p:val>
                                            <p:strVal val="1+ppt_h/2"/>
                                          </p:val>
                                        </p:tav>
                                      </p:tavLst>
                                    </p:anim>
                                    <p:set>
                                      <p:cBhvr>
                                        <p:cTn id="120" dur="1" fill="hold">
                                          <p:stCondLst>
                                            <p:cond delay="499"/>
                                          </p:stCondLst>
                                        </p:cTn>
                                        <p:tgtEl>
                                          <p:spTgt spid="29"/>
                                        </p:tgtEl>
                                        <p:attrNameLst>
                                          <p:attrName>style.visibility</p:attrName>
                                        </p:attrNameLst>
                                      </p:cBhvr>
                                      <p:to>
                                        <p:strVal val="hidden"/>
                                      </p:to>
                                    </p:set>
                                  </p:childTnLst>
                                </p:cTn>
                              </p:par>
                              <p:par>
                                <p:cTn id="121" presetID="2" presetClass="exit" presetSubtype="4" fill="hold" nodeType="withEffect">
                                  <p:stCondLst>
                                    <p:cond delay="0"/>
                                  </p:stCondLst>
                                  <p:childTnLst>
                                    <p:anim calcmode="lin" valueType="num">
                                      <p:cBhvr additive="base">
                                        <p:cTn id="122" dur="500"/>
                                        <p:tgtEl>
                                          <p:spTgt spid="85"/>
                                        </p:tgtEl>
                                        <p:attrNameLst>
                                          <p:attrName>ppt_x</p:attrName>
                                        </p:attrNameLst>
                                      </p:cBhvr>
                                      <p:tavLst>
                                        <p:tav tm="0">
                                          <p:val>
                                            <p:strVal val="ppt_x"/>
                                          </p:val>
                                        </p:tav>
                                        <p:tav tm="100000">
                                          <p:val>
                                            <p:strVal val="ppt_x"/>
                                          </p:val>
                                        </p:tav>
                                      </p:tavLst>
                                    </p:anim>
                                    <p:anim calcmode="lin" valueType="num">
                                      <p:cBhvr additive="base">
                                        <p:cTn id="123" dur="500"/>
                                        <p:tgtEl>
                                          <p:spTgt spid="85"/>
                                        </p:tgtEl>
                                        <p:attrNameLst>
                                          <p:attrName>ppt_y</p:attrName>
                                        </p:attrNameLst>
                                      </p:cBhvr>
                                      <p:tavLst>
                                        <p:tav tm="0">
                                          <p:val>
                                            <p:strVal val="ppt_y"/>
                                          </p:val>
                                        </p:tav>
                                        <p:tav tm="100000">
                                          <p:val>
                                            <p:strVal val="1+ppt_h/2"/>
                                          </p:val>
                                        </p:tav>
                                      </p:tavLst>
                                    </p:anim>
                                    <p:set>
                                      <p:cBhvr>
                                        <p:cTn id="124" dur="1" fill="hold">
                                          <p:stCondLst>
                                            <p:cond delay="499"/>
                                          </p:stCondLst>
                                        </p:cTn>
                                        <p:tgtEl>
                                          <p:spTgt spid="85"/>
                                        </p:tgtEl>
                                        <p:attrNameLst>
                                          <p:attrName>style.visibility</p:attrName>
                                        </p:attrNameLst>
                                      </p:cBhvr>
                                      <p:to>
                                        <p:strVal val="hidden"/>
                                      </p:to>
                                    </p:set>
                                  </p:childTnLst>
                                </p:cTn>
                              </p:par>
                            </p:childTnLst>
                          </p:cTn>
                        </p:par>
                        <p:par>
                          <p:cTn id="125" fill="hold">
                            <p:stCondLst>
                              <p:cond delay="44600"/>
                            </p:stCondLst>
                            <p:childTnLst>
                              <p:par>
                                <p:cTn id="126" presetID="22" presetClass="entr" presetSubtype="8" fill="hold" grpId="0" nodeType="afterEffect">
                                  <p:stCondLst>
                                    <p:cond delay="0"/>
                                  </p:stCondLst>
                                  <p:iterate type="lt">
                                    <p:tmPct val="10000"/>
                                  </p:iterate>
                                  <p:childTnLst>
                                    <p:set>
                                      <p:cBhvr>
                                        <p:cTn id="127" dur="1" fill="hold">
                                          <p:stCondLst>
                                            <p:cond delay="0"/>
                                          </p:stCondLst>
                                        </p:cTn>
                                        <p:tgtEl>
                                          <p:spTgt spid="49"/>
                                        </p:tgtEl>
                                        <p:attrNameLst>
                                          <p:attrName>style.visibility</p:attrName>
                                        </p:attrNameLst>
                                      </p:cBhvr>
                                      <p:to>
                                        <p:strVal val="visible"/>
                                      </p:to>
                                    </p:set>
                                    <p:animEffect transition="in" filter="wipe(left)">
                                      <p:cBhvr>
                                        <p:cTn id="128" dur="500"/>
                                        <p:tgtEl>
                                          <p:spTgt spid="49"/>
                                        </p:tgtEl>
                                      </p:cBhvr>
                                    </p:animEffect>
                                  </p:childTnLst>
                                </p:cTn>
                              </p:par>
                              <p:par>
                                <p:cTn id="129" presetID="1" presetClass="entr" presetSubtype="0" fill="hold" grpId="1" nodeType="withEffect">
                                  <p:stCondLst>
                                    <p:cond delay="0"/>
                                  </p:stCondLst>
                                  <p:iterate type="lt">
                                    <p:tmAbs val="0"/>
                                  </p:iterate>
                                  <p:childTnLst>
                                    <p:set>
                                      <p:cBhvr>
                                        <p:cTn id="130" dur="1" fill="hold">
                                          <p:stCondLst>
                                            <p:cond delay="16699"/>
                                          </p:stCondLst>
                                        </p:cTn>
                                        <p:tgtEl>
                                          <p:spTgt spid="49"/>
                                        </p:tgtEl>
                                        <p:attrNameLst>
                                          <p:attrName>style.visibility</p:attrName>
                                        </p:attrNameLst>
                                      </p:cBhvr>
                                      <p:to>
                                        <p:strVal val="visible"/>
                                      </p:to>
                                    </p:set>
                                  </p:childTnLst>
                                  <p:subTnLst>
                                    <p:audio>
                                      <p:cMediaNode>
                                        <p:cTn display="0" masterRel="sameClick">
                                          <p:stCondLst>
                                            <p:cond evt="begin" delay="0">
                                              <p:tn val="129"/>
                                            </p:cond>
                                          </p:stCondLst>
                                          <p:endCondLst>
                                            <p:cond evt="onStopAudio" delay="0">
                                              <p:tgtEl>
                                                <p:sldTgt/>
                                              </p:tgtEl>
                                            </p:cond>
                                          </p:endCondLst>
                                        </p:cTn>
                                        <p:tgtEl>
                                          <p:sndTgt r:embed="rId8" name="cpL07S02_Clip_1_3.wav"/>
                                        </p:tgtEl>
                                      </p:cMediaNode>
                                    </p:audio>
                                  </p:subTnLst>
                                </p:cTn>
                              </p:par>
                              <p:par>
                                <p:cTn id="131" presetID="64" presetClass="path" presetSubtype="0" accel="50000" decel="50000" fill="hold" nodeType="withEffect">
                                  <p:stCondLst>
                                    <p:cond delay="0"/>
                                  </p:stCondLst>
                                  <p:childTnLst>
                                    <p:animMotion origin="layout" path="M 0.04948 0.04166 L 0.04722 -0.14028 " pathEditMode="relative" rAng="0" ptsTypes="AA">
                                      <p:cBhvr>
                                        <p:cTn id="132" dur="1000" fill="hold"/>
                                        <p:tgtEl>
                                          <p:spTgt spid="30"/>
                                        </p:tgtEl>
                                        <p:attrNameLst>
                                          <p:attrName>ppt_x</p:attrName>
                                          <p:attrName>ppt_y</p:attrName>
                                        </p:attrNameLst>
                                      </p:cBhvr>
                                      <p:rCtr x="-122" y="-9097"/>
                                    </p:animMotion>
                                  </p:childTnLst>
                                </p:cTn>
                              </p:par>
                              <p:par>
                                <p:cTn id="133" presetID="64" presetClass="path" presetSubtype="0" accel="50000" decel="50000" fill="hold" nodeType="withEffect">
                                  <p:stCondLst>
                                    <p:cond delay="0"/>
                                  </p:stCondLst>
                                  <p:childTnLst>
                                    <p:animMotion origin="layout" path="M 0.04878 0.04179 L 0.04653 -0.23807 " pathEditMode="fixed" rAng="0" ptsTypes="AA">
                                      <p:cBhvr>
                                        <p:cTn id="134" dur="1000" fill="hold"/>
                                        <p:tgtEl>
                                          <p:spTgt spid="86"/>
                                        </p:tgtEl>
                                        <p:attrNameLst>
                                          <p:attrName>ppt_x</p:attrName>
                                          <p:attrName>ppt_y</p:attrName>
                                        </p:attrNameLst>
                                      </p:cBhvr>
                                      <p:rCtr x="-122" y="-14005"/>
                                    </p:animMotion>
                                  </p:childTnLst>
                                </p:cTn>
                              </p:par>
                            </p:childTnLst>
                          </p:cTn>
                        </p:par>
                        <p:par>
                          <p:cTn id="135" fill="hold">
                            <p:stCondLst>
                              <p:cond delay="61300"/>
                            </p:stCondLst>
                            <p:childTnLst>
                              <p:par>
                                <p:cTn id="136" presetID="2" presetClass="exit" presetSubtype="4" fill="hold" nodeType="afterEffect">
                                  <p:stCondLst>
                                    <p:cond delay="0"/>
                                  </p:stCondLst>
                                  <p:childTnLst>
                                    <p:anim calcmode="lin" valueType="num">
                                      <p:cBhvr additive="base">
                                        <p:cTn id="137" dur="500"/>
                                        <p:tgtEl>
                                          <p:spTgt spid="30"/>
                                        </p:tgtEl>
                                        <p:attrNameLst>
                                          <p:attrName>ppt_x</p:attrName>
                                        </p:attrNameLst>
                                      </p:cBhvr>
                                      <p:tavLst>
                                        <p:tav tm="0">
                                          <p:val>
                                            <p:strVal val="ppt_x"/>
                                          </p:val>
                                        </p:tav>
                                        <p:tav tm="100000">
                                          <p:val>
                                            <p:strVal val="ppt_x"/>
                                          </p:val>
                                        </p:tav>
                                      </p:tavLst>
                                    </p:anim>
                                    <p:anim calcmode="lin" valueType="num">
                                      <p:cBhvr additive="base">
                                        <p:cTn id="138" dur="500"/>
                                        <p:tgtEl>
                                          <p:spTgt spid="30"/>
                                        </p:tgtEl>
                                        <p:attrNameLst>
                                          <p:attrName>ppt_y</p:attrName>
                                        </p:attrNameLst>
                                      </p:cBhvr>
                                      <p:tavLst>
                                        <p:tav tm="0">
                                          <p:val>
                                            <p:strVal val="ppt_y"/>
                                          </p:val>
                                        </p:tav>
                                        <p:tav tm="100000">
                                          <p:val>
                                            <p:strVal val="1+ppt_h/2"/>
                                          </p:val>
                                        </p:tav>
                                      </p:tavLst>
                                    </p:anim>
                                    <p:set>
                                      <p:cBhvr>
                                        <p:cTn id="139" dur="1" fill="hold">
                                          <p:stCondLst>
                                            <p:cond delay="499"/>
                                          </p:stCondLst>
                                        </p:cTn>
                                        <p:tgtEl>
                                          <p:spTgt spid="30"/>
                                        </p:tgtEl>
                                        <p:attrNameLst>
                                          <p:attrName>style.visibility</p:attrName>
                                        </p:attrNameLst>
                                      </p:cBhvr>
                                      <p:to>
                                        <p:strVal val="hidden"/>
                                      </p:to>
                                    </p:set>
                                  </p:childTnLst>
                                </p:cTn>
                              </p:par>
                              <p:par>
                                <p:cTn id="140" presetID="2" presetClass="exit" presetSubtype="4" fill="hold" nodeType="withEffect">
                                  <p:stCondLst>
                                    <p:cond delay="0"/>
                                  </p:stCondLst>
                                  <p:childTnLst>
                                    <p:anim calcmode="lin" valueType="num">
                                      <p:cBhvr additive="base">
                                        <p:cTn id="141" dur="500"/>
                                        <p:tgtEl>
                                          <p:spTgt spid="86"/>
                                        </p:tgtEl>
                                        <p:attrNameLst>
                                          <p:attrName>ppt_x</p:attrName>
                                        </p:attrNameLst>
                                      </p:cBhvr>
                                      <p:tavLst>
                                        <p:tav tm="0">
                                          <p:val>
                                            <p:strVal val="ppt_x"/>
                                          </p:val>
                                        </p:tav>
                                        <p:tav tm="100000">
                                          <p:val>
                                            <p:strVal val="ppt_x"/>
                                          </p:val>
                                        </p:tav>
                                      </p:tavLst>
                                    </p:anim>
                                    <p:anim calcmode="lin" valueType="num">
                                      <p:cBhvr additive="base">
                                        <p:cTn id="142" dur="500"/>
                                        <p:tgtEl>
                                          <p:spTgt spid="86"/>
                                        </p:tgtEl>
                                        <p:attrNameLst>
                                          <p:attrName>ppt_y</p:attrName>
                                        </p:attrNameLst>
                                      </p:cBhvr>
                                      <p:tavLst>
                                        <p:tav tm="0">
                                          <p:val>
                                            <p:strVal val="ppt_y"/>
                                          </p:val>
                                        </p:tav>
                                        <p:tav tm="100000">
                                          <p:val>
                                            <p:strVal val="1+ppt_h/2"/>
                                          </p:val>
                                        </p:tav>
                                      </p:tavLst>
                                    </p:anim>
                                    <p:set>
                                      <p:cBhvr>
                                        <p:cTn id="143" dur="1" fill="hold">
                                          <p:stCondLst>
                                            <p:cond delay="499"/>
                                          </p:stCondLst>
                                        </p:cTn>
                                        <p:tgtEl>
                                          <p:spTgt spid="86"/>
                                        </p:tgtEl>
                                        <p:attrNameLst>
                                          <p:attrName>style.visibility</p:attrName>
                                        </p:attrNameLst>
                                      </p:cBhvr>
                                      <p:to>
                                        <p:strVal val="hidden"/>
                                      </p:to>
                                    </p:set>
                                  </p:childTnLst>
                                </p:cTn>
                              </p:par>
                            </p:childTnLst>
                          </p:cTn>
                        </p:par>
                        <p:par>
                          <p:cTn id="144" fill="hold">
                            <p:stCondLst>
                              <p:cond delay="61800"/>
                            </p:stCondLst>
                            <p:childTnLst>
                              <p:par>
                                <p:cTn id="145" presetID="22" presetClass="entr" presetSubtype="8" fill="hold" grpId="0" nodeType="afterEffect">
                                  <p:stCondLst>
                                    <p:cond delay="0"/>
                                  </p:stCondLst>
                                  <p:iterate type="lt">
                                    <p:tmPct val="10000"/>
                                  </p:iterate>
                                  <p:childTnLst>
                                    <p:set>
                                      <p:cBhvr>
                                        <p:cTn id="146" dur="1" fill="hold">
                                          <p:stCondLst>
                                            <p:cond delay="0"/>
                                          </p:stCondLst>
                                        </p:cTn>
                                        <p:tgtEl>
                                          <p:spTgt spid="67"/>
                                        </p:tgtEl>
                                        <p:attrNameLst>
                                          <p:attrName>style.visibility</p:attrName>
                                        </p:attrNameLst>
                                      </p:cBhvr>
                                      <p:to>
                                        <p:strVal val="visible"/>
                                      </p:to>
                                    </p:set>
                                    <p:animEffect transition="in" filter="wipe(left)">
                                      <p:cBhvr>
                                        <p:cTn id="147" dur="500"/>
                                        <p:tgtEl>
                                          <p:spTgt spid="67"/>
                                        </p:tgtEl>
                                      </p:cBhvr>
                                    </p:animEffect>
                                  </p:childTnLst>
                                </p:cTn>
                              </p:par>
                              <p:par>
                                <p:cTn id="148" presetID="1" presetClass="entr" presetSubtype="0" fill="hold" grpId="1" nodeType="withEffect">
                                  <p:stCondLst>
                                    <p:cond delay="0"/>
                                  </p:stCondLst>
                                  <p:iterate type="lt">
                                    <p:tmAbs val="0"/>
                                  </p:iterate>
                                  <p:childTnLst>
                                    <p:set>
                                      <p:cBhvr>
                                        <p:cTn id="149" dur="1" fill="hold">
                                          <p:stCondLst>
                                            <p:cond delay="29399"/>
                                          </p:stCondLst>
                                        </p:cTn>
                                        <p:tgtEl>
                                          <p:spTgt spid="67"/>
                                        </p:tgtEl>
                                        <p:attrNameLst>
                                          <p:attrName>style.visibility</p:attrName>
                                        </p:attrNameLst>
                                      </p:cBhvr>
                                      <p:to>
                                        <p:strVal val="visible"/>
                                      </p:to>
                                    </p:set>
                                  </p:childTnLst>
                                  <p:subTnLst>
                                    <p:audio>
                                      <p:cMediaNode>
                                        <p:cTn display="0" masterRel="sameClick">
                                          <p:stCondLst>
                                            <p:cond evt="begin" delay="0">
                                              <p:tn val="148"/>
                                            </p:cond>
                                          </p:stCondLst>
                                          <p:endCondLst>
                                            <p:cond evt="onStopAudio" delay="0">
                                              <p:tgtEl>
                                                <p:sldTgt/>
                                              </p:tgtEl>
                                            </p:cond>
                                          </p:endCondLst>
                                        </p:cTn>
                                        <p:tgtEl>
                                          <p:sndTgt r:embed="rId9" name="cpL07S02_Clip_1_4.wav"/>
                                        </p:tgtEl>
                                      </p:cMediaNode>
                                    </p:audio>
                                  </p:subTnLst>
                                </p:cTn>
                              </p:par>
                              <p:par>
                                <p:cTn id="150" presetID="64" presetClass="path" presetSubtype="0" accel="50000" decel="50000" fill="hold" nodeType="withEffect">
                                  <p:stCondLst>
                                    <p:cond delay="0"/>
                                  </p:stCondLst>
                                  <p:childTnLst>
                                    <p:animMotion origin="layout" path="M 0.02968 0.04166 L 0.02743 -0.14028 " pathEditMode="relative" rAng="0" ptsTypes="AA">
                                      <p:cBhvr>
                                        <p:cTn id="151" dur="1000" fill="hold"/>
                                        <p:tgtEl>
                                          <p:spTgt spid="31"/>
                                        </p:tgtEl>
                                        <p:attrNameLst>
                                          <p:attrName>ppt_x</p:attrName>
                                          <p:attrName>ppt_y</p:attrName>
                                        </p:attrNameLst>
                                      </p:cBhvr>
                                      <p:rCtr x="-122" y="-9097"/>
                                    </p:animMotion>
                                  </p:childTnLst>
                                </p:cTn>
                              </p:par>
                              <p:par>
                                <p:cTn id="152" presetID="64" presetClass="path" presetSubtype="0" accel="50000" decel="50000" fill="hold" nodeType="withEffect">
                                  <p:stCondLst>
                                    <p:cond delay="0"/>
                                  </p:stCondLst>
                                  <p:childTnLst>
                                    <p:animMotion origin="layout" path="M 0.02829 0.04288 L 0.02604 -0.23698 " pathEditMode="fixed" rAng="0" ptsTypes="AA">
                                      <p:cBhvr>
                                        <p:cTn id="153" dur="1000" fill="hold"/>
                                        <p:tgtEl>
                                          <p:spTgt spid="87"/>
                                        </p:tgtEl>
                                        <p:attrNameLst>
                                          <p:attrName>ppt_x</p:attrName>
                                          <p:attrName>ppt_y</p:attrName>
                                        </p:attrNameLst>
                                      </p:cBhvr>
                                      <p:rCtr x="-122" y="-14005"/>
                                    </p:animMotion>
                                  </p:childTnLst>
                                </p:cTn>
                              </p:par>
                              <p:par>
                                <p:cTn id="154" presetID="2" presetClass="exit" presetSubtype="4" fill="hold" nodeType="withEffect">
                                  <p:stCondLst>
                                    <p:cond delay="8500"/>
                                  </p:stCondLst>
                                  <p:childTnLst>
                                    <p:anim calcmode="lin" valueType="num">
                                      <p:cBhvr additive="base">
                                        <p:cTn id="155" dur="500"/>
                                        <p:tgtEl>
                                          <p:spTgt spid="31"/>
                                        </p:tgtEl>
                                        <p:attrNameLst>
                                          <p:attrName>ppt_x</p:attrName>
                                        </p:attrNameLst>
                                      </p:cBhvr>
                                      <p:tavLst>
                                        <p:tav tm="0">
                                          <p:val>
                                            <p:strVal val="ppt_x"/>
                                          </p:val>
                                        </p:tav>
                                        <p:tav tm="100000">
                                          <p:val>
                                            <p:strVal val="ppt_x"/>
                                          </p:val>
                                        </p:tav>
                                      </p:tavLst>
                                    </p:anim>
                                    <p:anim calcmode="lin" valueType="num">
                                      <p:cBhvr additive="base">
                                        <p:cTn id="156" dur="500"/>
                                        <p:tgtEl>
                                          <p:spTgt spid="31"/>
                                        </p:tgtEl>
                                        <p:attrNameLst>
                                          <p:attrName>ppt_y</p:attrName>
                                        </p:attrNameLst>
                                      </p:cBhvr>
                                      <p:tavLst>
                                        <p:tav tm="0">
                                          <p:val>
                                            <p:strVal val="ppt_y"/>
                                          </p:val>
                                        </p:tav>
                                        <p:tav tm="100000">
                                          <p:val>
                                            <p:strVal val="1+ppt_h/2"/>
                                          </p:val>
                                        </p:tav>
                                      </p:tavLst>
                                    </p:anim>
                                    <p:set>
                                      <p:cBhvr>
                                        <p:cTn id="157" dur="1" fill="hold">
                                          <p:stCondLst>
                                            <p:cond delay="499"/>
                                          </p:stCondLst>
                                        </p:cTn>
                                        <p:tgtEl>
                                          <p:spTgt spid="31"/>
                                        </p:tgtEl>
                                        <p:attrNameLst>
                                          <p:attrName>style.visibility</p:attrName>
                                        </p:attrNameLst>
                                      </p:cBhvr>
                                      <p:to>
                                        <p:strVal val="hidden"/>
                                      </p:to>
                                    </p:set>
                                  </p:childTnLst>
                                </p:cTn>
                              </p:par>
                              <p:par>
                                <p:cTn id="158" presetID="2" presetClass="exit" presetSubtype="4" fill="hold" nodeType="withEffect">
                                  <p:stCondLst>
                                    <p:cond delay="8500"/>
                                  </p:stCondLst>
                                  <p:childTnLst>
                                    <p:anim calcmode="lin" valueType="num">
                                      <p:cBhvr additive="base">
                                        <p:cTn id="159" dur="500"/>
                                        <p:tgtEl>
                                          <p:spTgt spid="87"/>
                                        </p:tgtEl>
                                        <p:attrNameLst>
                                          <p:attrName>ppt_x</p:attrName>
                                        </p:attrNameLst>
                                      </p:cBhvr>
                                      <p:tavLst>
                                        <p:tav tm="0">
                                          <p:val>
                                            <p:strVal val="ppt_x"/>
                                          </p:val>
                                        </p:tav>
                                        <p:tav tm="100000">
                                          <p:val>
                                            <p:strVal val="ppt_x"/>
                                          </p:val>
                                        </p:tav>
                                      </p:tavLst>
                                    </p:anim>
                                    <p:anim calcmode="lin" valueType="num">
                                      <p:cBhvr additive="base">
                                        <p:cTn id="160" dur="500"/>
                                        <p:tgtEl>
                                          <p:spTgt spid="87"/>
                                        </p:tgtEl>
                                        <p:attrNameLst>
                                          <p:attrName>ppt_y</p:attrName>
                                        </p:attrNameLst>
                                      </p:cBhvr>
                                      <p:tavLst>
                                        <p:tav tm="0">
                                          <p:val>
                                            <p:strVal val="ppt_y"/>
                                          </p:val>
                                        </p:tav>
                                        <p:tav tm="100000">
                                          <p:val>
                                            <p:strVal val="1+ppt_h/2"/>
                                          </p:val>
                                        </p:tav>
                                      </p:tavLst>
                                    </p:anim>
                                    <p:set>
                                      <p:cBhvr>
                                        <p:cTn id="161" dur="1" fill="hold">
                                          <p:stCondLst>
                                            <p:cond delay="499"/>
                                          </p:stCondLst>
                                        </p:cTn>
                                        <p:tgtEl>
                                          <p:spTgt spid="87"/>
                                        </p:tgtEl>
                                        <p:attrNameLst>
                                          <p:attrName>style.visibility</p:attrName>
                                        </p:attrNameLst>
                                      </p:cBhvr>
                                      <p:to>
                                        <p:strVal val="hidden"/>
                                      </p:to>
                                    </p:set>
                                  </p:childTnLst>
                                </p:cTn>
                              </p:par>
                              <p:par>
                                <p:cTn id="162" presetID="64" presetClass="path" presetSubtype="0" accel="50000" decel="50000" fill="hold" nodeType="withEffect">
                                  <p:stCondLst>
                                    <p:cond delay="9900"/>
                                  </p:stCondLst>
                                  <p:childTnLst>
                                    <p:animMotion origin="layout" path="M 0.01025 0.04213 L 0.00799 -0.13982 " pathEditMode="relative" rAng="0" ptsTypes="AA">
                                      <p:cBhvr>
                                        <p:cTn id="163" dur="1000" fill="hold"/>
                                        <p:tgtEl>
                                          <p:spTgt spid="32"/>
                                        </p:tgtEl>
                                        <p:attrNameLst>
                                          <p:attrName>ppt_x</p:attrName>
                                          <p:attrName>ppt_y</p:attrName>
                                        </p:attrNameLst>
                                      </p:cBhvr>
                                      <p:rCtr x="-122" y="-9097"/>
                                    </p:animMotion>
                                  </p:childTnLst>
                                </p:cTn>
                              </p:par>
                              <p:par>
                                <p:cTn id="164" presetID="64" presetClass="path" presetSubtype="0" accel="50000" decel="50000" fill="hold" nodeType="withEffect">
                                  <p:stCondLst>
                                    <p:cond delay="9900"/>
                                  </p:stCondLst>
                                  <p:childTnLst>
                                    <p:animMotion origin="layout" path="M 0.00868 0.04334 L 0.00643 -0.23652 " pathEditMode="fixed" rAng="0" ptsTypes="AA">
                                      <p:cBhvr>
                                        <p:cTn id="165" dur="1000" fill="hold"/>
                                        <p:tgtEl>
                                          <p:spTgt spid="88"/>
                                        </p:tgtEl>
                                        <p:attrNameLst>
                                          <p:attrName>ppt_x</p:attrName>
                                          <p:attrName>ppt_y</p:attrName>
                                        </p:attrNameLst>
                                      </p:cBhvr>
                                      <p:rCtr x="-122" y="-14005"/>
                                    </p:animMotion>
                                  </p:childTnLst>
                                </p:cTn>
                              </p:par>
                              <p:par>
                                <p:cTn id="166" presetID="22" presetClass="entr" presetSubtype="8" fill="hold" nodeType="withEffect">
                                  <p:stCondLst>
                                    <p:cond delay="11300"/>
                                  </p:stCondLst>
                                  <p:childTnLst>
                                    <p:set>
                                      <p:cBhvr>
                                        <p:cTn id="167" dur="1" fill="hold">
                                          <p:stCondLst>
                                            <p:cond delay="0"/>
                                          </p:stCondLst>
                                        </p:cTn>
                                        <p:tgtEl>
                                          <p:spTgt spid="39"/>
                                        </p:tgtEl>
                                        <p:attrNameLst>
                                          <p:attrName>style.visibility</p:attrName>
                                        </p:attrNameLst>
                                      </p:cBhvr>
                                      <p:to>
                                        <p:strVal val="visible"/>
                                      </p:to>
                                    </p:set>
                                    <p:animEffect transition="in" filter="wipe(left)">
                                      <p:cBhvr>
                                        <p:cTn id="168" dur="2000"/>
                                        <p:tgtEl>
                                          <p:spTgt spid="39"/>
                                        </p:tgtEl>
                                      </p:cBhvr>
                                    </p:animEffect>
                                  </p:childTnLst>
                                </p:cTn>
                              </p:par>
                              <p:par>
                                <p:cTn id="169" presetID="1" presetClass="entr" presetSubtype="0" fill="hold" nodeType="withEffect">
                                  <p:stCondLst>
                                    <p:cond delay="12700"/>
                                  </p:stCondLst>
                                  <p:childTnLst>
                                    <p:set>
                                      <p:cBhvr>
                                        <p:cTn id="170" dur="1" fill="hold">
                                          <p:stCondLst>
                                            <p:cond delay="0"/>
                                          </p:stCondLst>
                                        </p:cTn>
                                        <p:tgtEl>
                                          <p:spTgt spid="7"/>
                                        </p:tgtEl>
                                        <p:attrNameLst>
                                          <p:attrName>style.visibility</p:attrName>
                                        </p:attrNameLst>
                                      </p:cBhvr>
                                      <p:to>
                                        <p:strVal val="visible"/>
                                      </p:to>
                                    </p:set>
                                  </p:childTnLst>
                                </p:cTn>
                              </p:par>
                              <p:par>
                                <p:cTn id="171" presetID="17" presetClass="entr" presetSubtype="1" fill="hold" nodeType="withEffect">
                                  <p:stCondLst>
                                    <p:cond delay="21400"/>
                                  </p:stCondLst>
                                  <p:childTnLst>
                                    <p:set>
                                      <p:cBhvr>
                                        <p:cTn id="172" dur="1" fill="hold">
                                          <p:stCondLst>
                                            <p:cond delay="0"/>
                                          </p:stCondLst>
                                        </p:cTn>
                                        <p:tgtEl>
                                          <p:spTgt spid="52"/>
                                        </p:tgtEl>
                                        <p:attrNameLst>
                                          <p:attrName>style.visibility</p:attrName>
                                        </p:attrNameLst>
                                      </p:cBhvr>
                                      <p:to>
                                        <p:strVal val="visible"/>
                                      </p:to>
                                    </p:set>
                                    <p:anim calcmode="lin" valueType="num">
                                      <p:cBhvr>
                                        <p:cTn id="173" dur="1250" fill="hold"/>
                                        <p:tgtEl>
                                          <p:spTgt spid="52"/>
                                        </p:tgtEl>
                                        <p:attrNameLst>
                                          <p:attrName>ppt_x</p:attrName>
                                        </p:attrNameLst>
                                      </p:cBhvr>
                                      <p:tavLst>
                                        <p:tav tm="0">
                                          <p:val>
                                            <p:strVal val="#ppt_x"/>
                                          </p:val>
                                        </p:tav>
                                        <p:tav tm="100000">
                                          <p:val>
                                            <p:strVal val="#ppt_x"/>
                                          </p:val>
                                        </p:tav>
                                      </p:tavLst>
                                    </p:anim>
                                    <p:anim calcmode="lin" valueType="num">
                                      <p:cBhvr>
                                        <p:cTn id="174" dur="1250" fill="hold"/>
                                        <p:tgtEl>
                                          <p:spTgt spid="52"/>
                                        </p:tgtEl>
                                        <p:attrNameLst>
                                          <p:attrName>ppt_y</p:attrName>
                                        </p:attrNameLst>
                                      </p:cBhvr>
                                      <p:tavLst>
                                        <p:tav tm="0">
                                          <p:val>
                                            <p:strVal val="#ppt_y-#ppt_h/2"/>
                                          </p:val>
                                        </p:tav>
                                        <p:tav tm="100000">
                                          <p:val>
                                            <p:strVal val="#ppt_y"/>
                                          </p:val>
                                        </p:tav>
                                      </p:tavLst>
                                    </p:anim>
                                    <p:anim calcmode="lin" valueType="num">
                                      <p:cBhvr>
                                        <p:cTn id="175" dur="1250" fill="hold"/>
                                        <p:tgtEl>
                                          <p:spTgt spid="52"/>
                                        </p:tgtEl>
                                        <p:attrNameLst>
                                          <p:attrName>ppt_w</p:attrName>
                                        </p:attrNameLst>
                                      </p:cBhvr>
                                      <p:tavLst>
                                        <p:tav tm="0">
                                          <p:val>
                                            <p:strVal val="#ppt_w"/>
                                          </p:val>
                                        </p:tav>
                                        <p:tav tm="100000">
                                          <p:val>
                                            <p:strVal val="#ppt_w"/>
                                          </p:val>
                                        </p:tav>
                                      </p:tavLst>
                                    </p:anim>
                                    <p:anim calcmode="lin" valueType="num">
                                      <p:cBhvr>
                                        <p:cTn id="176" dur="1250" fill="hold"/>
                                        <p:tgtEl>
                                          <p:spTgt spid="52"/>
                                        </p:tgtEl>
                                        <p:attrNameLst>
                                          <p:attrName>ppt_h</p:attrName>
                                        </p:attrNameLst>
                                      </p:cBhvr>
                                      <p:tavLst>
                                        <p:tav tm="0">
                                          <p:val>
                                            <p:fltVal val="0"/>
                                          </p:val>
                                        </p:tav>
                                        <p:tav tm="100000">
                                          <p:val>
                                            <p:strVal val="#ppt_h"/>
                                          </p:val>
                                        </p:tav>
                                      </p:tavLst>
                                    </p:anim>
                                  </p:childTnLst>
                                </p:cTn>
                              </p:par>
                              <p:par>
                                <p:cTn id="177" presetID="1" presetClass="exit" presetSubtype="0" fill="hold" nodeType="withEffect">
                                  <p:stCondLst>
                                    <p:cond delay="22800"/>
                                  </p:stCondLst>
                                  <p:childTnLst>
                                    <p:set>
                                      <p:cBhvr>
                                        <p:cTn id="178" dur="1" fill="hold">
                                          <p:stCondLst>
                                            <p:cond delay="0"/>
                                          </p:stCondLst>
                                        </p:cTn>
                                        <p:tgtEl>
                                          <p:spTgt spid="52"/>
                                        </p:tgtEl>
                                        <p:attrNameLst>
                                          <p:attrName>style.visibility</p:attrName>
                                        </p:attrNameLst>
                                      </p:cBhvr>
                                      <p:to>
                                        <p:strVal val="hidden"/>
                                      </p:to>
                                    </p:set>
                                  </p:childTnLst>
                                </p:cTn>
                              </p:par>
                              <p:par>
                                <p:cTn id="179" presetID="17" presetClass="entr" presetSubtype="1" fill="hold" nodeType="withEffect">
                                  <p:stCondLst>
                                    <p:cond delay="23600"/>
                                  </p:stCondLst>
                                  <p:childTnLst>
                                    <p:set>
                                      <p:cBhvr>
                                        <p:cTn id="180" dur="1" fill="hold">
                                          <p:stCondLst>
                                            <p:cond delay="0"/>
                                          </p:stCondLst>
                                        </p:cTn>
                                        <p:tgtEl>
                                          <p:spTgt spid="55"/>
                                        </p:tgtEl>
                                        <p:attrNameLst>
                                          <p:attrName>style.visibility</p:attrName>
                                        </p:attrNameLst>
                                      </p:cBhvr>
                                      <p:to>
                                        <p:strVal val="visible"/>
                                      </p:to>
                                    </p:set>
                                    <p:anim calcmode="lin" valueType="num">
                                      <p:cBhvr>
                                        <p:cTn id="181" dur="1250" fill="hold"/>
                                        <p:tgtEl>
                                          <p:spTgt spid="55"/>
                                        </p:tgtEl>
                                        <p:attrNameLst>
                                          <p:attrName>ppt_x</p:attrName>
                                        </p:attrNameLst>
                                      </p:cBhvr>
                                      <p:tavLst>
                                        <p:tav tm="0">
                                          <p:val>
                                            <p:strVal val="#ppt_x"/>
                                          </p:val>
                                        </p:tav>
                                        <p:tav tm="100000">
                                          <p:val>
                                            <p:strVal val="#ppt_x"/>
                                          </p:val>
                                        </p:tav>
                                      </p:tavLst>
                                    </p:anim>
                                    <p:anim calcmode="lin" valueType="num">
                                      <p:cBhvr>
                                        <p:cTn id="182" dur="1250" fill="hold"/>
                                        <p:tgtEl>
                                          <p:spTgt spid="55"/>
                                        </p:tgtEl>
                                        <p:attrNameLst>
                                          <p:attrName>ppt_y</p:attrName>
                                        </p:attrNameLst>
                                      </p:cBhvr>
                                      <p:tavLst>
                                        <p:tav tm="0">
                                          <p:val>
                                            <p:strVal val="#ppt_y-#ppt_h/2"/>
                                          </p:val>
                                        </p:tav>
                                        <p:tav tm="100000">
                                          <p:val>
                                            <p:strVal val="#ppt_y"/>
                                          </p:val>
                                        </p:tav>
                                      </p:tavLst>
                                    </p:anim>
                                    <p:anim calcmode="lin" valueType="num">
                                      <p:cBhvr>
                                        <p:cTn id="183" dur="1250" fill="hold"/>
                                        <p:tgtEl>
                                          <p:spTgt spid="55"/>
                                        </p:tgtEl>
                                        <p:attrNameLst>
                                          <p:attrName>ppt_w</p:attrName>
                                        </p:attrNameLst>
                                      </p:cBhvr>
                                      <p:tavLst>
                                        <p:tav tm="0">
                                          <p:val>
                                            <p:strVal val="#ppt_w"/>
                                          </p:val>
                                        </p:tav>
                                        <p:tav tm="100000">
                                          <p:val>
                                            <p:strVal val="#ppt_w"/>
                                          </p:val>
                                        </p:tav>
                                      </p:tavLst>
                                    </p:anim>
                                    <p:anim calcmode="lin" valueType="num">
                                      <p:cBhvr>
                                        <p:cTn id="184" dur="1250" fill="hold"/>
                                        <p:tgtEl>
                                          <p:spTgt spid="55"/>
                                        </p:tgtEl>
                                        <p:attrNameLst>
                                          <p:attrName>ppt_h</p:attrName>
                                        </p:attrNameLst>
                                      </p:cBhvr>
                                      <p:tavLst>
                                        <p:tav tm="0">
                                          <p:val>
                                            <p:fltVal val="0"/>
                                          </p:val>
                                        </p:tav>
                                        <p:tav tm="100000">
                                          <p:val>
                                            <p:strVal val="#ppt_h"/>
                                          </p:val>
                                        </p:tav>
                                      </p:tavLst>
                                    </p:anim>
                                  </p:childTnLst>
                                </p:cTn>
                              </p:par>
                              <p:par>
                                <p:cTn id="185" presetID="1" presetClass="exit" presetSubtype="0" fill="hold" nodeType="withEffect">
                                  <p:stCondLst>
                                    <p:cond delay="25000"/>
                                  </p:stCondLst>
                                  <p:childTnLst>
                                    <p:set>
                                      <p:cBhvr>
                                        <p:cTn id="186" dur="1" fill="hold">
                                          <p:stCondLst>
                                            <p:cond delay="0"/>
                                          </p:stCondLst>
                                        </p:cTn>
                                        <p:tgtEl>
                                          <p:spTgt spid="55"/>
                                        </p:tgtEl>
                                        <p:attrNameLst>
                                          <p:attrName>style.visibility</p:attrName>
                                        </p:attrNameLst>
                                      </p:cBhvr>
                                      <p:to>
                                        <p:strVal val="hidden"/>
                                      </p:to>
                                    </p:set>
                                  </p:childTnLst>
                                </p:cTn>
                              </p:par>
                              <p:par>
                                <p:cTn id="187" presetID="4" presetClass="entr" presetSubtype="32" fill="hold" nodeType="withEffect">
                                  <p:stCondLst>
                                    <p:cond delay="26200"/>
                                  </p:stCondLst>
                                  <p:childTnLst>
                                    <p:set>
                                      <p:cBhvr>
                                        <p:cTn id="188" dur="1" fill="hold">
                                          <p:stCondLst>
                                            <p:cond delay="0"/>
                                          </p:stCondLst>
                                        </p:cTn>
                                        <p:tgtEl>
                                          <p:spTgt spid="60"/>
                                        </p:tgtEl>
                                        <p:attrNameLst>
                                          <p:attrName>style.visibility</p:attrName>
                                        </p:attrNameLst>
                                      </p:cBhvr>
                                      <p:to>
                                        <p:strVal val="visible"/>
                                      </p:to>
                                    </p:set>
                                    <p:animEffect transition="in" filter="box(out)">
                                      <p:cBhvr>
                                        <p:cTn id="189" dur="2500"/>
                                        <p:tgtEl>
                                          <p:spTgt spid="60"/>
                                        </p:tgtEl>
                                      </p:cBhvr>
                                    </p:animEffect>
                                  </p:childTnLst>
                                </p:cTn>
                              </p:par>
                              <p:par>
                                <p:cTn id="190" presetID="1" presetClass="exit" presetSubtype="0" fill="hold" nodeType="withEffect">
                                  <p:stCondLst>
                                    <p:cond delay="29000"/>
                                  </p:stCondLst>
                                  <p:childTnLst>
                                    <p:set>
                                      <p:cBhvr>
                                        <p:cTn id="191" dur="1" fill="hold">
                                          <p:stCondLst>
                                            <p:cond delay="0"/>
                                          </p:stCondLst>
                                        </p:cTn>
                                        <p:tgtEl>
                                          <p:spTgt spid="60"/>
                                        </p:tgtEl>
                                        <p:attrNameLst>
                                          <p:attrName>style.visibility</p:attrName>
                                        </p:attrNameLst>
                                      </p:cBhvr>
                                      <p:to>
                                        <p:strVal val="hidden"/>
                                      </p:to>
                                    </p:set>
                                  </p:childTnLst>
                                </p:cTn>
                              </p:par>
                            </p:childTnLst>
                          </p:cTn>
                        </p:par>
                        <p:par>
                          <p:cTn id="192" fill="hold">
                            <p:stCondLst>
                              <p:cond delay="91200"/>
                            </p:stCondLst>
                            <p:childTnLst>
                              <p:par>
                                <p:cTn id="193" presetID="2" presetClass="exit" presetSubtype="4" fill="hold" nodeType="afterEffect">
                                  <p:stCondLst>
                                    <p:cond delay="0"/>
                                  </p:stCondLst>
                                  <p:childTnLst>
                                    <p:anim calcmode="lin" valueType="num">
                                      <p:cBhvr additive="base">
                                        <p:cTn id="194" dur="500"/>
                                        <p:tgtEl>
                                          <p:spTgt spid="32"/>
                                        </p:tgtEl>
                                        <p:attrNameLst>
                                          <p:attrName>ppt_x</p:attrName>
                                        </p:attrNameLst>
                                      </p:cBhvr>
                                      <p:tavLst>
                                        <p:tav tm="0">
                                          <p:val>
                                            <p:strVal val="ppt_x"/>
                                          </p:val>
                                        </p:tav>
                                        <p:tav tm="100000">
                                          <p:val>
                                            <p:strVal val="ppt_x"/>
                                          </p:val>
                                        </p:tav>
                                      </p:tavLst>
                                    </p:anim>
                                    <p:anim calcmode="lin" valueType="num">
                                      <p:cBhvr additive="base">
                                        <p:cTn id="195" dur="500"/>
                                        <p:tgtEl>
                                          <p:spTgt spid="32"/>
                                        </p:tgtEl>
                                        <p:attrNameLst>
                                          <p:attrName>ppt_y</p:attrName>
                                        </p:attrNameLst>
                                      </p:cBhvr>
                                      <p:tavLst>
                                        <p:tav tm="0">
                                          <p:val>
                                            <p:strVal val="ppt_y"/>
                                          </p:val>
                                        </p:tav>
                                        <p:tav tm="100000">
                                          <p:val>
                                            <p:strVal val="1+ppt_h/2"/>
                                          </p:val>
                                        </p:tav>
                                      </p:tavLst>
                                    </p:anim>
                                    <p:set>
                                      <p:cBhvr>
                                        <p:cTn id="196" dur="1" fill="hold">
                                          <p:stCondLst>
                                            <p:cond delay="499"/>
                                          </p:stCondLst>
                                        </p:cTn>
                                        <p:tgtEl>
                                          <p:spTgt spid="32"/>
                                        </p:tgtEl>
                                        <p:attrNameLst>
                                          <p:attrName>style.visibility</p:attrName>
                                        </p:attrNameLst>
                                      </p:cBhvr>
                                      <p:to>
                                        <p:strVal val="hidden"/>
                                      </p:to>
                                    </p:set>
                                  </p:childTnLst>
                                </p:cTn>
                              </p:par>
                              <p:par>
                                <p:cTn id="197" presetID="2" presetClass="exit" presetSubtype="4" fill="hold" nodeType="withEffect">
                                  <p:stCondLst>
                                    <p:cond delay="0"/>
                                  </p:stCondLst>
                                  <p:childTnLst>
                                    <p:anim calcmode="lin" valueType="num">
                                      <p:cBhvr additive="base">
                                        <p:cTn id="198" dur="500"/>
                                        <p:tgtEl>
                                          <p:spTgt spid="88"/>
                                        </p:tgtEl>
                                        <p:attrNameLst>
                                          <p:attrName>ppt_x</p:attrName>
                                        </p:attrNameLst>
                                      </p:cBhvr>
                                      <p:tavLst>
                                        <p:tav tm="0">
                                          <p:val>
                                            <p:strVal val="ppt_x"/>
                                          </p:val>
                                        </p:tav>
                                        <p:tav tm="100000">
                                          <p:val>
                                            <p:strVal val="ppt_x"/>
                                          </p:val>
                                        </p:tav>
                                      </p:tavLst>
                                    </p:anim>
                                    <p:anim calcmode="lin" valueType="num">
                                      <p:cBhvr additive="base">
                                        <p:cTn id="199" dur="500"/>
                                        <p:tgtEl>
                                          <p:spTgt spid="88"/>
                                        </p:tgtEl>
                                        <p:attrNameLst>
                                          <p:attrName>ppt_y</p:attrName>
                                        </p:attrNameLst>
                                      </p:cBhvr>
                                      <p:tavLst>
                                        <p:tav tm="0">
                                          <p:val>
                                            <p:strVal val="ppt_y"/>
                                          </p:val>
                                        </p:tav>
                                        <p:tav tm="100000">
                                          <p:val>
                                            <p:strVal val="1+ppt_h/2"/>
                                          </p:val>
                                        </p:tav>
                                      </p:tavLst>
                                    </p:anim>
                                    <p:set>
                                      <p:cBhvr>
                                        <p:cTn id="200" dur="1" fill="hold">
                                          <p:stCondLst>
                                            <p:cond delay="499"/>
                                          </p:stCondLst>
                                        </p:cTn>
                                        <p:tgtEl>
                                          <p:spTgt spid="88"/>
                                        </p:tgtEl>
                                        <p:attrNameLst>
                                          <p:attrName>style.visibility</p:attrName>
                                        </p:attrNameLst>
                                      </p:cBhvr>
                                      <p:to>
                                        <p:strVal val="hidden"/>
                                      </p:to>
                                    </p:set>
                                  </p:childTnLst>
                                </p:cTn>
                              </p:par>
                            </p:childTnLst>
                          </p:cTn>
                        </p:par>
                        <p:par>
                          <p:cTn id="201" fill="hold">
                            <p:stCondLst>
                              <p:cond delay="91700"/>
                            </p:stCondLst>
                            <p:childTnLst>
                              <p:par>
                                <p:cTn id="202" presetID="22" presetClass="entr" presetSubtype="8" fill="hold" grpId="0" nodeType="afterEffect">
                                  <p:stCondLst>
                                    <p:cond delay="0"/>
                                  </p:stCondLst>
                                  <p:iterate type="lt">
                                    <p:tmPct val="10000"/>
                                  </p:iterate>
                                  <p:childTnLst>
                                    <p:set>
                                      <p:cBhvr>
                                        <p:cTn id="203" dur="1" fill="hold">
                                          <p:stCondLst>
                                            <p:cond delay="0"/>
                                          </p:stCondLst>
                                        </p:cTn>
                                        <p:tgtEl>
                                          <p:spTgt spid="68"/>
                                        </p:tgtEl>
                                        <p:attrNameLst>
                                          <p:attrName>style.visibility</p:attrName>
                                        </p:attrNameLst>
                                      </p:cBhvr>
                                      <p:to>
                                        <p:strVal val="visible"/>
                                      </p:to>
                                    </p:set>
                                    <p:animEffect transition="in" filter="wipe(left)">
                                      <p:cBhvr>
                                        <p:cTn id="204" dur="500"/>
                                        <p:tgtEl>
                                          <p:spTgt spid="68"/>
                                        </p:tgtEl>
                                      </p:cBhvr>
                                    </p:animEffect>
                                  </p:childTnLst>
                                </p:cTn>
                              </p:par>
                              <p:par>
                                <p:cTn id="205" presetID="1" presetClass="entr" presetSubtype="0" fill="hold" grpId="1" nodeType="withEffect">
                                  <p:stCondLst>
                                    <p:cond delay="0"/>
                                  </p:stCondLst>
                                  <p:iterate type="lt">
                                    <p:tmAbs val="0"/>
                                  </p:iterate>
                                  <p:childTnLst>
                                    <p:set>
                                      <p:cBhvr>
                                        <p:cTn id="206" dur="1" fill="hold">
                                          <p:stCondLst>
                                            <p:cond delay="27199"/>
                                          </p:stCondLst>
                                        </p:cTn>
                                        <p:tgtEl>
                                          <p:spTgt spid="68"/>
                                        </p:tgtEl>
                                        <p:attrNameLst>
                                          <p:attrName>style.visibility</p:attrName>
                                        </p:attrNameLst>
                                      </p:cBhvr>
                                      <p:to>
                                        <p:strVal val="visible"/>
                                      </p:to>
                                    </p:set>
                                  </p:childTnLst>
                                  <p:subTnLst>
                                    <p:audio>
                                      <p:cMediaNode>
                                        <p:cTn display="0" masterRel="sameClick">
                                          <p:stCondLst>
                                            <p:cond evt="begin" delay="0">
                                              <p:tn val="205"/>
                                            </p:cond>
                                          </p:stCondLst>
                                          <p:endCondLst>
                                            <p:cond evt="onStopAudio" delay="0">
                                              <p:tgtEl>
                                                <p:sldTgt/>
                                              </p:tgtEl>
                                            </p:cond>
                                          </p:endCondLst>
                                        </p:cTn>
                                        <p:tgtEl>
                                          <p:sndTgt r:embed="rId10" name="cpL07S02_Clip_1_5.wav"/>
                                        </p:tgtEl>
                                      </p:cMediaNode>
                                    </p:audio>
                                  </p:subTnLst>
                                </p:cTn>
                              </p:par>
                              <p:par>
                                <p:cTn id="207" presetID="64" presetClass="path" presetSubtype="0" accel="50000" decel="50000" fill="hold" nodeType="withEffect">
                                  <p:stCondLst>
                                    <p:cond delay="0"/>
                                  </p:stCondLst>
                                  <p:childTnLst>
                                    <p:animMotion origin="layout" path="M -0.00955 0.04166 L -0.01181 -0.14028 " pathEditMode="relative" rAng="0" ptsTypes="AA">
                                      <p:cBhvr>
                                        <p:cTn id="208" dur="1000" fill="hold"/>
                                        <p:tgtEl>
                                          <p:spTgt spid="47"/>
                                        </p:tgtEl>
                                        <p:attrNameLst>
                                          <p:attrName>ppt_x</p:attrName>
                                          <p:attrName>ppt_y</p:attrName>
                                        </p:attrNameLst>
                                      </p:cBhvr>
                                      <p:rCtr x="-122" y="-9097"/>
                                    </p:animMotion>
                                  </p:childTnLst>
                                </p:cTn>
                              </p:par>
                              <p:par>
                                <p:cTn id="209" presetID="64" presetClass="path" presetSubtype="0" accel="50000" decel="50000" fill="hold" nodeType="withEffect">
                                  <p:stCondLst>
                                    <p:cond delay="0"/>
                                  </p:stCondLst>
                                  <p:childTnLst>
                                    <p:animMotion origin="layout" path="M -0.01112 0.04334 L -0.01337 -0.23652 " pathEditMode="fixed" rAng="0" ptsTypes="AA">
                                      <p:cBhvr>
                                        <p:cTn id="210" dur="1000" fill="hold"/>
                                        <p:tgtEl>
                                          <p:spTgt spid="89"/>
                                        </p:tgtEl>
                                        <p:attrNameLst>
                                          <p:attrName>ppt_x</p:attrName>
                                          <p:attrName>ppt_y</p:attrName>
                                        </p:attrNameLst>
                                      </p:cBhvr>
                                      <p:rCtr x="-122" y="-14005"/>
                                    </p:animMotion>
                                  </p:childTnLst>
                                </p:cTn>
                              </p:par>
                              <p:par>
                                <p:cTn id="211" presetID="20" presetClass="entr" presetSubtype="0" fill="hold" nodeType="withEffect">
                                  <p:stCondLst>
                                    <p:cond delay="7300"/>
                                  </p:stCondLst>
                                  <p:childTnLst>
                                    <p:set>
                                      <p:cBhvr>
                                        <p:cTn id="212" dur="1" fill="hold">
                                          <p:stCondLst>
                                            <p:cond delay="0"/>
                                          </p:stCondLst>
                                        </p:cTn>
                                        <p:tgtEl>
                                          <p:spTgt spid="64"/>
                                        </p:tgtEl>
                                        <p:attrNameLst>
                                          <p:attrName>style.visibility</p:attrName>
                                        </p:attrNameLst>
                                      </p:cBhvr>
                                      <p:to>
                                        <p:strVal val="visible"/>
                                      </p:to>
                                    </p:set>
                                    <p:animEffect transition="in" filter="wedge">
                                      <p:cBhvr>
                                        <p:cTn id="213" dur="2000"/>
                                        <p:tgtEl>
                                          <p:spTgt spid="64"/>
                                        </p:tgtEl>
                                      </p:cBhvr>
                                    </p:animEffect>
                                  </p:childTnLst>
                                </p:cTn>
                              </p:par>
                              <p:par>
                                <p:cTn id="214" presetID="45" presetClass="entr" presetSubtype="0" fill="hold" grpId="0" nodeType="withEffect">
                                  <p:stCondLst>
                                    <p:cond delay="8600"/>
                                  </p:stCondLst>
                                  <p:childTnLst>
                                    <p:set>
                                      <p:cBhvr>
                                        <p:cTn id="215" dur="1" fill="hold">
                                          <p:stCondLst>
                                            <p:cond delay="0"/>
                                          </p:stCondLst>
                                        </p:cTn>
                                        <p:tgtEl>
                                          <p:spTgt spid="71"/>
                                        </p:tgtEl>
                                        <p:attrNameLst>
                                          <p:attrName>style.visibility</p:attrName>
                                        </p:attrNameLst>
                                      </p:cBhvr>
                                      <p:to>
                                        <p:strVal val="visible"/>
                                      </p:to>
                                    </p:set>
                                    <p:animEffect transition="in" filter="fade">
                                      <p:cBhvr>
                                        <p:cTn id="216" dur="2000"/>
                                        <p:tgtEl>
                                          <p:spTgt spid="71"/>
                                        </p:tgtEl>
                                      </p:cBhvr>
                                    </p:animEffect>
                                    <p:anim calcmode="lin" valueType="num">
                                      <p:cBhvr>
                                        <p:cTn id="217" dur="2000" fill="hold"/>
                                        <p:tgtEl>
                                          <p:spTgt spid="71"/>
                                        </p:tgtEl>
                                        <p:attrNameLst>
                                          <p:attrName>ppt_w</p:attrName>
                                        </p:attrNameLst>
                                      </p:cBhvr>
                                      <p:tavLst>
                                        <p:tav tm="0" fmla="#ppt_w*sin(2.5*pi*$)">
                                          <p:val>
                                            <p:fltVal val="0"/>
                                          </p:val>
                                        </p:tav>
                                        <p:tav tm="100000">
                                          <p:val>
                                            <p:fltVal val="1"/>
                                          </p:val>
                                        </p:tav>
                                      </p:tavLst>
                                    </p:anim>
                                    <p:anim calcmode="lin" valueType="num">
                                      <p:cBhvr>
                                        <p:cTn id="218" dur="2000" fill="hold"/>
                                        <p:tgtEl>
                                          <p:spTgt spid="71"/>
                                        </p:tgtEl>
                                        <p:attrNameLst>
                                          <p:attrName>ppt_h</p:attrName>
                                        </p:attrNameLst>
                                      </p:cBhvr>
                                      <p:tavLst>
                                        <p:tav tm="0">
                                          <p:val>
                                            <p:strVal val="#ppt_h"/>
                                          </p:val>
                                        </p:tav>
                                        <p:tav tm="100000">
                                          <p:val>
                                            <p:strVal val="#ppt_h"/>
                                          </p:val>
                                        </p:tav>
                                      </p:tavLst>
                                    </p:anim>
                                  </p:childTnLst>
                                </p:cTn>
                              </p:par>
                              <p:par>
                                <p:cTn id="219" presetID="27" presetClass="emph" presetSubtype="0" fill="remove" grpId="3" nodeType="withEffect">
                                  <p:stCondLst>
                                    <p:cond delay="10600"/>
                                  </p:stCondLst>
                                  <p:childTnLst>
                                    <p:animClr clrSpc="rgb" dir="cw">
                                      <p:cBhvr override="childStyle">
                                        <p:cTn id="220" dur="250" autoRev="1" fill="remove"/>
                                        <p:tgtEl>
                                          <p:spTgt spid="71"/>
                                        </p:tgtEl>
                                        <p:attrNameLst>
                                          <p:attrName>style.color</p:attrName>
                                        </p:attrNameLst>
                                      </p:cBhvr>
                                      <p:to>
                                        <a:schemeClr val="bg1"/>
                                      </p:to>
                                    </p:animClr>
                                    <p:animClr clrSpc="rgb" dir="cw">
                                      <p:cBhvr>
                                        <p:cTn id="221" dur="250" autoRev="1" fill="remove"/>
                                        <p:tgtEl>
                                          <p:spTgt spid="71"/>
                                        </p:tgtEl>
                                        <p:attrNameLst>
                                          <p:attrName>fillcolor</p:attrName>
                                        </p:attrNameLst>
                                      </p:cBhvr>
                                      <p:to>
                                        <a:schemeClr val="bg1"/>
                                      </p:to>
                                    </p:animClr>
                                    <p:set>
                                      <p:cBhvr>
                                        <p:cTn id="222" dur="250" autoRev="1" fill="remove"/>
                                        <p:tgtEl>
                                          <p:spTgt spid="71"/>
                                        </p:tgtEl>
                                        <p:attrNameLst>
                                          <p:attrName>fill.type</p:attrName>
                                        </p:attrNameLst>
                                      </p:cBhvr>
                                      <p:to>
                                        <p:strVal val="solid"/>
                                      </p:to>
                                    </p:set>
                                    <p:set>
                                      <p:cBhvr>
                                        <p:cTn id="223" dur="250" autoRev="1" fill="remove"/>
                                        <p:tgtEl>
                                          <p:spTgt spid="71"/>
                                        </p:tgtEl>
                                        <p:attrNameLst>
                                          <p:attrName>fill.on</p:attrName>
                                        </p:attrNameLst>
                                      </p:cBhvr>
                                      <p:to>
                                        <p:strVal val="true"/>
                                      </p:to>
                                    </p:set>
                                  </p:childTnLst>
                                </p:cTn>
                              </p:par>
                              <p:par>
                                <p:cTn id="224" presetID="1" presetClass="exit" presetSubtype="0" fill="hold" grpId="2" nodeType="withEffect">
                                  <p:stCondLst>
                                    <p:cond delay="15000"/>
                                  </p:stCondLst>
                                  <p:childTnLst>
                                    <p:set>
                                      <p:cBhvr>
                                        <p:cTn id="225" dur="1" fill="hold">
                                          <p:stCondLst>
                                            <p:cond delay="0"/>
                                          </p:stCondLst>
                                        </p:cTn>
                                        <p:tgtEl>
                                          <p:spTgt spid="71"/>
                                        </p:tgtEl>
                                        <p:attrNameLst>
                                          <p:attrName>style.visibility</p:attrName>
                                        </p:attrNameLst>
                                      </p:cBhvr>
                                      <p:to>
                                        <p:strVal val="hidden"/>
                                      </p:to>
                                    </p:set>
                                  </p:childTnLst>
                                </p:cTn>
                              </p:par>
                              <p:par>
                                <p:cTn id="226" presetID="45" presetClass="entr" presetSubtype="0" fill="hold" grpId="0" nodeType="withEffect">
                                  <p:stCondLst>
                                    <p:cond delay="16100"/>
                                  </p:stCondLst>
                                  <p:childTnLst>
                                    <p:set>
                                      <p:cBhvr>
                                        <p:cTn id="227" dur="1" fill="hold">
                                          <p:stCondLst>
                                            <p:cond delay="0"/>
                                          </p:stCondLst>
                                        </p:cTn>
                                        <p:tgtEl>
                                          <p:spTgt spid="75"/>
                                        </p:tgtEl>
                                        <p:attrNameLst>
                                          <p:attrName>style.visibility</p:attrName>
                                        </p:attrNameLst>
                                      </p:cBhvr>
                                      <p:to>
                                        <p:strVal val="visible"/>
                                      </p:to>
                                    </p:set>
                                    <p:animEffect transition="in" filter="fade">
                                      <p:cBhvr>
                                        <p:cTn id="228" dur="2000"/>
                                        <p:tgtEl>
                                          <p:spTgt spid="75"/>
                                        </p:tgtEl>
                                      </p:cBhvr>
                                    </p:animEffect>
                                    <p:anim calcmode="lin" valueType="num">
                                      <p:cBhvr>
                                        <p:cTn id="229" dur="2000" fill="hold"/>
                                        <p:tgtEl>
                                          <p:spTgt spid="75"/>
                                        </p:tgtEl>
                                        <p:attrNameLst>
                                          <p:attrName>ppt_w</p:attrName>
                                        </p:attrNameLst>
                                      </p:cBhvr>
                                      <p:tavLst>
                                        <p:tav tm="0" fmla="#ppt_w*sin(2.5*pi*$)">
                                          <p:val>
                                            <p:fltVal val="0"/>
                                          </p:val>
                                        </p:tav>
                                        <p:tav tm="100000">
                                          <p:val>
                                            <p:fltVal val="1"/>
                                          </p:val>
                                        </p:tav>
                                      </p:tavLst>
                                    </p:anim>
                                    <p:anim calcmode="lin" valueType="num">
                                      <p:cBhvr>
                                        <p:cTn id="230" dur="2000" fill="hold"/>
                                        <p:tgtEl>
                                          <p:spTgt spid="75"/>
                                        </p:tgtEl>
                                        <p:attrNameLst>
                                          <p:attrName>ppt_h</p:attrName>
                                        </p:attrNameLst>
                                      </p:cBhvr>
                                      <p:tavLst>
                                        <p:tav tm="0">
                                          <p:val>
                                            <p:strVal val="#ppt_h"/>
                                          </p:val>
                                        </p:tav>
                                        <p:tav tm="100000">
                                          <p:val>
                                            <p:strVal val="#ppt_h"/>
                                          </p:val>
                                        </p:tav>
                                      </p:tavLst>
                                    </p:anim>
                                  </p:childTnLst>
                                </p:cTn>
                              </p:par>
                              <p:par>
                                <p:cTn id="231" presetID="27" presetClass="emph" presetSubtype="0" fill="remove" grpId="1" nodeType="withEffect">
                                  <p:stCondLst>
                                    <p:cond delay="18100"/>
                                  </p:stCondLst>
                                  <p:childTnLst>
                                    <p:animClr clrSpc="rgb" dir="cw">
                                      <p:cBhvr override="childStyle">
                                        <p:cTn id="232" dur="250" autoRev="1" fill="remove"/>
                                        <p:tgtEl>
                                          <p:spTgt spid="75"/>
                                        </p:tgtEl>
                                        <p:attrNameLst>
                                          <p:attrName>style.color</p:attrName>
                                        </p:attrNameLst>
                                      </p:cBhvr>
                                      <p:to>
                                        <a:schemeClr val="bg1"/>
                                      </p:to>
                                    </p:animClr>
                                    <p:animClr clrSpc="rgb" dir="cw">
                                      <p:cBhvr>
                                        <p:cTn id="233" dur="250" autoRev="1" fill="remove"/>
                                        <p:tgtEl>
                                          <p:spTgt spid="75"/>
                                        </p:tgtEl>
                                        <p:attrNameLst>
                                          <p:attrName>fillcolor</p:attrName>
                                        </p:attrNameLst>
                                      </p:cBhvr>
                                      <p:to>
                                        <a:schemeClr val="bg1"/>
                                      </p:to>
                                    </p:animClr>
                                    <p:set>
                                      <p:cBhvr>
                                        <p:cTn id="234" dur="250" autoRev="1" fill="remove"/>
                                        <p:tgtEl>
                                          <p:spTgt spid="75"/>
                                        </p:tgtEl>
                                        <p:attrNameLst>
                                          <p:attrName>fill.type</p:attrName>
                                        </p:attrNameLst>
                                      </p:cBhvr>
                                      <p:to>
                                        <p:strVal val="solid"/>
                                      </p:to>
                                    </p:set>
                                    <p:set>
                                      <p:cBhvr>
                                        <p:cTn id="235" dur="250" autoRev="1" fill="remove"/>
                                        <p:tgtEl>
                                          <p:spTgt spid="75"/>
                                        </p:tgtEl>
                                        <p:attrNameLst>
                                          <p:attrName>fill.on</p:attrName>
                                        </p:attrNameLst>
                                      </p:cBhvr>
                                      <p:to>
                                        <p:strVal val="true"/>
                                      </p:to>
                                    </p:set>
                                  </p:childTnLst>
                                </p:cTn>
                              </p:par>
                              <p:par>
                                <p:cTn id="236" presetID="1" presetClass="exit" presetSubtype="0" fill="hold" grpId="2" nodeType="withEffect">
                                  <p:stCondLst>
                                    <p:cond delay="22800"/>
                                  </p:stCondLst>
                                  <p:childTnLst>
                                    <p:set>
                                      <p:cBhvr>
                                        <p:cTn id="237" dur="1" fill="hold">
                                          <p:stCondLst>
                                            <p:cond delay="0"/>
                                          </p:stCondLst>
                                        </p:cTn>
                                        <p:tgtEl>
                                          <p:spTgt spid="75"/>
                                        </p:tgtEl>
                                        <p:attrNameLst>
                                          <p:attrName>style.visibility</p:attrName>
                                        </p:attrNameLst>
                                      </p:cBhvr>
                                      <p:to>
                                        <p:strVal val="hidden"/>
                                      </p:to>
                                    </p:set>
                                  </p:childTnLst>
                                </p:cTn>
                              </p:par>
                            </p:childTnLst>
                          </p:cTn>
                        </p:par>
                        <p:par>
                          <p:cTn id="238" fill="hold">
                            <p:stCondLst>
                              <p:cond delay="118900"/>
                            </p:stCondLst>
                            <p:childTnLst>
                              <p:par>
                                <p:cTn id="239" presetID="2" presetClass="exit" presetSubtype="4" fill="hold" nodeType="afterEffect">
                                  <p:stCondLst>
                                    <p:cond delay="0"/>
                                  </p:stCondLst>
                                  <p:childTnLst>
                                    <p:anim calcmode="lin" valueType="num">
                                      <p:cBhvr additive="base">
                                        <p:cTn id="240" dur="500"/>
                                        <p:tgtEl>
                                          <p:spTgt spid="47"/>
                                        </p:tgtEl>
                                        <p:attrNameLst>
                                          <p:attrName>ppt_x</p:attrName>
                                        </p:attrNameLst>
                                      </p:cBhvr>
                                      <p:tavLst>
                                        <p:tav tm="0">
                                          <p:val>
                                            <p:strVal val="ppt_x"/>
                                          </p:val>
                                        </p:tav>
                                        <p:tav tm="100000">
                                          <p:val>
                                            <p:strVal val="ppt_x"/>
                                          </p:val>
                                        </p:tav>
                                      </p:tavLst>
                                    </p:anim>
                                    <p:anim calcmode="lin" valueType="num">
                                      <p:cBhvr additive="base">
                                        <p:cTn id="241" dur="500"/>
                                        <p:tgtEl>
                                          <p:spTgt spid="47"/>
                                        </p:tgtEl>
                                        <p:attrNameLst>
                                          <p:attrName>ppt_y</p:attrName>
                                        </p:attrNameLst>
                                      </p:cBhvr>
                                      <p:tavLst>
                                        <p:tav tm="0">
                                          <p:val>
                                            <p:strVal val="ppt_y"/>
                                          </p:val>
                                        </p:tav>
                                        <p:tav tm="100000">
                                          <p:val>
                                            <p:strVal val="1+ppt_h/2"/>
                                          </p:val>
                                        </p:tav>
                                      </p:tavLst>
                                    </p:anim>
                                    <p:set>
                                      <p:cBhvr>
                                        <p:cTn id="242" dur="1" fill="hold">
                                          <p:stCondLst>
                                            <p:cond delay="499"/>
                                          </p:stCondLst>
                                        </p:cTn>
                                        <p:tgtEl>
                                          <p:spTgt spid="47"/>
                                        </p:tgtEl>
                                        <p:attrNameLst>
                                          <p:attrName>style.visibility</p:attrName>
                                        </p:attrNameLst>
                                      </p:cBhvr>
                                      <p:to>
                                        <p:strVal val="hidden"/>
                                      </p:to>
                                    </p:set>
                                  </p:childTnLst>
                                </p:cTn>
                              </p:par>
                              <p:par>
                                <p:cTn id="243" presetID="2" presetClass="exit" presetSubtype="4" fill="hold" nodeType="withEffect">
                                  <p:stCondLst>
                                    <p:cond delay="0"/>
                                  </p:stCondLst>
                                  <p:childTnLst>
                                    <p:anim calcmode="lin" valueType="num">
                                      <p:cBhvr additive="base">
                                        <p:cTn id="244" dur="500"/>
                                        <p:tgtEl>
                                          <p:spTgt spid="89"/>
                                        </p:tgtEl>
                                        <p:attrNameLst>
                                          <p:attrName>ppt_x</p:attrName>
                                        </p:attrNameLst>
                                      </p:cBhvr>
                                      <p:tavLst>
                                        <p:tav tm="0">
                                          <p:val>
                                            <p:strVal val="ppt_x"/>
                                          </p:val>
                                        </p:tav>
                                        <p:tav tm="100000">
                                          <p:val>
                                            <p:strVal val="ppt_x"/>
                                          </p:val>
                                        </p:tav>
                                      </p:tavLst>
                                    </p:anim>
                                    <p:anim calcmode="lin" valueType="num">
                                      <p:cBhvr additive="base">
                                        <p:cTn id="245" dur="500"/>
                                        <p:tgtEl>
                                          <p:spTgt spid="89"/>
                                        </p:tgtEl>
                                        <p:attrNameLst>
                                          <p:attrName>ppt_y</p:attrName>
                                        </p:attrNameLst>
                                      </p:cBhvr>
                                      <p:tavLst>
                                        <p:tav tm="0">
                                          <p:val>
                                            <p:strVal val="ppt_y"/>
                                          </p:val>
                                        </p:tav>
                                        <p:tav tm="100000">
                                          <p:val>
                                            <p:strVal val="1+ppt_h/2"/>
                                          </p:val>
                                        </p:tav>
                                      </p:tavLst>
                                    </p:anim>
                                    <p:set>
                                      <p:cBhvr>
                                        <p:cTn id="246" dur="1" fill="hold">
                                          <p:stCondLst>
                                            <p:cond delay="499"/>
                                          </p:stCondLst>
                                        </p:cTn>
                                        <p:tgtEl>
                                          <p:spTgt spid="89"/>
                                        </p:tgtEl>
                                        <p:attrNameLst>
                                          <p:attrName>style.visibility</p:attrName>
                                        </p:attrNameLst>
                                      </p:cBhvr>
                                      <p:to>
                                        <p:strVal val="hidden"/>
                                      </p:to>
                                    </p:set>
                                  </p:childTnLst>
                                </p:cTn>
                              </p:par>
                            </p:childTnLst>
                          </p:cTn>
                        </p:par>
                        <p:par>
                          <p:cTn id="247" fill="hold">
                            <p:stCondLst>
                              <p:cond delay="119400"/>
                            </p:stCondLst>
                            <p:childTnLst>
                              <p:par>
                                <p:cTn id="248" presetID="22" presetClass="entr" presetSubtype="8" fill="hold" grpId="0" nodeType="afterEffect">
                                  <p:stCondLst>
                                    <p:cond delay="0"/>
                                  </p:stCondLst>
                                  <p:iterate type="lt">
                                    <p:tmPct val="10000"/>
                                  </p:iterate>
                                  <p:childTnLst>
                                    <p:set>
                                      <p:cBhvr>
                                        <p:cTn id="249" dur="1" fill="hold">
                                          <p:stCondLst>
                                            <p:cond delay="0"/>
                                          </p:stCondLst>
                                        </p:cTn>
                                        <p:tgtEl>
                                          <p:spTgt spid="51"/>
                                        </p:tgtEl>
                                        <p:attrNameLst>
                                          <p:attrName>style.visibility</p:attrName>
                                        </p:attrNameLst>
                                      </p:cBhvr>
                                      <p:to>
                                        <p:strVal val="visible"/>
                                      </p:to>
                                    </p:set>
                                    <p:animEffect transition="in" filter="wipe(left)">
                                      <p:cBhvr>
                                        <p:cTn id="250" dur="500"/>
                                        <p:tgtEl>
                                          <p:spTgt spid="51"/>
                                        </p:tgtEl>
                                      </p:cBhvr>
                                    </p:animEffect>
                                  </p:childTnLst>
                                </p:cTn>
                              </p:par>
                              <p:par>
                                <p:cTn id="251" presetID="1" presetClass="entr" presetSubtype="0" fill="hold" grpId="1" nodeType="withEffect">
                                  <p:stCondLst>
                                    <p:cond delay="0"/>
                                  </p:stCondLst>
                                  <p:iterate type="lt">
                                    <p:tmAbs val="0"/>
                                  </p:iterate>
                                  <p:childTnLst>
                                    <p:set>
                                      <p:cBhvr>
                                        <p:cTn id="252" dur="1" fill="hold">
                                          <p:stCondLst>
                                            <p:cond delay="19199"/>
                                          </p:stCondLst>
                                        </p:cTn>
                                        <p:tgtEl>
                                          <p:spTgt spid="51"/>
                                        </p:tgtEl>
                                        <p:attrNameLst>
                                          <p:attrName>style.visibility</p:attrName>
                                        </p:attrNameLst>
                                      </p:cBhvr>
                                      <p:to>
                                        <p:strVal val="visible"/>
                                      </p:to>
                                    </p:set>
                                  </p:childTnLst>
                                  <p:subTnLst>
                                    <p:audio>
                                      <p:cMediaNode>
                                        <p:cTn display="0" masterRel="sameClick">
                                          <p:stCondLst>
                                            <p:cond evt="begin" delay="0">
                                              <p:tn val="251"/>
                                            </p:cond>
                                          </p:stCondLst>
                                          <p:endCondLst>
                                            <p:cond evt="onStopAudio" delay="0">
                                              <p:tgtEl>
                                                <p:sldTgt/>
                                              </p:tgtEl>
                                            </p:cond>
                                          </p:endCondLst>
                                        </p:cTn>
                                        <p:tgtEl>
                                          <p:sndTgt r:embed="rId11" name="cpL07S02_Clip_1_6.wav"/>
                                        </p:tgtEl>
                                      </p:cMediaNode>
                                    </p:audio>
                                  </p:subTnLst>
                                </p:cTn>
                              </p:par>
                              <p:par>
                                <p:cTn id="253" presetID="64" presetClass="path" presetSubtype="0" accel="50000" decel="50000" fill="hold" nodeType="withEffect">
                                  <p:stCondLst>
                                    <p:cond delay="0"/>
                                  </p:stCondLst>
                                  <p:childTnLst>
                                    <p:animMotion origin="layout" path="M -0.02934 0.04213 L -0.03159 -0.13982 " pathEditMode="relative" rAng="0" ptsTypes="AA">
                                      <p:cBhvr>
                                        <p:cTn id="254" dur="1000" fill="hold"/>
                                        <p:tgtEl>
                                          <p:spTgt spid="54"/>
                                        </p:tgtEl>
                                        <p:attrNameLst>
                                          <p:attrName>ppt_x</p:attrName>
                                          <p:attrName>ppt_y</p:attrName>
                                        </p:attrNameLst>
                                      </p:cBhvr>
                                      <p:rCtr x="-122" y="-9097"/>
                                    </p:animMotion>
                                  </p:childTnLst>
                                </p:cTn>
                              </p:par>
                              <p:par>
                                <p:cTn id="255" presetID="64" presetClass="path" presetSubtype="0" accel="50000" decel="50000" fill="hold" nodeType="withEffect">
                                  <p:stCondLst>
                                    <p:cond delay="0"/>
                                  </p:stCondLst>
                                  <p:childTnLst>
                                    <p:animMotion origin="layout" path="M -0.03055 0.0438 L -0.03281 -0.23606 " pathEditMode="fixed" rAng="0" ptsTypes="AA">
                                      <p:cBhvr>
                                        <p:cTn id="256" dur="1000" fill="hold"/>
                                        <p:tgtEl>
                                          <p:spTgt spid="90"/>
                                        </p:tgtEl>
                                        <p:attrNameLst>
                                          <p:attrName>ppt_x</p:attrName>
                                          <p:attrName>ppt_y</p:attrName>
                                        </p:attrNameLst>
                                      </p:cBhvr>
                                      <p:rCtr x="-122" y="-14005"/>
                                    </p:animMotion>
                                  </p:childTnLst>
                                </p:cTn>
                              </p:par>
                            </p:childTnLst>
                          </p:cTn>
                        </p:par>
                        <p:par>
                          <p:cTn id="257" fill="hold">
                            <p:stCondLst>
                              <p:cond delay="138600"/>
                            </p:stCondLst>
                            <p:childTnLst>
                              <p:par>
                                <p:cTn id="258" presetID="2" presetClass="exit" presetSubtype="4" fill="hold" nodeType="afterEffect">
                                  <p:stCondLst>
                                    <p:cond delay="0"/>
                                  </p:stCondLst>
                                  <p:childTnLst>
                                    <p:anim calcmode="lin" valueType="num">
                                      <p:cBhvr additive="base">
                                        <p:cTn id="259" dur="500"/>
                                        <p:tgtEl>
                                          <p:spTgt spid="54"/>
                                        </p:tgtEl>
                                        <p:attrNameLst>
                                          <p:attrName>ppt_x</p:attrName>
                                        </p:attrNameLst>
                                      </p:cBhvr>
                                      <p:tavLst>
                                        <p:tav tm="0">
                                          <p:val>
                                            <p:strVal val="ppt_x"/>
                                          </p:val>
                                        </p:tav>
                                        <p:tav tm="100000">
                                          <p:val>
                                            <p:strVal val="ppt_x"/>
                                          </p:val>
                                        </p:tav>
                                      </p:tavLst>
                                    </p:anim>
                                    <p:anim calcmode="lin" valueType="num">
                                      <p:cBhvr additive="base">
                                        <p:cTn id="260" dur="500"/>
                                        <p:tgtEl>
                                          <p:spTgt spid="54"/>
                                        </p:tgtEl>
                                        <p:attrNameLst>
                                          <p:attrName>ppt_y</p:attrName>
                                        </p:attrNameLst>
                                      </p:cBhvr>
                                      <p:tavLst>
                                        <p:tav tm="0">
                                          <p:val>
                                            <p:strVal val="ppt_y"/>
                                          </p:val>
                                        </p:tav>
                                        <p:tav tm="100000">
                                          <p:val>
                                            <p:strVal val="1+ppt_h/2"/>
                                          </p:val>
                                        </p:tav>
                                      </p:tavLst>
                                    </p:anim>
                                    <p:set>
                                      <p:cBhvr>
                                        <p:cTn id="261" dur="1" fill="hold">
                                          <p:stCondLst>
                                            <p:cond delay="499"/>
                                          </p:stCondLst>
                                        </p:cTn>
                                        <p:tgtEl>
                                          <p:spTgt spid="54"/>
                                        </p:tgtEl>
                                        <p:attrNameLst>
                                          <p:attrName>style.visibility</p:attrName>
                                        </p:attrNameLst>
                                      </p:cBhvr>
                                      <p:to>
                                        <p:strVal val="hidden"/>
                                      </p:to>
                                    </p:set>
                                  </p:childTnLst>
                                </p:cTn>
                              </p:par>
                              <p:par>
                                <p:cTn id="262" presetID="2" presetClass="exit" presetSubtype="4" fill="hold" nodeType="withEffect">
                                  <p:stCondLst>
                                    <p:cond delay="0"/>
                                  </p:stCondLst>
                                  <p:childTnLst>
                                    <p:anim calcmode="lin" valueType="num">
                                      <p:cBhvr additive="base">
                                        <p:cTn id="263" dur="500"/>
                                        <p:tgtEl>
                                          <p:spTgt spid="90"/>
                                        </p:tgtEl>
                                        <p:attrNameLst>
                                          <p:attrName>ppt_x</p:attrName>
                                        </p:attrNameLst>
                                      </p:cBhvr>
                                      <p:tavLst>
                                        <p:tav tm="0">
                                          <p:val>
                                            <p:strVal val="ppt_x"/>
                                          </p:val>
                                        </p:tav>
                                        <p:tav tm="100000">
                                          <p:val>
                                            <p:strVal val="ppt_x"/>
                                          </p:val>
                                        </p:tav>
                                      </p:tavLst>
                                    </p:anim>
                                    <p:anim calcmode="lin" valueType="num">
                                      <p:cBhvr additive="base">
                                        <p:cTn id="264" dur="500"/>
                                        <p:tgtEl>
                                          <p:spTgt spid="90"/>
                                        </p:tgtEl>
                                        <p:attrNameLst>
                                          <p:attrName>ppt_y</p:attrName>
                                        </p:attrNameLst>
                                      </p:cBhvr>
                                      <p:tavLst>
                                        <p:tav tm="0">
                                          <p:val>
                                            <p:strVal val="ppt_y"/>
                                          </p:val>
                                        </p:tav>
                                        <p:tav tm="100000">
                                          <p:val>
                                            <p:strVal val="1+ppt_h/2"/>
                                          </p:val>
                                        </p:tav>
                                      </p:tavLst>
                                    </p:anim>
                                    <p:set>
                                      <p:cBhvr>
                                        <p:cTn id="265" dur="1" fill="hold">
                                          <p:stCondLst>
                                            <p:cond delay="499"/>
                                          </p:stCondLst>
                                        </p:cTn>
                                        <p:tgtEl>
                                          <p:spTgt spid="90"/>
                                        </p:tgtEl>
                                        <p:attrNameLst>
                                          <p:attrName>style.visibility</p:attrName>
                                        </p:attrNameLst>
                                      </p:cBhvr>
                                      <p:to>
                                        <p:strVal val="hidden"/>
                                      </p:to>
                                    </p:set>
                                  </p:childTnLst>
                                </p:cTn>
                              </p:par>
                            </p:childTnLst>
                          </p:cTn>
                        </p:par>
                        <p:par>
                          <p:cTn id="266" fill="hold">
                            <p:stCondLst>
                              <p:cond delay="139100"/>
                            </p:stCondLst>
                            <p:childTnLst>
                              <p:par>
                                <p:cTn id="267" presetID="16" presetClass="emph" presetSubtype="0" fill="hold" grpId="2" nodeType="afterEffect">
                                  <p:stCondLst>
                                    <p:cond delay="0"/>
                                  </p:stCondLst>
                                  <p:iterate type="lt">
                                    <p:tmPct val="4000"/>
                                  </p:iterate>
                                  <p:childTnLst>
                                    <p:set>
                                      <p:cBhvr override="childStyle">
                                        <p:cTn id="268" dur="500" fill="hold"/>
                                        <p:tgtEl>
                                          <p:spTgt spid="25"/>
                                        </p:tgtEl>
                                        <p:attrNameLst>
                                          <p:attrName>style.color</p:attrName>
                                        </p:attrNameLst>
                                      </p:cBhvr>
                                      <p:to>
                                        <p:clrVal>
                                          <a:srgbClr val="C00000"/>
                                        </p:clrVal>
                                      </p:to>
                                    </p:set>
                                    <p:set>
                                      <p:cBhvr>
                                        <p:cTn id="269" dur="500" fill="hold"/>
                                        <p:tgtEl>
                                          <p:spTgt spid="25"/>
                                        </p:tgtEl>
                                        <p:attrNameLst>
                                          <p:attrName>fillcolor</p:attrName>
                                        </p:attrNameLst>
                                      </p:cBhvr>
                                      <p:to>
                                        <p:clrVal>
                                          <a:srgbClr val="C00000"/>
                                        </p:clrVal>
                                      </p:to>
                                    </p:set>
                                    <p:set>
                                      <p:cBhvr>
                                        <p:cTn id="270" dur="500" fill="hold"/>
                                        <p:tgtEl>
                                          <p:spTgt spid="25"/>
                                        </p:tgtEl>
                                        <p:attrNameLst>
                                          <p:attrName>fill.type</p:attrName>
                                        </p:attrNameLst>
                                      </p:cBhvr>
                                      <p:to>
                                        <p:strVal val="solid"/>
                                      </p:to>
                                    </p:set>
                                  </p:childTnLst>
                                </p:cTn>
                              </p:par>
                            </p:childTnLst>
                          </p:cTn>
                        </p:par>
                      </p:childTnLst>
                    </p:cTn>
                  </p:par>
                </p:childTnLst>
              </p:cTn>
              <p:nextCondLst>
                <p:cond evt="onClick" delay="0">
                  <p:tgtEl>
                    <p:spTgt spid="25"/>
                  </p:tgtEl>
                </p:cond>
              </p:nextCondLst>
            </p:seq>
            <p:seq concurrent="1" nextAc="seek">
              <p:cTn id="271" restart="whenNotActive" fill="hold" evtFilter="cancelBubble" nodeType="interactiveSeq">
                <p:stCondLst>
                  <p:cond evt="onClick" delay="0">
                    <p:tgtEl>
                      <p:spTgt spid="62"/>
                    </p:tgtEl>
                  </p:cond>
                </p:stCondLst>
                <p:endSync evt="end" delay="0">
                  <p:rtn val="all"/>
                </p:endSync>
                <p:childTnLst>
                  <p:par>
                    <p:cTn id="272" fill="hold">
                      <p:stCondLst>
                        <p:cond delay="0"/>
                      </p:stCondLst>
                      <p:childTnLst>
                        <p:par>
                          <p:cTn id="273" fill="hold">
                            <p:stCondLst>
                              <p:cond delay="0"/>
                            </p:stCondLst>
                            <p:childTnLst>
                              <p:par>
                                <p:cTn id="274" presetID="1" presetClass="entr" presetSubtype="0" fill="hold" grpId="0" nodeType="withEffect">
                                  <p:stCondLst>
                                    <p:cond delay="0"/>
                                  </p:stCondLst>
                                  <p:childTnLst>
                                    <p:set>
                                      <p:cBhvr>
                                        <p:cTn id="275" dur="1" fill="hold">
                                          <p:stCondLst>
                                            <p:cond delay="0"/>
                                          </p:stCondLst>
                                        </p:cTn>
                                        <p:tgtEl>
                                          <p:spTgt spid="27"/>
                                        </p:tgtEl>
                                        <p:attrNameLst>
                                          <p:attrName>style.visibility</p:attrName>
                                        </p:attrNameLst>
                                      </p:cBhvr>
                                      <p:to>
                                        <p:strVal val="visible"/>
                                      </p:to>
                                    </p:set>
                                  </p:childTnLst>
                                </p:cTn>
                              </p:par>
                              <p:par>
                                <p:cTn id="276" presetID="1" presetClass="entr" presetSubtype="0" fill="hold" grpId="0" nodeType="withEffect">
                                  <p:stCondLst>
                                    <p:cond delay="0"/>
                                  </p:stCondLst>
                                  <p:childTnLst>
                                    <p:set>
                                      <p:cBhvr>
                                        <p:cTn id="277" dur="1" fill="hold">
                                          <p:stCondLst>
                                            <p:cond delay="0"/>
                                          </p:stCondLst>
                                        </p:cTn>
                                        <p:tgtEl>
                                          <p:spTgt spid="28"/>
                                        </p:tgtEl>
                                        <p:attrNameLst>
                                          <p:attrName>style.visibility</p:attrName>
                                        </p:attrNameLst>
                                      </p:cBhvr>
                                      <p:to>
                                        <p:strVal val="visible"/>
                                      </p:to>
                                    </p:set>
                                  </p:childTnLst>
                                </p:cTn>
                              </p:par>
                              <p:par>
                                <p:cTn id="278" presetID="1" presetClass="entr" presetSubtype="0" fill="hold" grpId="0" nodeType="withEffect">
                                  <p:stCondLst>
                                    <p:cond delay="0"/>
                                  </p:stCondLst>
                                  <p:childTnLst>
                                    <p:set>
                                      <p:cBhvr>
                                        <p:cTn id="279" dur="1" fill="hold">
                                          <p:stCondLst>
                                            <p:cond delay="0"/>
                                          </p:stCondLst>
                                        </p:cTn>
                                        <p:tgtEl>
                                          <p:spTgt spid="29"/>
                                        </p:tgtEl>
                                        <p:attrNameLst>
                                          <p:attrName>style.visibility</p:attrName>
                                        </p:attrNameLst>
                                      </p:cBhvr>
                                      <p:to>
                                        <p:strVal val="visible"/>
                                      </p:to>
                                    </p:set>
                                  </p:childTnLst>
                                </p:cTn>
                              </p:par>
                              <p:par>
                                <p:cTn id="280" presetID="1" presetClass="entr" presetSubtype="0" fill="hold" grpId="0" nodeType="withEffect">
                                  <p:stCondLst>
                                    <p:cond delay="0"/>
                                  </p:stCondLst>
                                  <p:childTnLst>
                                    <p:set>
                                      <p:cBhvr>
                                        <p:cTn id="281" dur="1" fill="hold">
                                          <p:stCondLst>
                                            <p:cond delay="0"/>
                                          </p:stCondLst>
                                        </p:cTn>
                                        <p:tgtEl>
                                          <p:spTgt spid="30"/>
                                        </p:tgtEl>
                                        <p:attrNameLst>
                                          <p:attrName>style.visibility</p:attrName>
                                        </p:attrNameLst>
                                      </p:cBhvr>
                                      <p:to>
                                        <p:strVal val="visible"/>
                                      </p:to>
                                    </p:set>
                                  </p:childTnLst>
                                </p:cTn>
                              </p:par>
                              <p:par>
                                <p:cTn id="282" presetID="1" presetClass="entr" presetSubtype="0" fill="hold" grpId="0" nodeType="withEffect">
                                  <p:stCondLst>
                                    <p:cond delay="0"/>
                                  </p:stCondLst>
                                  <p:childTnLst>
                                    <p:set>
                                      <p:cBhvr>
                                        <p:cTn id="283" dur="1" fill="hold">
                                          <p:stCondLst>
                                            <p:cond delay="0"/>
                                          </p:stCondLst>
                                        </p:cTn>
                                        <p:tgtEl>
                                          <p:spTgt spid="31"/>
                                        </p:tgtEl>
                                        <p:attrNameLst>
                                          <p:attrName>style.visibility</p:attrName>
                                        </p:attrNameLst>
                                      </p:cBhvr>
                                      <p:to>
                                        <p:strVal val="visible"/>
                                      </p:to>
                                    </p:set>
                                  </p:childTnLst>
                                </p:cTn>
                              </p:par>
                              <p:par>
                                <p:cTn id="284" presetID="1" presetClass="entr" presetSubtype="0" fill="hold" grpId="0" nodeType="withEffect">
                                  <p:stCondLst>
                                    <p:cond delay="0"/>
                                  </p:stCondLst>
                                  <p:childTnLst>
                                    <p:set>
                                      <p:cBhvr>
                                        <p:cTn id="285" dur="1" fill="hold">
                                          <p:stCondLst>
                                            <p:cond delay="0"/>
                                          </p:stCondLst>
                                        </p:cTn>
                                        <p:tgtEl>
                                          <p:spTgt spid="32"/>
                                        </p:tgtEl>
                                        <p:attrNameLst>
                                          <p:attrName>style.visibility</p:attrName>
                                        </p:attrNameLst>
                                      </p:cBhvr>
                                      <p:to>
                                        <p:strVal val="visible"/>
                                      </p:to>
                                    </p:set>
                                  </p:childTnLst>
                                </p:cTn>
                              </p:par>
                              <p:par>
                                <p:cTn id="286" presetID="1" presetClass="entr" presetSubtype="0" fill="hold" grpId="0" nodeType="withEffect">
                                  <p:stCondLst>
                                    <p:cond delay="0"/>
                                  </p:stCondLst>
                                  <p:childTnLst>
                                    <p:set>
                                      <p:cBhvr>
                                        <p:cTn id="287" dur="1" fill="hold">
                                          <p:stCondLst>
                                            <p:cond delay="0"/>
                                          </p:stCondLst>
                                        </p:cTn>
                                        <p:tgtEl>
                                          <p:spTgt spid="47"/>
                                        </p:tgtEl>
                                        <p:attrNameLst>
                                          <p:attrName>style.visibility</p:attrName>
                                        </p:attrNameLst>
                                      </p:cBhvr>
                                      <p:to>
                                        <p:strVal val="visible"/>
                                      </p:to>
                                    </p:set>
                                  </p:childTnLst>
                                </p:cTn>
                              </p:par>
                              <p:par>
                                <p:cTn id="288" presetID="1" presetClass="entr" presetSubtype="0" fill="hold" grpId="0" nodeType="withEffect">
                                  <p:stCondLst>
                                    <p:cond delay="0"/>
                                  </p:stCondLst>
                                  <p:childTnLst>
                                    <p:set>
                                      <p:cBhvr>
                                        <p:cTn id="289" dur="1" fill="hold">
                                          <p:stCondLst>
                                            <p:cond delay="0"/>
                                          </p:stCondLst>
                                        </p:cTn>
                                        <p:tgtEl>
                                          <p:spTgt spid="54"/>
                                        </p:tgtEl>
                                        <p:attrNameLst>
                                          <p:attrName>style.visibility</p:attrName>
                                        </p:attrNameLst>
                                      </p:cBhvr>
                                      <p:to>
                                        <p:strVal val="visible"/>
                                      </p:to>
                                    </p:set>
                                  </p:childTnLst>
                                </p:cTn>
                              </p:par>
                              <p:par>
                                <p:cTn id="290" presetID="1" presetClass="emph" presetSubtype="2" fill="hold" nodeType="withEffect">
                                  <p:stCondLst>
                                    <p:cond delay="0"/>
                                  </p:stCondLst>
                                  <p:childTnLst>
                                    <p:animClr clrSpc="rgb" dir="cw">
                                      <p:cBhvr>
                                        <p:cTn id="291" dur="1000" fill="hold"/>
                                        <p:tgtEl>
                                          <p:spTgt spid="62"/>
                                        </p:tgtEl>
                                        <p:attrNameLst>
                                          <p:attrName>fillcolor</p:attrName>
                                        </p:attrNameLst>
                                      </p:cBhvr>
                                      <p:to>
                                        <a:srgbClr val="4E67C8"/>
                                      </p:to>
                                    </p:animClr>
                                    <p:set>
                                      <p:cBhvr>
                                        <p:cTn id="292" dur="1000" fill="hold"/>
                                        <p:tgtEl>
                                          <p:spTgt spid="62"/>
                                        </p:tgtEl>
                                        <p:attrNameLst>
                                          <p:attrName>fill.type</p:attrName>
                                        </p:attrNameLst>
                                      </p:cBhvr>
                                      <p:to>
                                        <p:strVal val="solid"/>
                                      </p:to>
                                    </p:set>
                                    <p:set>
                                      <p:cBhvr>
                                        <p:cTn id="293" dur="1000" fill="hold"/>
                                        <p:tgtEl>
                                          <p:spTgt spid="62"/>
                                        </p:tgtEl>
                                        <p:attrNameLst>
                                          <p:attrName>fill.on</p:attrName>
                                        </p:attrNameLst>
                                      </p:cBhvr>
                                      <p:to>
                                        <p:strVal val="true"/>
                                      </p:to>
                                    </p:set>
                                  </p:childTnLst>
                                </p:cTn>
                              </p:par>
                              <p:par>
                                <p:cTn id="294" presetID="1" presetClass="emph" presetSubtype="2" fill="hold" nodeType="withEffect">
                                  <p:stCondLst>
                                    <p:cond delay="0"/>
                                  </p:stCondLst>
                                  <p:childTnLst>
                                    <p:animClr clrSpc="rgb" dir="cw">
                                      <p:cBhvr>
                                        <p:cTn id="295" dur="1000" fill="hold"/>
                                        <p:tgtEl>
                                          <p:spTgt spid="65"/>
                                        </p:tgtEl>
                                        <p:attrNameLst>
                                          <p:attrName>fillcolor</p:attrName>
                                        </p:attrNameLst>
                                      </p:cBhvr>
                                      <p:to>
                                        <a:srgbClr val="B4DCFA"/>
                                      </p:to>
                                    </p:animClr>
                                    <p:set>
                                      <p:cBhvr>
                                        <p:cTn id="296" dur="1000" fill="hold"/>
                                        <p:tgtEl>
                                          <p:spTgt spid="65"/>
                                        </p:tgtEl>
                                        <p:attrNameLst>
                                          <p:attrName>fill.type</p:attrName>
                                        </p:attrNameLst>
                                      </p:cBhvr>
                                      <p:to>
                                        <p:strVal val="solid"/>
                                      </p:to>
                                    </p:set>
                                    <p:set>
                                      <p:cBhvr>
                                        <p:cTn id="297" dur="1000" fill="hold"/>
                                        <p:tgtEl>
                                          <p:spTgt spid="65"/>
                                        </p:tgtEl>
                                        <p:attrNameLst>
                                          <p:attrName>fill.on</p:attrName>
                                        </p:attrNameLst>
                                      </p:cBhvr>
                                      <p:to>
                                        <p:strVal val="true"/>
                                      </p:to>
                                    </p:set>
                                  </p:childTnLst>
                                </p:cTn>
                              </p:par>
                            </p:childTnLst>
                          </p:cTn>
                        </p:par>
                        <p:par>
                          <p:cTn id="298" fill="hold">
                            <p:stCondLst>
                              <p:cond delay="1000"/>
                            </p:stCondLst>
                            <p:childTnLst>
                              <p:par>
                                <p:cTn id="299" presetID="9" presetClass="entr" presetSubtype="0" fill="hold" grpId="2" nodeType="afterEffect">
                                  <p:stCondLst>
                                    <p:cond delay="0"/>
                                  </p:stCondLst>
                                  <p:childTnLst>
                                    <p:set>
                                      <p:cBhvr>
                                        <p:cTn id="300" dur="1" fill="hold">
                                          <p:stCondLst>
                                            <p:cond delay="0"/>
                                          </p:stCondLst>
                                        </p:cTn>
                                        <p:tgtEl>
                                          <p:spTgt spid="81"/>
                                        </p:tgtEl>
                                        <p:attrNameLst>
                                          <p:attrName>style.visibility</p:attrName>
                                        </p:attrNameLst>
                                      </p:cBhvr>
                                      <p:to>
                                        <p:strVal val="visible"/>
                                      </p:to>
                                    </p:set>
                                    <p:animEffect transition="in" filter="dissolve">
                                      <p:cBhvr>
                                        <p:cTn id="301" dur="1000"/>
                                        <p:tgtEl>
                                          <p:spTgt spid="81"/>
                                        </p:tgtEl>
                                      </p:cBhvr>
                                    </p:animEffect>
                                  </p:childTnLst>
                                </p:cTn>
                              </p:par>
                            </p:childTnLst>
                          </p:cTn>
                        </p:par>
                      </p:childTnLst>
                    </p:cTn>
                  </p:par>
                </p:childTnLst>
              </p:cTn>
              <p:nextCondLst>
                <p:cond evt="onClick" delay="0">
                  <p:tgtEl>
                    <p:spTgt spid="62"/>
                  </p:tgtEl>
                </p:cond>
              </p:nextCondLst>
            </p:seq>
            <p:seq concurrent="1" nextAc="seek">
              <p:cTn id="302" restart="whenNotActive" fill="hold" evtFilter="cancelBubble" nodeType="interactiveSeq">
                <p:stCondLst>
                  <p:cond evt="onClick" delay="0">
                    <p:tgtEl>
                      <p:spTgt spid="63"/>
                    </p:tgtEl>
                  </p:cond>
                </p:stCondLst>
                <p:endSync evt="end" delay="0">
                  <p:rtn val="all"/>
                </p:endSync>
                <p:childTnLst>
                  <p:par>
                    <p:cTn id="303" fill="hold">
                      <p:stCondLst>
                        <p:cond delay="0"/>
                      </p:stCondLst>
                      <p:childTnLst>
                        <p:par>
                          <p:cTn id="304" fill="hold">
                            <p:stCondLst>
                              <p:cond delay="0"/>
                            </p:stCondLst>
                            <p:childTnLst>
                              <p:par>
                                <p:cTn id="305" presetID="1" presetClass="entr" presetSubtype="0" fill="hold" grpId="1" nodeType="withEffect">
                                  <p:stCondLst>
                                    <p:cond delay="0"/>
                                  </p:stCondLst>
                                  <p:childTnLst>
                                    <p:set>
                                      <p:cBhvr>
                                        <p:cTn id="306" dur="1" fill="hold">
                                          <p:stCondLst>
                                            <p:cond delay="0"/>
                                          </p:stCondLst>
                                        </p:cTn>
                                        <p:tgtEl>
                                          <p:spTgt spid="83"/>
                                        </p:tgtEl>
                                        <p:attrNameLst>
                                          <p:attrName>style.visibility</p:attrName>
                                        </p:attrNameLst>
                                      </p:cBhvr>
                                      <p:to>
                                        <p:strVal val="visible"/>
                                      </p:to>
                                    </p:set>
                                  </p:childTnLst>
                                </p:cTn>
                              </p:par>
                              <p:par>
                                <p:cTn id="307" presetID="1" presetClass="entr" presetSubtype="0" fill="hold" grpId="1" nodeType="withEffect">
                                  <p:stCondLst>
                                    <p:cond delay="0"/>
                                  </p:stCondLst>
                                  <p:childTnLst>
                                    <p:set>
                                      <p:cBhvr>
                                        <p:cTn id="308" dur="1" fill="hold">
                                          <p:stCondLst>
                                            <p:cond delay="0"/>
                                          </p:stCondLst>
                                        </p:cTn>
                                        <p:tgtEl>
                                          <p:spTgt spid="84"/>
                                        </p:tgtEl>
                                        <p:attrNameLst>
                                          <p:attrName>style.visibility</p:attrName>
                                        </p:attrNameLst>
                                      </p:cBhvr>
                                      <p:to>
                                        <p:strVal val="visible"/>
                                      </p:to>
                                    </p:set>
                                  </p:childTnLst>
                                </p:cTn>
                              </p:par>
                              <p:par>
                                <p:cTn id="309" presetID="1" presetClass="entr" presetSubtype="0" fill="hold" grpId="1" nodeType="withEffect">
                                  <p:stCondLst>
                                    <p:cond delay="0"/>
                                  </p:stCondLst>
                                  <p:childTnLst>
                                    <p:set>
                                      <p:cBhvr>
                                        <p:cTn id="310" dur="1" fill="hold">
                                          <p:stCondLst>
                                            <p:cond delay="0"/>
                                          </p:stCondLst>
                                        </p:cTn>
                                        <p:tgtEl>
                                          <p:spTgt spid="85"/>
                                        </p:tgtEl>
                                        <p:attrNameLst>
                                          <p:attrName>style.visibility</p:attrName>
                                        </p:attrNameLst>
                                      </p:cBhvr>
                                      <p:to>
                                        <p:strVal val="visible"/>
                                      </p:to>
                                    </p:set>
                                  </p:childTnLst>
                                </p:cTn>
                              </p:par>
                              <p:par>
                                <p:cTn id="311" presetID="1" presetClass="entr" presetSubtype="0" fill="hold" grpId="1" nodeType="withEffect">
                                  <p:stCondLst>
                                    <p:cond delay="0"/>
                                  </p:stCondLst>
                                  <p:childTnLst>
                                    <p:set>
                                      <p:cBhvr>
                                        <p:cTn id="312" dur="1" fill="hold">
                                          <p:stCondLst>
                                            <p:cond delay="0"/>
                                          </p:stCondLst>
                                        </p:cTn>
                                        <p:tgtEl>
                                          <p:spTgt spid="86"/>
                                        </p:tgtEl>
                                        <p:attrNameLst>
                                          <p:attrName>style.visibility</p:attrName>
                                        </p:attrNameLst>
                                      </p:cBhvr>
                                      <p:to>
                                        <p:strVal val="visible"/>
                                      </p:to>
                                    </p:set>
                                  </p:childTnLst>
                                </p:cTn>
                              </p:par>
                              <p:par>
                                <p:cTn id="313" presetID="1" presetClass="entr" presetSubtype="0" fill="hold" grpId="1" nodeType="withEffect">
                                  <p:stCondLst>
                                    <p:cond delay="0"/>
                                  </p:stCondLst>
                                  <p:childTnLst>
                                    <p:set>
                                      <p:cBhvr>
                                        <p:cTn id="314" dur="1" fill="hold">
                                          <p:stCondLst>
                                            <p:cond delay="0"/>
                                          </p:stCondLst>
                                        </p:cTn>
                                        <p:tgtEl>
                                          <p:spTgt spid="87"/>
                                        </p:tgtEl>
                                        <p:attrNameLst>
                                          <p:attrName>style.visibility</p:attrName>
                                        </p:attrNameLst>
                                      </p:cBhvr>
                                      <p:to>
                                        <p:strVal val="visible"/>
                                      </p:to>
                                    </p:set>
                                  </p:childTnLst>
                                </p:cTn>
                              </p:par>
                              <p:par>
                                <p:cTn id="315" presetID="1" presetClass="entr" presetSubtype="0" fill="hold" grpId="1" nodeType="withEffect">
                                  <p:stCondLst>
                                    <p:cond delay="0"/>
                                  </p:stCondLst>
                                  <p:childTnLst>
                                    <p:set>
                                      <p:cBhvr>
                                        <p:cTn id="316" dur="1" fill="hold">
                                          <p:stCondLst>
                                            <p:cond delay="0"/>
                                          </p:stCondLst>
                                        </p:cTn>
                                        <p:tgtEl>
                                          <p:spTgt spid="88"/>
                                        </p:tgtEl>
                                        <p:attrNameLst>
                                          <p:attrName>style.visibility</p:attrName>
                                        </p:attrNameLst>
                                      </p:cBhvr>
                                      <p:to>
                                        <p:strVal val="visible"/>
                                      </p:to>
                                    </p:set>
                                  </p:childTnLst>
                                </p:cTn>
                              </p:par>
                              <p:par>
                                <p:cTn id="317" presetID="1" presetClass="entr" presetSubtype="0" fill="hold" grpId="1" nodeType="withEffect">
                                  <p:stCondLst>
                                    <p:cond delay="0"/>
                                  </p:stCondLst>
                                  <p:childTnLst>
                                    <p:set>
                                      <p:cBhvr>
                                        <p:cTn id="318" dur="1" fill="hold">
                                          <p:stCondLst>
                                            <p:cond delay="0"/>
                                          </p:stCondLst>
                                        </p:cTn>
                                        <p:tgtEl>
                                          <p:spTgt spid="89"/>
                                        </p:tgtEl>
                                        <p:attrNameLst>
                                          <p:attrName>style.visibility</p:attrName>
                                        </p:attrNameLst>
                                      </p:cBhvr>
                                      <p:to>
                                        <p:strVal val="visible"/>
                                      </p:to>
                                    </p:set>
                                  </p:childTnLst>
                                </p:cTn>
                              </p:par>
                              <p:par>
                                <p:cTn id="319" presetID="1" presetClass="entr" presetSubtype="0" fill="hold" grpId="1" nodeType="withEffect">
                                  <p:stCondLst>
                                    <p:cond delay="0"/>
                                  </p:stCondLst>
                                  <p:childTnLst>
                                    <p:set>
                                      <p:cBhvr>
                                        <p:cTn id="320" dur="1" fill="hold">
                                          <p:stCondLst>
                                            <p:cond delay="0"/>
                                          </p:stCondLst>
                                        </p:cTn>
                                        <p:tgtEl>
                                          <p:spTgt spid="90"/>
                                        </p:tgtEl>
                                        <p:attrNameLst>
                                          <p:attrName>style.visibility</p:attrName>
                                        </p:attrNameLst>
                                      </p:cBhvr>
                                      <p:to>
                                        <p:strVal val="visible"/>
                                      </p:to>
                                    </p:set>
                                  </p:childTnLst>
                                </p:cTn>
                              </p:par>
                              <p:par>
                                <p:cTn id="321" presetID="1" presetClass="emph" presetSubtype="2" fill="hold" nodeType="withEffect">
                                  <p:stCondLst>
                                    <p:cond delay="0"/>
                                  </p:stCondLst>
                                  <p:childTnLst>
                                    <p:animClr clrSpc="rgb" dir="cw">
                                      <p:cBhvr>
                                        <p:cTn id="322" dur="1000" fill="hold"/>
                                        <p:tgtEl>
                                          <p:spTgt spid="63"/>
                                        </p:tgtEl>
                                        <p:attrNameLst>
                                          <p:attrName>fillcolor</p:attrName>
                                        </p:attrNameLst>
                                      </p:cBhvr>
                                      <p:to>
                                        <a:srgbClr val="4E67C8"/>
                                      </p:to>
                                    </p:animClr>
                                    <p:set>
                                      <p:cBhvr>
                                        <p:cTn id="323" dur="1000" fill="hold"/>
                                        <p:tgtEl>
                                          <p:spTgt spid="63"/>
                                        </p:tgtEl>
                                        <p:attrNameLst>
                                          <p:attrName>fill.type</p:attrName>
                                        </p:attrNameLst>
                                      </p:cBhvr>
                                      <p:to>
                                        <p:strVal val="solid"/>
                                      </p:to>
                                    </p:set>
                                    <p:set>
                                      <p:cBhvr>
                                        <p:cTn id="324" dur="1000" fill="hold"/>
                                        <p:tgtEl>
                                          <p:spTgt spid="63"/>
                                        </p:tgtEl>
                                        <p:attrNameLst>
                                          <p:attrName>fill.on</p:attrName>
                                        </p:attrNameLst>
                                      </p:cBhvr>
                                      <p:to>
                                        <p:strVal val="true"/>
                                      </p:to>
                                    </p:set>
                                  </p:childTnLst>
                                </p:cTn>
                              </p:par>
                              <p:par>
                                <p:cTn id="325" presetID="1" presetClass="emph" presetSubtype="2" fill="hold" nodeType="withEffect">
                                  <p:stCondLst>
                                    <p:cond delay="0"/>
                                  </p:stCondLst>
                                  <p:childTnLst>
                                    <p:animClr clrSpc="rgb" dir="cw">
                                      <p:cBhvr>
                                        <p:cTn id="326" dur="1000" fill="hold"/>
                                        <p:tgtEl>
                                          <p:spTgt spid="65"/>
                                        </p:tgtEl>
                                        <p:attrNameLst>
                                          <p:attrName>fillcolor</p:attrName>
                                        </p:attrNameLst>
                                      </p:cBhvr>
                                      <p:to>
                                        <a:srgbClr val="B4DCFA"/>
                                      </p:to>
                                    </p:animClr>
                                    <p:set>
                                      <p:cBhvr>
                                        <p:cTn id="327" dur="1000" fill="hold"/>
                                        <p:tgtEl>
                                          <p:spTgt spid="65"/>
                                        </p:tgtEl>
                                        <p:attrNameLst>
                                          <p:attrName>fill.type</p:attrName>
                                        </p:attrNameLst>
                                      </p:cBhvr>
                                      <p:to>
                                        <p:strVal val="solid"/>
                                      </p:to>
                                    </p:set>
                                    <p:set>
                                      <p:cBhvr>
                                        <p:cTn id="328" dur="1000" fill="hold"/>
                                        <p:tgtEl>
                                          <p:spTgt spid="65"/>
                                        </p:tgtEl>
                                        <p:attrNameLst>
                                          <p:attrName>fill.on</p:attrName>
                                        </p:attrNameLst>
                                      </p:cBhvr>
                                      <p:to>
                                        <p:strVal val="true"/>
                                      </p:to>
                                    </p:set>
                                  </p:childTnLst>
                                </p:cTn>
                              </p:par>
                            </p:childTnLst>
                          </p:cTn>
                        </p:par>
                        <p:par>
                          <p:cTn id="329" fill="hold">
                            <p:stCondLst>
                              <p:cond delay="1000"/>
                            </p:stCondLst>
                            <p:childTnLst>
                              <p:par>
                                <p:cTn id="330" presetID="9" presetClass="entr" presetSubtype="0" fill="hold" grpId="3" nodeType="afterEffect">
                                  <p:stCondLst>
                                    <p:cond delay="0"/>
                                  </p:stCondLst>
                                  <p:childTnLst>
                                    <p:set>
                                      <p:cBhvr>
                                        <p:cTn id="331" dur="1" fill="hold">
                                          <p:stCondLst>
                                            <p:cond delay="0"/>
                                          </p:stCondLst>
                                        </p:cTn>
                                        <p:tgtEl>
                                          <p:spTgt spid="81"/>
                                        </p:tgtEl>
                                        <p:attrNameLst>
                                          <p:attrName>style.visibility</p:attrName>
                                        </p:attrNameLst>
                                      </p:cBhvr>
                                      <p:to>
                                        <p:strVal val="visible"/>
                                      </p:to>
                                    </p:set>
                                    <p:animEffect transition="in" filter="dissolve">
                                      <p:cBhvr>
                                        <p:cTn id="332" dur="1000"/>
                                        <p:tgtEl>
                                          <p:spTgt spid="81"/>
                                        </p:tgtEl>
                                      </p:cBhvr>
                                    </p:animEffect>
                                  </p:childTnLst>
                                </p:cTn>
                              </p:par>
                            </p:childTnLst>
                          </p:cTn>
                        </p:par>
                      </p:childTnLst>
                    </p:cTn>
                  </p:par>
                </p:childTnLst>
              </p:cTn>
              <p:nextCondLst>
                <p:cond evt="onClick" delay="0">
                  <p:tgtEl>
                    <p:spTgt spid="63"/>
                  </p:tgtEl>
                </p:cond>
              </p:nextCondLst>
            </p:seq>
          </p:childTnLst>
        </p:cTn>
      </p:par>
    </p:tnLst>
    <p:bldLst>
      <p:bldP spid="4" grpId="0"/>
      <p:bldP spid="4" grpId="1"/>
      <p:bldP spid="9" grpId="0"/>
      <p:bldP spid="9" grpId="1"/>
      <p:bldP spid="25" grpId="0" animBg="1"/>
      <p:bldP spid="25" grpId="1" animBg="1"/>
      <p:bldP spid="25" grpId="2" animBg="1"/>
      <p:bldP spid="27" grpId="0" animBg="1"/>
      <p:bldP spid="27" grpId="1" animBg="1"/>
      <p:bldP spid="28" grpId="0" animBg="1"/>
      <p:bldP spid="28" grpId="1" animBg="1"/>
      <p:bldP spid="29" grpId="0" animBg="1"/>
      <p:bldP spid="29" grpId="1" animBg="1"/>
      <p:bldP spid="30" grpId="0" animBg="1"/>
      <p:bldP spid="30" grpId="1" animBg="1"/>
      <p:bldP spid="31" grpId="0" animBg="1"/>
      <p:bldP spid="31" grpId="1" animBg="1"/>
      <p:bldP spid="32" grpId="0" animBg="1"/>
      <p:bldP spid="32" grpId="1" animBg="1"/>
      <p:bldP spid="45" grpId="0"/>
      <p:bldP spid="45" grpId="1"/>
      <p:bldP spid="47" grpId="0" animBg="1"/>
      <p:bldP spid="47" grpId="1" animBg="1"/>
      <p:bldP spid="54" grpId="0" animBg="1"/>
      <p:bldP spid="54" grpId="1" animBg="1"/>
      <p:bldP spid="67" grpId="0"/>
      <p:bldP spid="67" grpId="1"/>
      <p:bldP spid="68" grpId="0"/>
      <p:bldP spid="68" grpId="1"/>
      <p:bldP spid="48" grpId="0"/>
      <p:bldP spid="48" grpId="1"/>
      <p:bldP spid="49" grpId="0"/>
      <p:bldP spid="49" grpId="1"/>
      <p:bldP spid="51" grpId="0"/>
      <p:bldP spid="51" grpId="1"/>
      <p:bldP spid="71" grpId="0" animBg="1"/>
      <p:bldP spid="71" grpId="2" animBg="1"/>
      <p:bldP spid="71" grpId="3" animBg="1"/>
      <p:bldP spid="75" grpId="0" animBg="1"/>
      <p:bldP spid="75" grpId="1" animBg="1"/>
      <p:bldP spid="75" grpId="2" animBg="1"/>
      <p:bldP spid="81" grpId="0" animBg="1"/>
      <p:bldP spid="81" grpId="2" animBg="1"/>
      <p:bldP spid="81" grpId="3" animBg="1"/>
      <p:bldP spid="83" grpId="0" animBg="1"/>
      <p:bldP spid="83" grpId="1" animBg="1"/>
      <p:bldP spid="84" grpId="0" animBg="1"/>
      <p:bldP spid="84" grpId="1" animBg="1"/>
      <p:bldP spid="85" grpId="0" animBg="1"/>
      <p:bldP spid="85" grpId="1" animBg="1"/>
      <p:bldP spid="86" grpId="0" animBg="1"/>
      <p:bldP spid="86" grpId="1" animBg="1"/>
      <p:bldP spid="87" grpId="0" animBg="1"/>
      <p:bldP spid="87" grpId="1" animBg="1"/>
      <p:bldP spid="88" grpId="0" animBg="1"/>
      <p:bldP spid="88" grpId="1" animBg="1"/>
      <p:bldP spid="89" grpId="0" animBg="1"/>
      <p:bldP spid="89" grpId="1" animBg="1"/>
      <p:bldP spid="90" grpId="0" animBg="1"/>
      <p:bldP spid="90" grpId="1"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zápatí 1"/>
          <p:cNvSpPr>
            <a:spLocks noGrp="1"/>
          </p:cNvSpPr>
          <p:nvPr>
            <p:ph type="ftr" sz="quarter" idx="11"/>
          </p:nvPr>
        </p:nvSpPr>
        <p:spPr>
          <a:xfrm>
            <a:off x="180000" y="6336000"/>
            <a:ext cx="3312000" cy="360000"/>
          </a:xfrm>
        </p:spPr>
        <p:txBody>
          <a:bodyPr/>
          <a:lstStyle/>
          <a:p>
            <a:r>
              <a:rPr lang="en-GB" dirty="0"/>
              <a:t>Forward rate agreement</a:t>
            </a:r>
          </a:p>
        </p:txBody>
      </p:sp>
      <p:sp>
        <p:nvSpPr>
          <p:cNvPr id="3" name="Zástupný symbol pro číslo snímku 2"/>
          <p:cNvSpPr>
            <a:spLocks noGrp="1"/>
          </p:cNvSpPr>
          <p:nvPr>
            <p:ph type="sldNum" sz="quarter" idx="12"/>
          </p:nvPr>
        </p:nvSpPr>
        <p:spPr>
          <a:xfrm>
            <a:off x="7164000" y="6336000"/>
            <a:ext cx="1800000" cy="360000"/>
          </a:xfrm>
        </p:spPr>
        <p:txBody>
          <a:bodyPr/>
          <a:lstStyle/>
          <a:p>
            <a:pPr algn="r"/>
            <a:r>
              <a:rPr lang="cs-CZ" dirty="0"/>
              <a:t>3</a:t>
            </a:r>
          </a:p>
        </p:txBody>
      </p:sp>
      <p:sp>
        <p:nvSpPr>
          <p:cNvPr id="4" name="Nadpis 3"/>
          <p:cNvSpPr>
            <a:spLocks noGrp="1"/>
          </p:cNvSpPr>
          <p:nvPr>
            <p:ph type="title"/>
          </p:nvPr>
        </p:nvSpPr>
        <p:spPr>
          <a:xfrm>
            <a:off x="144000" y="144000"/>
            <a:ext cx="4428000" cy="648072"/>
          </a:xfrm>
        </p:spPr>
        <p:txBody>
          <a:bodyPr/>
          <a:lstStyle/>
          <a:p>
            <a:r>
              <a:rPr lang="en-GB" dirty="0"/>
              <a:t>FRA formula</a:t>
            </a:r>
          </a:p>
        </p:txBody>
      </p:sp>
      <p:sp>
        <p:nvSpPr>
          <p:cNvPr id="9" name="TextovéPole 8"/>
          <p:cNvSpPr txBox="1"/>
          <p:nvPr/>
        </p:nvSpPr>
        <p:spPr>
          <a:xfrm>
            <a:off x="864000" y="954000"/>
            <a:ext cx="5148160" cy="430887"/>
          </a:xfrm>
          <a:prstGeom prst="rect">
            <a:avLst/>
          </a:prstGeom>
          <a:noFill/>
          <a:ln>
            <a:noFill/>
          </a:ln>
        </p:spPr>
        <p:txBody>
          <a:bodyPr wrap="square" rtlCol="0">
            <a:spAutoFit/>
          </a:bodyPr>
          <a:lstStyle/>
          <a:p>
            <a:pPr marL="324000" indent="-324000">
              <a:buClr>
                <a:srgbClr val="7030A0"/>
              </a:buClr>
              <a:buFont typeface="Wingdings" panose="05000000000000000000" pitchFamily="2" charset="2"/>
              <a:buChar char="Ø"/>
            </a:pPr>
            <a:r>
              <a:rPr lang="en-GB" sz="2200" dirty="0">
                <a:latin typeface="Cambria Math" panose="02040503050406030204" pitchFamily="18" charset="0"/>
                <a:ea typeface="Cambria Math" panose="02040503050406030204" pitchFamily="18" charset="0"/>
              </a:rPr>
              <a:t>Value of cash flow for the FRA buyer</a:t>
            </a:r>
          </a:p>
        </p:txBody>
      </p:sp>
      <p:sp>
        <p:nvSpPr>
          <p:cNvPr id="25" name="Tlačítko akce: Zvuk 24">
            <a:hlinkClick r:id="" action="ppaction://noaction" highlightClick="1"/>
          </p:cNvPr>
          <p:cNvSpPr/>
          <p:nvPr/>
        </p:nvSpPr>
        <p:spPr>
          <a:xfrm>
            <a:off x="252000" y="900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cs-CZ" sz="1200" b="1" dirty="0">
                <a:solidFill>
                  <a:srgbClr val="FFFF00"/>
                </a:solidFill>
              </a:rPr>
              <a:t>2</a:t>
            </a:r>
          </a:p>
        </p:txBody>
      </p:sp>
      <p:sp>
        <p:nvSpPr>
          <p:cNvPr id="27" name="TextovéPole 26"/>
          <p:cNvSpPr txBox="1">
            <a:spLocks/>
          </p:cNvSpPr>
          <p:nvPr/>
        </p:nvSpPr>
        <p:spPr>
          <a:xfrm>
            <a:off x="-720000" y="7092000"/>
            <a:ext cx="8640000" cy="576064"/>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fontAlgn="base"/>
            <a:r>
              <a:rPr lang="cs-CZ" dirty="0"/>
              <a:t>Přeložme si hotovostní tok FRA kontraktu do více formalizovaného jazyka. Musíme si zvyknout na větší počet dolních a horních indexů, s jejichž pomocí rozlišujeme různé budoucí okamžiky, které se podílejí na utváření velikosti a časování výplaty analyzovaného kontraktu. Fakticky si však jen zopakujeme symboliku forwardových sazeb.</a:t>
            </a:r>
          </a:p>
        </p:txBody>
      </p:sp>
      <p:sp>
        <p:nvSpPr>
          <p:cNvPr id="28" name="TextovéPole 27"/>
          <p:cNvSpPr txBox="1">
            <a:spLocks/>
          </p:cNvSpPr>
          <p:nvPr/>
        </p:nvSpPr>
        <p:spPr>
          <a:xfrm>
            <a:off x="-540000" y="7092000"/>
            <a:ext cx="8640000" cy="576065"/>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fontAlgn="base"/>
            <a:r>
              <a:rPr lang="cs-CZ" dirty="0"/>
              <a:t>Začněme zobrazením hotovostního toku FRA z pohledu kupujícího tohoto kontraktu.</a:t>
            </a:r>
          </a:p>
        </p:txBody>
      </p:sp>
      <p:sp>
        <p:nvSpPr>
          <p:cNvPr id="29" name="TextovéPole 28"/>
          <p:cNvSpPr txBox="1">
            <a:spLocks/>
          </p:cNvSpPr>
          <p:nvPr/>
        </p:nvSpPr>
        <p:spPr>
          <a:xfrm>
            <a:off x="-360001"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marL="0" lvl="1"/>
            <a:r>
              <a:rPr lang="cs-CZ" sz="1000" dirty="0"/>
              <a:t>Kupující FRA je ta strana, která je plátcem předem známé FRA sazby a příjemcem předem neznámé referenční sazby. Takto vypadá obecná formule. Rozeberme si její obsah.</a:t>
            </a:r>
          </a:p>
        </p:txBody>
      </p:sp>
      <p:sp>
        <p:nvSpPr>
          <p:cNvPr id="30" name="TextovéPole 29"/>
          <p:cNvSpPr txBox="1">
            <a:spLocks/>
          </p:cNvSpPr>
          <p:nvPr/>
        </p:nvSpPr>
        <p:spPr>
          <a:xfrm>
            <a:off x="-1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a:r>
              <a:rPr lang="cs-CZ" dirty="0"/>
              <a:t>Referenční sazba, kterou kupující FRA dostává a která tak do vzorce vstupuje s kladným znaménkem, je značena písmenem </a:t>
            </a:r>
            <a:r>
              <a:rPr lang="cs-CZ" i="1" dirty="0"/>
              <a:t>L</a:t>
            </a:r>
            <a:r>
              <a:rPr lang="cs-CZ" dirty="0"/>
              <a:t>. Lemována je dvěma indexy. Horní index </a:t>
            </a:r>
            <a:r>
              <a:rPr lang="cs-CZ" i="1" dirty="0"/>
              <a:t>t</a:t>
            </a:r>
            <a:r>
              <a:rPr lang="cs-CZ" dirty="0"/>
              <a:t> značí okamžik, ve kterém je referenční sazba odečtena z trhu. Dolní index </a:t>
            </a:r>
            <a:r>
              <a:rPr lang="cs-CZ" i="1" dirty="0"/>
              <a:t>p</a:t>
            </a:r>
            <a:r>
              <a:rPr lang="cs-CZ" dirty="0"/>
              <a:t> značí délku FRA období. Například v FRA 3v9 by to byla šestiměsíční sazba Libor existující odedneška za tři měsíce. </a:t>
            </a:r>
            <a:endParaRPr lang="cs-CZ" dirty="0">
              <a:effectLst/>
            </a:endParaRPr>
          </a:p>
        </p:txBody>
      </p:sp>
      <p:sp>
        <p:nvSpPr>
          <p:cNvPr id="31" name="TextovéPole 30"/>
          <p:cNvSpPr txBox="1">
            <a:spLocks/>
          </p:cNvSpPr>
          <p:nvPr/>
        </p:nvSpPr>
        <p:spPr>
          <a:xfrm>
            <a:off x="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r>
              <a:rPr lang="cs-CZ" dirty="0"/>
              <a:t>Předem stanovená FRA sazba, která je značena písmenem </a:t>
            </a:r>
            <a:r>
              <a:rPr lang="cs-CZ" i="1" dirty="0"/>
              <a:t>K</a:t>
            </a:r>
            <a:r>
              <a:rPr lang="cs-CZ" dirty="0"/>
              <a:t>, je obestoupena dvěma dolními indexy. Levý dolní index </a:t>
            </a:r>
            <a:r>
              <a:rPr lang="cs-CZ" i="1" dirty="0"/>
              <a:t>t</a:t>
            </a:r>
            <a:r>
              <a:rPr lang="cs-CZ" dirty="0"/>
              <a:t> značí začátek FRA období a pravý dolní index </a:t>
            </a:r>
            <a:r>
              <a:rPr lang="cs-CZ" i="1" dirty="0"/>
              <a:t>p</a:t>
            </a:r>
            <a:r>
              <a:rPr lang="cs-CZ" dirty="0"/>
              <a:t> značí konec FRA období. V 3v9 FRA je tak levým dolním indexem trojka a pravým dolním indexem devítka. Rozdíl obou indexů udává délku FRA období.</a:t>
            </a:r>
          </a:p>
        </p:txBody>
      </p:sp>
      <p:sp>
        <p:nvSpPr>
          <p:cNvPr id="32" name="TextovéPole 31"/>
          <p:cNvSpPr txBox="1">
            <a:spLocks/>
          </p:cNvSpPr>
          <p:nvPr/>
        </p:nvSpPr>
        <p:spPr>
          <a:xfrm>
            <a:off x="180000" y="7092000"/>
            <a:ext cx="8640000" cy="576000"/>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a:r>
              <a:rPr lang="cs-CZ" dirty="0"/>
              <a:t>FRA kontrakty patří do rodiny krátkodobých nástrojů peněžního trhu, jejichž lhůtní úrokové sazby zohledňují přesný počet dnů v úrokovém období. Vzorec proto používá konvenci ACT/365.</a:t>
            </a:r>
          </a:p>
        </p:txBody>
      </p:sp>
      <p:sp>
        <p:nvSpPr>
          <p:cNvPr id="45" name="TextovéPole 44"/>
          <p:cNvSpPr txBox="1"/>
          <p:nvPr/>
        </p:nvSpPr>
        <p:spPr>
          <a:xfrm>
            <a:off x="1188000" y="1264057"/>
            <a:ext cx="7889064" cy="369332"/>
          </a:xfrm>
          <a:prstGeom prst="rect">
            <a:avLst/>
          </a:prstGeom>
          <a:noFill/>
          <a:ln>
            <a:noFill/>
          </a:ln>
        </p:spPr>
        <p:txBody>
          <a:bodyPr wrap="square" rtlCol="0">
            <a:spAutoFit/>
          </a:bodyPr>
          <a:lstStyle/>
          <a:p>
            <a:pPr marL="324000" lvl="2"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FRA buyer is the payer of the FRA rate and the receiver of the reference rate</a:t>
            </a:r>
          </a:p>
        </p:txBody>
      </p:sp>
      <p:sp>
        <p:nvSpPr>
          <p:cNvPr id="47" name="TextovéPole 46"/>
          <p:cNvSpPr txBox="1">
            <a:spLocks/>
          </p:cNvSpPr>
          <p:nvPr/>
        </p:nvSpPr>
        <p:spPr>
          <a:xfrm>
            <a:off x="3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fontAlgn="base"/>
            <a:r>
              <a:rPr lang="cs-CZ" dirty="0"/>
              <a:t>Ve vzorci také vidíme operaci diskontování. Je to důsledek skutečnosti, že kontrakt je vypořádán na začátku FRA období. Bez diskontování bychom obdrželi velikost rozdílu úrokových plateb na konci FRA období. Tato částka proto musí být diskontována k začátku FRA období pomocí aktuální referenční sazby.</a:t>
            </a:r>
          </a:p>
        </p:txBody>
      </p:sp>
      <p:sp>
        <p:nvSpPr>
          <p:cNvPr id="54" name="TextovéPole 53"/>
          <p:cNvSpPr txBox="1">
            <a:spLocks/>
          </p:cNvSpPr>
          <p:nvPr/>
        </p:nvSpPr>
        <p:spPr>
          <a:xfrm>
            <a:off x="54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r>
              <a:rPr lang="cs-CZ" dirty="0"/>
              <a:t>A nakonec ještě registrujme písmeno </a:t>
            </a:r>
            <a:r>
              <a:rPr lang="cs-CZ" i="1" dirty="0"/>
              <a:t>M</a:t>
            </a:r>
            <a:r>
              <a:rPr lang="cs-CZ" dirty="0"/>
              <a:t>, což je velikost pomyslné jistiny. Tato veličina je použita jako základ pro výpočet úrokových plateb.</a:t>
            </a:r>
            <a:endParaRPr lang="cs-CZ" dirty="0">
              <a:effectLst/>
            </a:endParaRPr>
          </a:p>
        </p:txBody>
      </p:sp>
      <p:sp>
        <p:nvSpPr>
          <p:cNvPr id="62" name="TextovéPole 61"/>
          <p:cNvSpPr txBox="1">
            <a:spLocks/>
          </p:cNvSpPr>
          <p:nvPr/>
        </p:nvSpPr>
        <p:spPr>
          <a:xfrm>
            <a:off x="72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marL="0" lvl="1"/>
            <a:r>
              <a:rPr lang="cs-CZ" sz="1000" dirty="0"/>
              <a:t>Prodávající FRA se na hotovostní tok kontraktu dívá z opačné strany.</a:t>
            </a:r>
          </a:p>
        </p:txBody>
      </p:sp>
      <p:sp>
        <p:nvSpPr>
          <p:cNvPr id="63" name="TextovéPole 62"/>
          <p:cNvSpPr txBox="1">
            <a:spLocks/>
          </p:cNvSpPr>
          <p:nvPr/>
        </p:nvSpPr>
        <p:spPr>
          <a:xfrm>
            <a:off x="90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a:r>
              <a:rPr lang="cs-CZ" dirty="0"/>
              <a:t>Jelikož tato strana je plátcem referenční sazby a příjemcem FRA sazby, stačí ve vzorci vyměnit znaménka. Úroková platba podle FRA sazby bude mít kladné znaménko a úroková sazba podle referencí sazby záporné znaménko. Vše ostatní zůstává při starém.</a:t>
            </a:r>
          </a:p>
        </p:txBody>
      </p:sp>
      <p:sp>
        <p:nvSpPr>
          <p:cNvPr id="65" name="TextovéPole 64"/>
          <p:cNvSpPr txBox="1">
            <a:spLocks/>
          </p:cNvSpPr>
          <p:nvPr/>
        </p:nvSpPr>
        <p:spPr>
          <a:xfrm>
            <a:off x="10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a:r>
              <a:rPr lang="cs-CZ" dirty="0"/>
              <a:t>Na závěr tohoto snímku si shrňme základní odlišnosti mezi kupónovým swapem a FRA kontraktem.</a:t>
            </a:r>
          </a:p>
        </p:txBody>
      </p:sp>
      <p:sp>
        <p:nvSpPr>
          <p:cNvPr id="37" name="TextovéPole 36"/>
          <p:cNvSpPr txBox="1">
            <a:spLocks/>
          </p:cNvSpPr>
          <p:nvPr/>
        </p:nvSpPr>
        <p:spPr>
          <a:xfrm>
            <a:off x="12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r>
              <a:rPr lang="cs-CZ" dirty="0"/>
              <a:t>Za prvé, prostřednictvím swapu dochází k periodické výměně úrokových plateb, zatímco FRA kontrakt provádí pouze jednu výměnu úrokových plateb.</a:t>
            </a:r>
          </a:p>
        </p:txBody>
      </p:sp>
      <p:sp>
        <p:nvSpPr>
          <p:cNvPr id="38" name="TextovéPole 37"/>
          <p:cNvSpPr txBox="1">
            <a:spLocks/>
          </p:cNvSpPr>
          <p:nvPr/>
        </p:nvSpPr>
        <p:spPr>
          <a:xfrm>
            <a:off x="144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a:r>
              <a:rPr lang="cs-CZ" dirty="0"/>
              <a:t>Za druhé, začátek FRA kontraktu je vždy vázán k nějakému budoucímu okamžiku, na rozdíl od swapu, který začíná okamžikem svého ujednání. Mohli bychom říci, že FRA kontrakt je jednoduchý swap s odloženým startem.</a:t>
            </a:r>
          </a:p>
        </p:txBody>
      </p:sp>
      <p:sp>
        <p:nvSpPr>
          <p:cNvPr id="67" name="TextovéPole 66"/>
          <p:cNvSpPr txBox="1"/>
          <p:nvPr/>
        </p:nvSpPr>
        <p:spPr>
          <a:xfrm>
            <a:off x="1188000" y="2846368"/>
            <a:ext cx="7703520" cy="369332"/>
          </a:xfrm>
          <a:prstGeom prst="rect">
            <a:avLst/>
          </a:prstGeom>
          <a:noFill/>
          <a:ln>
            <a:noFill/>
          </a:ln>
        </p:spPr>
        <p:txBody>
          <a:bodyPr wrap="square" rtlCol="0">
            <a:spAutoFit/>
          </a:bodyPr>
          <a:lstStyle/>
          <a:p>
            <a:pPr marL="324000" lvl="2"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Interests are calculated in conformity with money market conventions</a:t>
            </a:r>
          </a:p>
        </p:txBody>
      </p:sp>
      <p:sp>
        <p:nvSpPr>
          <p:cNvPr id="68" name="TextovéPole 67"/>
          <p:cNvSpPr txBox="1"/>
          <p:nvPr/>
        </p:nvSpPr>
        <p:spPr>
          <a:xfrm>
            <a:off x="1188000" y="3122920"/>
            <a:ext cx="7758604" cy="646331"/>
          </a:xfrm>
          <a:prstGeom prst="rect">
            <a:avLst/>
          </a:prstGeom>
          <a:noFill/>
          <a:ln>
            <a:noFill/>
          </a:ln>
        </p:spPr>
        <p:txBody>
          <a:bodyPr wrap="square" rtlCol="0">
            <a:spAutoFit/>
          </a:bodyPr>
          <a:lstStyle/>
          <a:p>
            <a:pPr marL="324000" lvl="2"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Interest payment is discounted to the beginning of the FRA period when the settlement takes place</a:t>
            </a:r>
          </a:p>
        </p:txBody>
      </p:sp>
      <p:sp>
        <p:nvSpPr>
          <p:cNvPr id="60" name="Tlačítko akce: Zvuk 59">
            <a:hlinkClick r:id="" action="ppaction://noaction" highlightClick="1"/>
          </p:cNvPr>
          <p:cNvSpPr/>
          <p:nvPr/>
        </p:nvSpPr>
        <p:spPr>
          <a:xfrm>
            <a:off x="7020000" y="180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cs-CZ" sz="1200" b="1" dirty="0">
                <a:solidFill>
                  <a:srgbClr val="FFFF00"/>
                </a:solidFill>
              </a:rPr>
              <a:t>1</a:t>
            </a:r>
          </a:p>
        </p:txBody>
      </p:sp>
      <mc:AlternateContent xmlns:mc="http://schemas.openxmlformats.org/markup-compatibility/2006" xmlns:a14="http://schemas.microsoft.com/office/drawing/2010/main">
        <mc:Choice Requires="a14">
          <p:sp>
            <p:nvSpPr>
              <p:cNvPr id="49" name="TextovéPole 48"/>
              <p:cNvSpPr txBox="1"/>
              <p:nvPr/>
            </p:nvSpPr>
            <p:spPr>
              <a:xfrm>
                <a:off x="1451428" y="1748752"/>
                <a:ext cx="3408604" cy="757451"/>
              </a:xfrm>
              <a:prstGeom prst="rect">
                <a:avLst/>
              </a:prstGeom>
              <a:noFill/>
            </p:spPr>
            <p:txBody>
              <a:bodyPr wrap="square" rtlCol="0">
                <a:spAutoFit/>
              </a:bodyPr>
              <a:lstStyle/>
              <a:p>
                <a:pPr algn="ctr"/>
                <a14:m>
                  <m:oMathPara xmlns:m="http://schemas.openxmlformats.org/officeDocument/2006/math">
                    <m:oMathParaPr>
                      <m:jc m:val="left"/>
                    </m:oMathParaPr>
                    <m:oMath xmlns:m="http://schemas.openxmlformats.org/officeDocument/2006/math">
                      <m:sSub>
                        <m:sSubPr>
                          <m:ctrlPr>
                            <a:rPr lang="cs-CZ" sz="1600" b="0" i="1" smtClean="0">
                              <a:latin typeface="Cambria Math" panose="02040503050406030204" pitchFamily="18" charset="0"/>
                              <a:ea typeface="Cambria Math" panose="02040503050406030204" pitchFamily="18" charset="0"/>
                            </a:rPr>
                          </m:ctrlPr>
                        </m:sSubPr>
                        <m:e>
                          <m:r>
                            <a:rPr lang="cs-CZ" sz="1600" b="0" i="1" smtClean="0">
                              <a:latin typeface="Cambria Math" panose="02040503050406030204" pitchFamily="18" charset="0"/>
                              <a:ea typeface="Cambria Math" panose="02040503050406030204" pitchFamily="18" charset="0"/>
                            </a:rPr>
                            <m:t>𝑉</m:t>
                          </m:r>
                        </m:e>
                        <m:sub>
                          <m:r>
                            <m:rPr>
                              <m:nor/>
                            </m:rPr>
                            <a:rPr lang="cs-CZ" sz="1600" b="0" i="0" smtClean="0">
                              <a:latin typeface="Cambria Math" panose="02040503050406030204" pitchFamily="18" charset="0"/>
                              <a:ea typeface="Cambria Math" panose="02040503050406030204" pitchFamily="18" charset="0"/>
                            </a:rPr>
                            <m:t>buyer</m:t>
                          </m:r>
                        </m:sub>
                      </m:sSub>
                      <m:r>
                        <a:rPr lang="cs-CZ" sz="1600" b="0" i="1" smtClean="0">
                          <a:latin typeface="Cambria Math"/>
                          <a:ea typeface="Cambria Math" panose="02040503050406030204" pitchFamily="18" charset="0"/>
                        </a:rPr>
                        <m:t>=</m:t>
                      </m:r>
                      <m:r>
                        <a:rPr lang="cs-CZ" sz="1600" i="1">
                          <a:latin typeface="Cambria Math" panose="02040503050406030204" pitchFamily="18" charset="0"/>
                          <a:ea typeface="Cambria Math" panose="02040503050406030204" pitchFamily="18" charset="0"/>
                        </a:rPr>
                        <m:t>𝑀</m:t>
                      </m:r>
                      <m:r>
                        <a:rPr lang="cs-CZ" sz="1600" i="1">
                          <a:latin typeface="Cambria Math" panose="02040503050406030204" pitchFamily="18" charset="0"/>
                          <a:ea typeface="Cambria Math" panose="02040503050406030204" pitchFamily="18" charset="0"/>
                        </a:rPr>
                        <m:t>×</m:t>
                      </m:r>
                      <m:f>
                        <m:fPr>
                          <m:ctrlPr>
                            <a:rPr lang="cs-CZ" sz="1600" i="1">
                              <a:latin typeface="Cambria Math" panose="02040503050406030204" pitchFamily="18" charset="0"/>
                              <a:ea typeface="Cambria Math" panose="02040503050406030204" pitchFamily="18" charset="0"/>
                            </a:rPr>
                          </m:ctrlPr>
                        </m:fPr>
                        <m:num>
                          <m:d>
                            <m:dPr>
                              <m:ctrlPr>
                                <a:rPr lang="cs-CZ" sz="1600" i="1" smtClean="0">
                                  <a:latin typeface="Cambria Math" panose="02040503050406030204" pitchFamily="18" charset="0"/>
                                  <a:ea typeface="Cambria Math" panose="02040503050406030204" pitchFamily="18" charset="0"/>
                                </a:rPr>
                              </m:ctrlPr>
                            </m:dPr>
                            <m:e>
                              <m:sSubSup>
                                <m:sSubSupPr>
                                  <m:ctrlPr>
                                    <a:rPr lang="cs-CZ" sz="1600" i="1" smtClean="0">
                                      <a:latin typeface="Cambria Math" panose="02040503050406030204" pitchFamily="18" charset="0"/>
                                      <a:ea typeface="Cambria Math" panose="02040503050406030204" pitchFamily="18" charset="0"/>
                                    </a:rPr>
                                  </m:ctrlPr>
                                </m:sSubSupPr>
                                <m:e>
                                  <m:r>
                                    <a:rPr lang="cs-CZ" sz="1600" b="0" i="1" smtClean="0">
                                      <a:latin typeface="Cambria Math" panose="02040503050406030204" pitchFamily="18" charset="0"/>
                                      <a:ea typeface="Cambria Math" panose="02040503050406030204" pitchFamily="18" charset="0"/>
                                    </a:rPr>
                                    <m:t>𝐿</m:t>
                                  </m:r>
                                </m:e>
                                <m:sub>
                                  <m:r>
                                    <a:rPr lang="cs-CZ" sz="1600" b="0" i="1" smtClean="0">
                                      <a:latin typeface="Cambria Math" panose="02040503050406030204" pitchFamily="18" charset="0"/>
                                      <a:ea typeface="Cambria Math" panose="02040503050406030204" pitchFamily="18" charset="0"/>
                                    </a:rPr>
                                    <m:t>𝑝</m:t>
                                  </m:r>
                                </m:sub>
                                <m:sup>
                                  <m:r>
                                    <a:rPr lang="cs-CZ" sz="1600" b="0" i="1" smtClean="0">
                                      <a:latin typeface="Cambria Math" panose="02040503050406030204" pitchFamily="18" charset="0"/>
                                      <a:ea typeface="Cambria Math" panose="02040503050406030204" pitchFamily="18" charset="0"/>
                                    </a:rPr>
                                    <m:t>𝑡</m:t>
                                  </m:r>
                                </m:sup>
                              </m:sSubSup>
                              <m:r>
                                <a:rPr lang="cs-CZ" sz="1600" b="0" i="1" smtClean="0">
                                  <a:latin typeface="Cambria Math" panose="02040503050406030204" pitchFamily="18" charset="0"/>
                                  <a:ea typeface="Cambria Math" panose="02040503050406030204" pitchFamily="18" charset="0"/>
                                </a:rPr>
                                <m:t>−</m:t>
                              </m:r>
                              <m:sPre>
                                <m:sPrePr>
                                  <m:ctrlPr>
                                    <a:rPr lang="cs-CZ" sz="1600" b="0" i="1" smtClean="0">
                                      <a:latin typeface="Cambria Math" panose="02040503050406030204" pitchFamily="18" charset="0"/>
                                      <a:ea typeface="Cambria Math" panose="02040503050406030204" pitchFamily="18" charset="0"/>
                                    </a:rPr>
                                  </m:ctrlPr>
                                </m:sPrePr>
                                <m:sub>
                                  <m:r>
                                    <a:rPr lang="cs-CZ" sz="1600" b="0" i="1" smtClean="0">
                                      <a:latin typeface="Cambria Math" panose="02040503050406030204" pitchFamily="18" charset="0"/>
                                      <a:ea typeface="Cambria Math" panose="02040503050406030204" pitchFamily="18" charset="0"/>
                                    </a:rPr>
                                    <m:t>𝑡</m:t>
                                  </m:r>
                                </m:sub>
                                <m:sup>
                                  <m:r>
                                    <a:rPr lang="cs-CZ" i="1" smtClean="0">
                                      <a:latin typeface="Cambria Math" panose="02040503050406030204" pitchFamily="18" charset="0"/>
                                      <a:ea typeface="Cambria Math" panose="02040503050406030204" pitchFamily="18" charset="0"/>
                                    </a:rPr>
                                    <m:t> </m:t>
                                  </m:r>
                                </m:sup>
                                <m:e>
                                  <m:sSub>
                                    <m:sSubPr>
                                      <m:ctrlPr>
                                        <a:rPr lang="cs-CZ" i="1" smtClean="0">
                                          <a:latin typeface="Cambria Math" panose="02040503050406030204" pitchFamily="18" charset="0"/>
                                        </a:rPr>
                                      </m:ctrlPr>
                                    </m:sSubPr>
                                    <m:e>
                                      <m:r>
                                        <a:rPr lang="cs-CZ" b="0" i="1" smtClean="0">
                                          <a:latin typeface="Cambria Math" panose="02040503050406030204" pitchFamily="18" charset="0"/>
                                        </a:rPr>
                                        <m:t>𝐾</m:t>
                                      </m:r>
                                    </m:e>
                                    <m:sub>
                                      <m:r>
                                        <a:rPr lang="cs-CZ" b="0" i="1" smtClean="0">
                                          <a:latin typeface="Cambria Math" panose="02040503050406030204" pitchFamily="18" charset="0"/>
                                        </a:rPr>
                                        <m:t>𝑡</m:t>
                                      </m:r>
                                      <m:r>
                                        <a:rPr lang="cs-CZ" b="0" i="1" smtClean="0">
                                          <a:latin typeface="Cambria Math" panose="02040503050406030204" pitchFamily="18" charset="0"/>
                                        </a:rPr>
                                        <m:t>+</m:t>
                                      </m:r>
                                      <m:r>
                                        <a:rPr lang="cs-CZ" b="0" i="1" smtClean="0">
                                          <a:latin typeface="Cambria Math" panose="02040503050406030204" pitchFamily="18" charset="0"/>
                                        </a:rPr>
                                        <m:t>𝑝</m:t>
                                      </m:r>
                                    </m:sub>
                                  </m:sSub>
                                </m:e>
                              </m:sPre>
                            </m:e>
                          </m:d>
                          <m:r>
                            <a:rPr lang="cs-CZ" sz="1600" i="1" smtClean="0">
                              <a:latin typeface="Cambria Math" panose="02040503050406030204" pitchFamily="18" charset="0"/>
                              <a:ea typeface="Cambria Math" panose="02040503050406030204" pitchFamily="18" charset="0"/>
                            </a:rPr>
                            <m:t>×</m:t>
                          </m:r>
                          <m:box>
                            <m:boxPr>
                              <m:ctrlPr>
                                <a:rPr lang="cs-CZ" sz="1600" i="1" smtClean="0">
                                  <a:latin typeface="Cambria Math" panose="02040503050406030204" pitchFamily="18" charset="0"/>
                                  <a:ea typeface="Cambria Math" panose="02040503050406030204" pitchFamily="18" charset="0"/>
                                </a:rPr>
                              </m:ctrlPr>
                            </m:boxPr>
                            <m:e>
                              <m:argPr>
                                <m:argSz m:val="-1"/>
                              </m:argPr>
                              <m:f>
                                <m:fPr>
                                  <m:ctrlPr>
                                    <a:rPr lang="cs-CZ" sz="1600" i="1" smtClean="0">
                                      <a:latin typeface="Cambria Math" panose="02040503050406030204" pitchFamily="18" charset="0"/>
                                      <a:ea typeface="Cambria Math" panose="02040503050406030204" pitchFamily="18" charset="0"/>
                                    </a:rPr>
                                  </m:ctrlPr>
                                </m:fPr>
                                <m:num>
                                  <m:sSub>
                                    <m:sSubPr>
                                      <m:ctrlPr>
                                        <a:rPr lang="cs-CZ" sz="1600" i="1" smtClean="0">
                                          <a:latin typeface="Cambria Math" panose="02040503050406030204" pitchFamily="18" charset="0"/>
                                          <a:ea typeface="Cambria Math" panose="02040503050406030204" pitchFamily="18" charset="0"/>
                                        </a:rPr>
                                      </m:ctrlPr>
                                    </m:sSubPr>
                                    <m:e>
                                      <m:r>
                                        <a:rPr lang="cs-CZ" sz="1600" b="0" i="1" smtClean="0">
                                          <a:latin typeface="Cambria Math" panose="02040503050406030204" pitchFamily="18" charset="0"/>
                                          <a:ea typeface="Cambria Math" panose="02040503050406030204" pitchFamily="18" charset="0"/>
                                        </a:rPr>
                                        <m:t>𝑁</m:t>
                                      </m:r>
                                    </m:e>
                                    <m:sub>
                                      <m:r>
                                        <a:rPr lang="cs-CZ" sz="1600" b="0" i="1" smtClean="0">
                                          <a:latin typeface="Cambria Math" panose="02040503050406030204" pitchFamily="18" charset="0"/>
                                          <a:ea typeface="Cambria Math" panose="02040503050406030204" pitchFamily="18" charset="0"/>
                                        </a:rPr>
                                        <m:t>𝑡</m:t>
                                      </m:r>
                                      <m:r>
                                        <a:rPr lang="cs-CZ" sz="1600" b="0" i="1" smtClean="0">
                                          <a:latin typeface="Cambria Math" panose="02040503050406030204" pitchFamily="18" charset="0"/>
                                          <a:ea typeface="Cambria Math" panose="02040503050406030204" pitchFamily="18" charset="0"/>
                                        </a:rPr>
                                        <m:t>,</m:t>
                                      </m:r>
                                      <m:r>
                                        <a:rPr lang="cs-CZ" sz="1600" b="0" i="1" smtClean="0">
                                          <a:latin typeface="Cambria Math" panose="02040503050406030204" pitchFamily="18" charset="0"/>
                                          <a:ea typeface="Cambria Math" panose="02040503050406030204" pitchFamily="18" charset="0"/>
                                        </a:rPr>
                                        <m:t>𝑡</m:t>
                                      </m:r>
                                      <m:r>
                                        <a:rPr lang="cs-CZ" sz="1600" b="0" i="1" smtClean="0">
                                          <a:latin typeface="Cambria Math" panose="02040503050406030204" pitchFamily="18" charset="0"/>
                                          <a:ea typeface="Cambria Math" panose="02040503050406030204" pitchFamily="18" charset="0"/>
                                        </a:rPr>
                                        <m:t>+</m:t>
                                      </m:r>
                                      <m:r>
                                        <a:rPr lang="cs-CZ" sz="1600" b="0" i="1" smtClean="0">
                                          <a:latin typeface="Cambria Math" panose="02040503050406030204" pitchFamily="18" charset="0"/>
                                          <a:ea typeface="Cambria Math" panose="02040503050406030204" pitchFamily="18" charset="0"/>
                                        </a:rPr>
                                        <m:t>𝑝</m:t>
                                      </m:r>
                                    </m:sub>
                                  </m:sSub>
                                </m:num>
                                <m:den>
                                  <m:r>
                                    <a:rPr lang="cs-CZ" sz="1600" b="0" i="1" smtClean="0">
                                      <a:latin typeface="Cambria Math" panose="02040503050406030204" pitchFamily="18" charset="0"/>
                                      <a:ea typeface="Cambria Math" panose="02040503050406030204" pitchFamily="18" charset="0"/>
                                    </a:rPr>
                                    <m:t>365</m:t>
                                  </m:r>
                                </m:den>
                              </m:f>
                            </m:e>
                          </m:box>
                        </m:num>
                        <m:den>
                          <m:r>
                            <a:rPr lang="cs-CZ" sz="1600" b="0" i="1" smtClean="0">
                              <a:latin typeface="Cambria Math" panose="02040503050406030204" pitchFamily="18" charset="0"/>
                              <a:ea typeface="Cambria Math" panose="02040503050406030204" pitchFamily="18" charset="0"/>
                            </a:rPr>
                            <m:t>1+</m:t>
                          </m:r>
                          <m:sSubSup>
                            <m:sSubSupPr>
                              <m:ctrlPr>
                                <a:rPr lang="cs-CZ" sz="1600" i="1">
                                  <a:latin typeface="Cambria Math" panose="02040503050406030204" pitchFamily="18" charset="0"/>
                                  <a:ea typeface="Cambria Math" panose="02040503050406030204" pitchFamily="18" charset="0"/>
                                </a:rPr>
                              </m:ctrlPr>
                            </m:sSubSupPr>
                            <m:e>
                              <m:r>
                                <a:rPr lang="cs-CZ" sz="1600" b="0" i="1" smtClean="0">
                                  <a:latin typeface="Cambria Math" panose="02040503050406030204" pitchFamily="18" charset="0"/>
                                  <a:ea typeface="Cambria Math" panose="02040503050406030204" pitchFamily="18" charset="0"/>
                                </a:rPr>
                                <m:t>𝐿</m:t>
                              </m:r>
                            </m:e>
                            <m:sub>
                              <m:r>
                                <a:rPr lang="cs-CZ" sz="1600" i="1">
                                  <a:latin typeface="Cambria Math" panose="02040503050406030204" pitchFamily="18" charset="0"/>
                                  <a:ea typeface="Cambria Math" panose="02040503050406030204" pitchFamily="18" charset="0"/>
                                </a:rPr>
                                <m:t>𝑝</m:t>
                              </m:r>
                            </m:sub>
                            <m:sup>
                              <m:r>
                                <a:rPr lang="cs-CZ" sz="1600" i="1">
                                  <a:latin typeface="Cambria Math" panose="02040503050406030204" pitchFamily="18" charset="0"/>
                                  <a:ea typeface="Cambria Math" panose="02040503050406030204" pitchFamily="18" charset="0"/>
                                </a:rPr>
                                <m:t>𝑡</m:t>
                              </m:r>
                            </m:sup>
                          </m:sSubSup>
                          <m:r>
                            <a:rPr lang="cs-CZ" sz="1600" i="1">
                              <a:latin typeface="Cambria Math" panose="02040503050406030204" pitchFamily="18" charset="0"/>
                              <a:ea typeface="Cambria Math" panose="02040503050406030204" pitchFamily="18" charset="0"/>
                            </a:rPr>
                            <m:t>×</m:t>
                          </m:r>
                          <m:box>
                            <m:boxPr>
                              <m:ctrlPr>
                                <a:rPr lang="cs-CZ" sz="1600" i="1">
                                  <a:latin typeface="Cambria Math" panose="02040503050406030204" pitchFamily="18" charset="0"/>
                                  <a:ea typeface="Cambria Math" panose="02040503050406030204" pitchFamily="18" charset="0"/>
                                </a:rPr>
                              </m:ctrlPr>
                            </m:boxPr>
                            <m:e>
                              <m:argPr>
                                <m:argSz m:val="-1"/>
                              </m:argPr>
                              <m:f>
                                <m:fPr>
                                  <m:ctrlPr>
                                    <a:rPr lang="cs-CZ" sz="1600" i="1">
                                      <a:latin typeface="Cambria Math" panose="02040503050406030204" pitchFamily="18" charset="0"/>
                                      <a:ea typeface="Cambria Math" panose="02040503050406030204" pitchFamily="18" charset="0"/>
                                    </a:rPr>
                                  </m:ctrlPr>
                                </m:fPr>
                                <m:num>
                                  <m:sSub>
                                    <m:sSubPr>
                                      <m:ctrlPr>
                                        <a:rPr lang="cs-CZ" sz="1600" i="1">
                                          <a:latin typeface="Cambria Math" panose="02040503050406030204" pitchFamily="18" charset="0"/>
                                          <a:ea typeface="Cambria Math" panose="02040503050406030204" pitchFamily="18" charset="0"/>
                                        </a:rPr>
                                      </m:ctrlPr>
                                    </m:sSubPr>
                                    <m:e>
                                      <m:r>
                                        <a:rPr lang="cs-CZ" sz="1600" i="1">
                                          <a:latin typeface="Cambria Math" panose="02040503050406030204" pitchFamily="18" charset="0"/>
                                          <a:ea typeface="Cambria Math" panose="02040503050406030204" pitchFamily="18" charset="0"/>
                                        </a:rPr>
                                        <m:t>𝑁</m:t>
                                      </m:r>
                                    </m:e>
                                    <m:sub>
                                      <m:r>
                                        <a:rPr lang="cs-CZ" sz="1600" b="0" i="1" smtClean="0">
                                          <a:latin typeface="Cambria Math" panose="02040503050406030204" pitchFamily="18" charset="0"/>
                                          <a:ea typeface="Cambria Math" panose="02040503050406030204" pitchFamily="18" charset="0"/>
                                        </a:rPr>
                                        <m:t>𝑡</m:t>
                                      </m:r>
                                      <m:r>
                                        <a:rPr lang="cs-CZ" sz="1600" b="0" i="1" smtClean="0">
                                          <a:latin typeface="Cambria Math" panose="02040503050406030204" pitchFamily="18" charset="0"/>
                                          <a:ea typeface="Cambria Math" panose="02040503050406030204" pitchFamily="18" charset="0"/>
                                        </a:rPr>
                                        <m:t>,</m:t>
                                      </m:r>
                                      <m:r>
                                        <a:rPr lang="cs-CZ" sz="1600" b="0" i="1" smtClean="0">
                                          <a:latin typeface="Cambria Math" panose="02040503050406030204" pitchFamily="18" charset="0"/>
                                          <a:ea typeface="Cambria Math" panose="02040503050406030204" pitchFamily="18" charset="0"/>
                                        </a:rPr>
                                        <m:t>𝑡</m:t>
                                      </m:r>
                                      <m:r>
                                        <a:rPr lang="cs-CZ" sz="1600" b="0" i="1" smtClean="0">
                                          <a:latin typeface="Cambria Math" panose="02040503050406030204" pitchFamily="18" charset="0"/>
                                          <a:ea typeface="Cambria Math" panose="02040503050406030204" pitchFamily="18" charset="0"/>
                                        </a:rPr>
                                        <m:t>+</m:t>
                                      </m:r>
                                      <m:r>
                                        <a:rPr lang="cs-CZ" sz="1600" b="0" i="1" smtClean="0">
                                          <a:latin typeface="Cambria Math" panose="02040503050406030204" pitchFamily="18" charset="0"/>
                                          <a:ea typeface="Cambria Math" panose="02040503050406030204" pitchFamily="18" charset="0"/>
                                        </a:rPr>
                                        <m:t>𝑝</m:t>
                                      </m:r>
                                    </m:sub>
                                  </m:sSub>
                                </m:num>
                                <m:den>
                                  <m:r>
                                    <a:rPr lang="cs-CZ" sz="1600" i="1">
                                      <a:latin typeface="Cambria Math" panose="02040503050406030204" pitchFamily="18" charset="0"/>
                                      <a:ea typeface="Cambria Math" panose="02040503050406030204" pitchFamily="18" charset="0"/>
                                    </a:rPr>
                                    <m:t>365</m:t>
                                  </m:r>
                                </m:den>
                              </m:f>
                            </m:e>
                          </m:box>
                        </m:den>
                      </m:f>
                    </m:oMath>
                  </m:oMathPara>
                </a14:m>
                <a:endParaRPr lang="cs-CZ" sz="1600" i="1" dirty="0">
                  <a:latin typeface="Cambria Math"/>
                  <a:ea typeface="Cambria Math" panose="02040503050406030204" pitchFamily="18" charset="0"/>
                </a:endParaRPr>
              </a:p>
            </p:txBody>
          </p:sp>
        </mc:Choice>
        <mc:Fallback xmlns="">
          <p:sp>
            <p:nvSpPr>
              <p:cNvPr id="49" name="TextovéPole 48"/>
              <p:cNvSpPr txBox="1">
                <a:spLocks noRot="1" noChangeAspect="1" noMove="1" noResize="1" noEditPoints="1" noAdjustHandles="1" noChangeArrowheads="1" noChangeShapeType="1" noTextEdit="1"/>
              </p:cNvSpPr>
              <p:nvPr/>
            </p:nvSpPr>
            <p:spPr>
              <a:xfrm>
                <a:off x="1451428" y="1748752"/>
                <a:ext cx="3408604" cy="757451"/>
              </a:xfrm>
              <a:prstGeom prst="rect">
                <a:avLst/>
              </a:prstGeom>
              <a:blipFill>
                <a:blip r:embed="rId15"/>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51" name="TextovéPole 50"/>
              <p:cNvSpPr txBox="1"/>
              <p:nvPr/>
            </p:nvSpPr>
            <p:spPr>
              <a:xfrm>
                <a:off x="4860032" y="1592154"/>
                <a:ext cx="4104456" cy="526106"/>
              </a:xfrm>
              <a:prstGeom prst="rect">
                <a:avLst/>
              </a:prstGeom>
              <a:noFill/>
              <a:ln>
                <a:noFill/>
              </a:ln>
            </p:spPr>
            <p:txBody>
              <a:bodyPr wrap="square" lIns="36000" rIns="0" rtlCol="0">
                <a:spAutoFit/>
              </a:bodyPr>
              <a:lstStyle/>
              <a:p>
                <a:pPr marL="444500" indent="-444500"/>
                <a14:m>
                  <m:oMath xmlns:m="http://schemas.openxmlformats.org/officeDocument/2006/math">
                    <m:sSubSup>
                      <m:sSubSupPr>
                        <m:ctrlPr>
                          <a:rPr lang="en-GB" sz="1400" i="1" smtClean="0">
                            <a:latin typeface="Cambria Math" panose="02040503050406030204" pitchFamily="18" charset="0"/>
                            <a:ea typeface="Cambria Math" panose="02040503050406030204" pitchFamily="18" charset="0"/>
                          </a:rPr>
                        </m:ctrlPr>
                      </m:sSubSupPr>
                      <m:e>
                        <m:r>
                          <a:rPr lang="cs-CZ" sz="1400" b="0" i="1" smtClean="0">
                            <a:latin typeface="Cambria Math" panose="02040503050406030204" pitchFamily="18" charset="0"/>
                            <a:ea typeface="Cambria Math" panose="02040503050406030204" pitchFamily="18" charset="0"/>
                          </a:rPr>
                          <m:t>𝐿</m:t>
                        </m:r>
                      </m:e>
                      <m:sub>
                        <m:r>
                          <a:rPr lang="en-GB" sz="1400" i="1">
                            <a:latin typeface="Cambria Math" panose="02040503050406030204" pitchFamily="18" charset="0"/>
                            <a:ea typeface="Cambria Math" panose="02040503050406030204" pitchFamily="18" charset="0"/>
                          </a:rPr>
                          <m:t>𝑝</m:t>
                        </m:r>
                      </m:sub>
                      <m:sup>
                        <m:r>
                          <a:rPr lang="en-GB" sz="1400" i="1">
                            <a:latin typeface="Cambria Math" panose="02040503050406030204" pitchFamily="18" charset="0"/>
                            <a:ea typeface="Cambria Math" panose="02040503050406030204" pitchFamily="18" charset="0"/>
                          </a:rPr>
                          <m:t>𝑡</m:t>
                        </m:r>
                      </m:sup>
                    </m:sSubSup>
                  </m:oMath>
                </a14:m>
                <a:r>
                  <a:rPr lang="en-GB" sz="1300" dirty="0">
                    <a:latin typeface="Cambria Math" panose="02040503050406030204" pitchFamily="18" charset="0"/>
                    <a:ea typeface="Cambria Math" panose="02040503050406030204" pitchFamily="18" charset="0"/>
                  </a:rPr>
                  <a:t> …  </a:t>
                </a:r>
                <a:r>
                  <a:rPr lang="en-GB" sz="1300" i="1" dirty="0">
                    <a:latin typeface="Cambria Math" panose="02040503050406030204" pitchFamily="18" charset="0"/>
                    <a:ea typeface="Cambria Math" panose="02040503050406030204" pitchFamily="18" charset="0"/>
                  </a:rPr>
                  <a:t>p</a:t>
                </a:r>
                <a:r>
                  <a:rPr lang="cs-CZ" sz="1300" i="1" dirty="0">
                    <a:latin typeface="Cambria Math" panose="02040503050406030204" pitchFamily="18" charset="0"/>
                    <a:ea typeface="Cambria Math" panose="02040503050406030204" pitchFamily="18" charset="0"/>
                  </a:rPr>
                  <a:t> </a:t>
                </a:r>
                <a:r>
                  <a:rPr lang="en-GB" sz="1300" dirty="0">
                    <a:latin typeface="Cambria Math" panose="02040503050406030204" pitchFamily="18" charset="0"/>
                    <a:ea typeface="Cambria Math" panose="02040503050406030204" pitchFamily="18" charset="0"/>
                  </a:rPr>
                  <a:t>-month reference rate which will exist at time </a:t>
                </a:r>
                <a:r>
                  <a:rPr lang="en-GB" sz="1300" i="1" dirty="0">
                    <a:latin typeface="Cambria Math" panose="02040503050406030204" pitchFamily="18" charset="0"/>
                    <a:ea typeface="Cambria Math" panose="02040503050406030204" pitchFamily="18" charset="0"/>
                  </a:rPr>
                  <a:t>t</a:t>
                </a:r>
                <a:r>
                  <a:rPr lang="en-GB" sz="1300" dirty="0">
                    <a:latin typeface="Cambria Math" panose="02040503050406030204" pitchFamily="18" charset="0"/>
                    <a:ea typeface="Cambria Math" panose="02040503050406030204" pitchFamily="18" charset="0"/>
                  </a:rPr>
                  <a:t> </a:t>
                </a:r>
                <a:r>
                  <a:rPr lang="cs-CZ" sz="1300" dirty="0">
                    <a:latin typeface="Cambria Math" panose="02040503050406030204" pitchFamily="18" charset="0"/>
                    <a:ea typeface="Cambria Math" panose="02040503050406030204" pitchFamily="18" charset="0"/>
                  </a:rPr>
                  <a:t> </a:t>
                </a:r>
                <a:r>
                  <a:rPr lang="en-GB" sz="1300" dirty="0">
                    <a:latin typeface="Cambria Math" panose="02040503050406030204" pitchFamily="18" charset="0"/>
                    <a:ea typeface="Cambria Math" panose="02040503050406030204" pitchFamily="18" charset="0"/>
                  </a:rPr>
                  <a:t>when the FRA period starts</a:t>
                </a:r>
              </a:p>
            </p:txBody>
          </p:sp>
        </mc:Choice>
        <mc:Fallback xmlns="">
          <p:sp>
            <p:nvSpPr>
              <p:cNvPr id="51" name="TextovéPole 50"/>
              <p:cNvSpPr txBox="1">
                <a:spLocks noRot="1" noChangeAspect="1" noMove="1" noResize="1" noEditPoints="1" noAdjustHandles="1" noChangeArrowheads="1" noChangeShapeType="1" noTextEdit="1"/>
              </p:cNvSpPr>
              <p:nvPr/>
            </p:nvSpPr>
            <p:spPr>
              <a:xfrm>
                <a:off x="4860032" y="1592154"/>
                <a:ext cx="4104456" cy="526106"/>
              </a:xfrm>
              <a:prstGeom prst="rect">
                <a:avLst/>
              </a:prstGeom>
              <a:blipFill>
                <a:blip r:embed="rId16"/>
                <a:stretch>
                  <a:fillRect l="-593" b="-9302"/>
                </a:stretch>
              </a:blipFill>
              <a:ln>
                <a:noFill/>
              </a:ln>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55" name="TextovéPole 54"/>
              <p:cNvSpPr txBox="1"/>
              <p:nvPr/>
            </p:nvSpPr>
            <p:spPr>
              <a:xfrm>
                <a:off x="4860000" y="2024202"/>
                <a:ext cx="4104974" cy="494879"/>
              </a:xfrm>
              <a:prstGeom prst="rect">
                <a:avLst/>
              </a:prstGeom>
              <a:noFill/>
              <a:ln>
                <a:noFill/>
              </a:ln>
            </p:spPr>
            <p:txBody>
              <a:bodyPr wrap="square" lIns="36000" rIns="0" rtlCol="0">
                <a:spAutoFit/>
              </a:bodyPr>
              <a:lstStyle/>
              <a:p>
                <a:pPr marL="625475" indent="-625475"/>
                <a14:m>
                  <m:oMath xmlns:m="http://schemas.openxmlformats.org/officeDocument/2006/math">
                    <m:sPre>
                      <m:sPrePr>
                        <m:ctrlPr>
                          <a:rPr lang="en-GB" sz="1200" i="1" smtClean="0">
                            <a:latin typeface="Cambria Math" panose="02040503050406030204" pitchFamily="18" charset="0"/>
                            <a:ea typeface="Cambria Math" panose="02040503050406030204" pitchFamily="18" charset="0"/>
                          </a:rPr>
                        </m:ctrlPr>
                      </m:sPrePr>
                      <m:sub>
                        <m:r>
                          <a:rPr lang="en-GB" sz="1200" i="1">
                            <a:latin typeface="Cambria Math" panose="02040503050406030204" pitchFamily="18" charset="0"/>
                            <a:ea typeface="Cambria Math" panose="02040503050406030204" pitchFamily="18" charset="0"/>
                          </a:rPr>
                          <m:t>𝑡</m:t>
                        </m:r>
                      </m:sub>
                      <m:sup>
                        <m:r>
                          <a:rPr lang="en-GB" sz="1400" i="1">
                            <a:latin typeface="Cambria Math" panose="02040503050406030204" pitchFamily="18" charset="0"/>
                            <a:ea typeface="Cambria Math" panose="02040503050406030204" pitchFamily="18" charset="0"/>
                          </a:rPr>
                          <m:t> </m:t>
                        </m:r>
                      </m:sup>
                      <m:e>
                        <m:sSub>
                          <m:sSubPr>
                            <m:ctrlPr>
                              <a:rPr lang="en-GB" sz="1400" i="1">
                                <a:latin typeface="Cambria Math" panose="02040503050406030204" pitchFamily="18" charset="0"/>
                              </a:rPr>
                            </m:ctrlPr>
                          </m:sSubPr>
                          <m:e>
                            <m:r>
                              <a:rPr lang="cs-CZ" sz="1400" b="0" i="1" smtClean="0">
                                <a:latin typeface="Cambria Math" panose="02040503050406030204" pitchFamily="18" charset="0"/>
                              </a:rPr>
                              <m:t>𝐾</m:t>
                            </m:r>
                          </m:e>
                          <m:sub>
                            <m:r>
                              <a:rPr lang="en-GB" sz="1400" i="1">
                                <a:latin typeface="Cambria Math" panose="02040503050406030204" pitchFamily="18" charset="0"/>
                              </a:rPr>
                              <m:t>𝑡</m:t>
                            </m:r>
                            <m:r>
                              <a:rPr lang="en-GB" sz="1400" i="1">
                                <a:latin typeface="Cambria Math" panose="02040503050406030204" pitchFamily="18" charset="0"/>
                              </a:rPr>
                              <m:t>+</m:t>
                            </m:r>
                            <m:r>
                              <a:rPr lang="en-GB" sz="1400" i="1">
                                <a:latin typeface="Cambria Math" panose="02040503050406030204" pitchFamily="18" charset="0"/>
                              </a:rPr>
                              <m:t>𝑝</m:t>
                            </m:r>
                          </m:sub>
                        </m:sSub>
                      </m:e>
                    </m:sPre>
                  </m:oMath>
                </a14:m>
                <a:r>
                  <a:rPr lang="en-GB" sz="1300" dirty="0">
                    <a:latin typeface="Cambria Math" panose="02040503050406030204" pitchFamily="18" charset="0"/>
                    <a:ea typeface="Cambria Math" panose="02040503050406030204" pitchFamily="18" charset="0"/>
                  </a:rPr>
                  <a:t> …  </a:t>
                </a:r>
                <a:r>
                  <a:rPr lang="en-GB" sz="1300" i="1" dirty="0">
                    <a:latin typeface="Cambria Math" panose="02040503050406030204" pitchFamily="18" charset="0"/>
                    <a:ea typeface="Cambria Math" panose="02040503050406030204" pitchFamily="18" charset="0"/>
                  </a:rPr>
                  <a:t>p</a:t>
                </a:r>
                <a:r>
                  <a:rPr lang="cs-CZ" sz="1300" i="1" dirty="0">
                    <a:latin typeface="Cambria Math" panose="02040503050406030204" pitchFamily="18" charset="0"/>
                    <a:ea typeface="Cambria Math" panose="02040503050406030204" pitchFamily="18" charset="0"/>
                  </a:rPr>
                  <a:t> </a:t>
                </a:r>
                <a:r>
                  <a:rPr lang="en-GB" sz="1300" dirty="0">
                    <a:latin typeface="Cambria Math" panose="02040503050406030204" pitchFamily="18" charset="0"/>
                    <a:ea typeface="Cambria Math" panose="02040503050406030204" pitchFamily="18" charset="0"/>
                  </a:rPr>
                  <a:t>-month FRA rate agreed now for the </a:t>
                </a:r>
                <a:r>
                  <a:rPr lang="cs-CZ" sz="1300" dirty="0">
                    <a:latin typeface="Cambria Math" panose="02040503050406030204" pitchFamily="18" charset="0"/>
                    <a:ea typeface="Cambria Math" panose="02040503050406030204" pitchFamily="18" charset="0"/>
                  </a:rPr>
                  <a:t>FRA </a:t>
                </a:r>
                <a:r>
                  <a:rPr lang="en-GB" sz="1300" dirty="0">
                    <a:latin typeface="Cambria Math" panose="02040503050406030204" pitchFamily="18" charset="0"/>
                    <a:ea typeface="Cambria Math" panose="02040503050406030204" pitchFamily="18" charset="0"/>
                  </a:rPr>
                  <a:t>period starting in </a:t>
                </a:r>
                <a:r>
                  <a:rPr lang="en-GB" sz="1300" i="1" dirty="0">
                    <a:latin typeface="Cambria Math" panose="02040503050406030204" pitchFamily="18" charset="0"/>
                    <a:ea typeface="Cambria Math" panose="02040503050406030204" pitchFamily="18" charset="0"/>
                  </a:rPr>
                  <a:t>t</a:t>
                </a:r>
                <a:r>
                  <a:rPr lang="en-GB" sz="1300" dirty="0">
                    <a:latin typeface="Cambria Math" panose="02040503050406030204" pitchFamily="18" charset="0"/>
                    <a:ea typeface="Cambria Math" panose="02040503050406030204" pitchFamily="18" charset="0"/>
                  </a:rPr>
                  <a:t>-months’ time</a:t>
                </a:r>
              </a:p>
            </p:txBody>
          </p:sp>
        </mc:Choice>
        <mc:Fallback xmlns="">
          <p:sp>
            <p:nvSpPr>
              <p:cNvPr id="55" name="TextovéPole 54"/>
              <p:cNvSpPr txBox="1">
                <a:spLocks noRot="1" noChangeAspect="1" noMove="1" noResize="1" noEditPoints="1" noAdjustHandles="1" noChangeArrowheads="1" noChangeShapeType="1" noTextEdit="1"/>
              </p:cNvSpPr>
              <p:nvPr/>
            </p:nvSpPr>
            <p:spPr>
              <a:xfrm>
                <a:off x="4860000" y="2024202"/>
                <a:ext cx="4104974" cy="494879"/>
              </a:xfrm>
              <a:prstGeom prst="rect">
                <a:avLst/>
              </a:prstGeom>
              <a:blipFill>
                <a:blip r:embed="rId17"/>
                <a:stretch>
                  <a:fillRect t="-3704" b="-9877"/>
                </a:stretch>
              </a:blipFill>
              <a:ln>
                <a:noFill/>
              </a:ln>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71" name="TextovéPole 70"/>
              <p:cNvSpPr txBox="1"/>
              <p:nvPr/>
            </p:nvSpPr>
            <p:spPr>
              <a:xfrm>
                <a:off x="4860000" y="2429147"/>
                <a:ext cx="4104974" cy="292388"/>
              </a:xfrm>
              <a:prstGeom prst="rect">
                <a:avLst/>
              </a:prstGeom>
              <a:noFill/>
              <a:ln>
                <a:noFill/>
              </a:ln>
            </p:spPr>
            <p:txBody>
              <a:bodyPr wrap="square" lIns="36000" rIns="0" rtlCol="0">
                <a:spAutoFit/>
              </a:bodyPr>
              <a:lstStyle/>
              <a:p>
                <a:pPr marL="444500" indent="-444500"/>
                <a14:m>
                  <m:oMath xmlns:m="http://schemas.openxmlformats.org/officeDocument/2006/math">
                    <m:sSub>
                      <m:sSubPr>
                        <m:ctrlPr>
                          <a:rPr lang="en-GB" sz="1200" i="1" smtClean="0">
                            <a:latin typeface="Cambria Math" panose="02040503050406030204" pitchFamily="18" charset="0"/>
                            <a:ea typeface="Cambria Math" panose="02040503050406030204" pitchFamily="18" charset="0"/>
                          </a:rPr>
                        </m:ctrlPr>
                      </m:sSubPr>
                      <m:e>
                        <m:r>
                          <a:rPr lang="en-GB" sz="1200" b="0" i="1" smtClean="0">
                            <a:latin typeface="Cambria Math" panose="02040503050406030204" pitchFamily="18" charset="0"/>
                            <a:ea typeface="Cambria Math" panose="02040503050406030204" pitchFamily="18" charset="0"/>
                          </a:rPr>
                          <m:t>𝑁</m:t>
                        </m:r>
                      </m:e>
                      <m:sub>
                        <m:r>
                          <a:rPr lang="cs-CZ" sz="1200" b="0" i="1" smtClean="0">
                            <a:latin typeface="Cambria Math" panose="02040503050406030204" pitchFamily="18" charset="0"/>
                            <a:ea typeface="Cambria Math" panose="02040503050406030204" pitchFamily="18" charset="0"/>
                          </a:rPr>
                          <m:t>𝑡</m:t>
                        </m:r>
                        <m:r>
                          <a:rPr lang="cs-CZ" sz="1200" b="0" i="1" smtClean="0">
                            <a:latin typeface="Cambria Math" panose="02040503050406030204" pitchFamily="18" charset="0"/>
                            <a:ea typeface="Cambria Math" panose="02040503050406030204" pitchFamily="18" charset="0"/>
                          </a:rPr>
                          <m:t>,</m:t>
                        </m:r>
                        <m:r>
                          <a:rPr lang="cs-CZ" sz="1200" b="0" i="1" smtClean="0">
                            <a:latin typeface="Cambria Math" panose="02040503050406030204" pitchFamily="18" charset="0"/>
                            <a:ea typeface="Cambria Math" panose="02040503050406030204" pitchFamily="18" charset="0"/>
                          </a:rPr>
                          <m:t>𝑡</m:t>
                        </m:r>
                        <m:r>
                          <a:rPr lang="cs-CZ" sz="1200" b="0" i="1" smtClean="0">
                            <a:latin typeface="Cambria Math" panose="02040503050406030204" pitchFamily="18" charset="0"/>
                            <a:ea typeface="Cambria Math" panose="02040503050406030204" pitchFamily="18" charset="0"/>
                          </a:rPr>
                          <m:t>+</m:t>
                        </m:r>
                        <m:r>
                          <a:rPr lang="cs-CZ" sz="1200" b="0" i="1" smtClean="0">
                            <a:latin typeface="Cambria Math" panose="02040503050406030204" pitchFamily="18" charset="0"/>
                            <a:ea typeface="Cambria Math" panose="02040503050406030204" pitchFamily="18" charset="0"/>
                          </a:rPr>
                          <m:t>𝑝</m:t>
                        </m:r>
                      </m:sub>
                    </m:sSub>
                  </m:oMath>
                </a14:m>
                <a:r>
                  <a:rPr lang="en-GB" sz="1300" dirty="0">
                    <a:latin typeface="Cambria Math" panose="02040503050406030204" pitchFamily="18" charset="0"/>
                    <a:ea typeface="Cambria Math" panose="02040503050406030204" pitchFamily="18" charset="0"/>
                  </a:rPr>
                  <a:t> …  number of days in the FRA period</a:t>
                </a:r>
              </a:p>
            </p:txBody>
          </p:sp>
        </mc:Choice>
        <mc:Fallback xmlns="">
          <p:sp>
            <p:nvSpPr>
              <p:cNvPr id="71" name="TextovéPole 70"/>
              <p:cNvSpPr txBox="1">
                <a:spLocks noRot="1" noChangeAspect="1" noMove="1" noResize="1" noEditPoints="1" noAdjustHandles="1" noChangeArrowheads="1" noChangeShapeType="1" noTextEdit="1"/>
              </p:cNvSpPr>
              <p:nvPr/>
            </p:nvSpPr>
            <p:spPr>
              <a:xfrm>
                <a:off x="4860000" y="2429147"/>
                <a:ext cx="4104974" cy="292388"/>
              </a:xfrm>
              <a:prstGeom prst="rect">
                <a:avLst/>
              </a:prstGeom>
              <a:blipFill>
                <a:blip r:embed="rId18"/>
                <a:stretch>
                  <a:fillRect l="-445" t="-4167" b="-14583"/>
                </a:stretch>
              </a:blipFill>
              <a:ln>
                <a:noFill/>
              </a:ln>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75" name="TextovéPole 74"/>
              <p:cNvSpPr txBox="1"/>
              <p:nvPr/>
            </p:nvSpPr>
            <p:spPr>
              <a:xfrm>
                <a:off x="4860000" y="2631638"/>
                <a:ext cx="4104974" cy="292388"/>
              </a:xfrm>
              <a:prstGeom prst="rect">
                <a:avLst/>
              </a:prstGeom>
              <a:noFill/>
              <a:ln>
                <a:noFill/>
              </a:ln>
            </p:spPr>
            <p:txBody>
              <a:bodyPr wrap="square" lIns="36000" rIns="0" rtlCol="0">
                <a:spAutoFit/>
              </a:bodyPr>
              <a:lstStyle/>
              <a:p>
                <a:pPr marL="444500" indent="-444500"/>
                <a14:m>
                  <m:oMath xmlns:m="http://schemas.openxmlformats.org/officeDocument/2006/math">
                    <m:r>
                      <a:rPr lang="en-GB" sz="1200" i="1" smtClean="0">
                        <a:latin typeface="Cambria Math" panose="02040503050406030204" pitchFamily="18" charset="0"/>
                        <a:ea typeface="Cambria Math" panose="02040503050406030204" pitchFamily="18" charset="0"/>
                      </a:rPr>
                      <m:t>𝑀</m:t>
                    </m:r>
                  </m:oMath>
                </a14:m>
                <a:r>
                  <a:rPr lang="en-GB" sz="1300" dirty="0">
                    <a:latin typeface="Cambria Math" panose="02040503050406030204" pitchFamily="18" charset="0"/>
                    <a:ea typeface="Cambria Math" panose="02040503050406030204" pitchFamily="18" charset="0"/>
                  </a:rPr>
                  <a:t> …  notional principal amount of the FRA contract</a:t>
                </a:r>
              </a:p>
            </p:txBody>
          </p:sp>
        </mc:Choice>
        <mc:Fallback xmlns="">
          <p:sp>
            <p:nvSpPr>
              <p:cNvPr id="75" name="TextovéPole 74"/>
              <p:cNvSpPr txBox="1">
                <a:spLocks noRot="1" noChangeAspect="1" noMove="1" noResize="1" noEditPoints="1" noAdjustHandles="1" noChangeArrowheads="1" noChangeShapeType="1" noTextEdit="1"/>
              </p:cNvSpPr>
              <p:nvPr/>
            </p:nvSpPr>
            <p:spPr>
              <a:xfrm>
                <a:off x="4860000" y="2631638"/>
                <a:ext cx="4104974" cy="292388"/>
              </a:xfrm>
              <a:prstGeom prst="rect">
                <a:avLst/>
              </a:prstGeom>
              <a:blipFill>
                <a:blip r:embed="rId19"/>
                <a:stretch>
                  <a:fillRect l="-445" t="-2083" b="-16667"/>
                </a:stretch>
              </a:blipFill>
              <a:ln>
                <a:noFill/>
              </a:ln>
            </p:spPr>
            <p:txBody>
              <a:bodyPr/>
              <a:lstStyle/>
              <a:p>
                <a:r>
                  <a:rPr lang="cs-CZ">
                    <a:noFill/>
                  </a:rPr>
                  <a:t> </a:t>
                </a:r>
              </a:p>
            </p:txBody>
          </p:sp>
        </mc:Fallback>
      </mc:AlternateContent>
      <p:sp>
        <p:nvSpPr>
          <p:cNvPr id="80" name="TextovéPole 79"/>
          <p:cNvSpPr txBox="1"/>
          <p:nvPr/>
        </p:nvSpPr>
        <p:spPr>
          <a:xfrm>
            <a:off x="863520" y="3672000"/>
            <a:ext cx="5148640" cy="430887"/>
          </a:xfrm>
          <a:prstGeom prst="rect">
            <a:avLst/>
          </a:prstGeom>
          <a:noFill/>
          <a:ln>
            <a:noFill/>
          </a:ln>
        </p:spPr>
        <p:txBody>
          <a:bodyPr wrap="square" rtlCol="0">
            <a:spAutoFit/>
          </a:bodyPr>
          <a:lstStyle/>
          <a:p>
            <a:pPr marL="324000" indent="-324000">
              <a:buClr>
                <a:srgbClr val="7030A0"/>
              </a:buClr>
              <a:buFont typeface="Wingdings" panose="05000000000000000000" pitchFamily="2" charset="2"/>
              <a:buChar char="Ø"/>
            </a:pPr>
            <a:r>
              <a:rPr lang="en-GB" sz="2200" dirty="0">
                <a:latin typeface="Cambria Math" panose="02040503050406030204" pitchFamily="18" charset="0"/>
                <a:ea typeface="Cambria Math" panose="02040503050406030204" pitchFamily="18" charset="0"/>
              </a:rPr>
              <a:t>Value of cash flow for the FRA seller</a:t>
            </a:r>
          </a:p>
        </p:txBody>
      </p:sp>
      <p:sp>
        <p:nvSpPr>
          <p:cNvPr id="81" name="Tlačítko akce: Zvuk 80">
            <a:hlinkClick r:id="" action="ppaction://noaction" highlightClick="1"/>
          </p:cNvPr>
          <p:cNvSpPr/>
          <p:nvPr/>
        </p:nvSpPr>
        <p:spPr>
          <a:xfrm>
            <a:off x="251520" y="3618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cs-CZ" sz="1200" b="1" dirty="0">
                <a:solidFill>
                  <a:srgbClr val="FFFF00"/>
                </a:solidFill>
              </a:rPr>
              <a:t>3</a:t>
            </a:r>
          </a:p>
        </p:txBody>
      </p:sp>
      <p:sp>
        <p:nvSpPr>
          <p:cNvPr id="82" name="TextovéPole 81"/>
          <p:cNvSpPr txBox="1"/>
          <p:nvPr/>
        </p:nvSpPr>
        <p:spPr>
          <a:xfrm>
            <a:off x="1188000" y="3999408"/>
            <a:ext cx="7848496" cy="369332"/>
          </a:xfrm>
          <a:prstGeom prst="rect">
            <a:avLst/>
          </a:prstGeom>
          <a:noFill/>
          <a:ln>
            <a:noFill/>
          </a:ln>
        </p:spPr>
        <p:txBody>
          <a:bodyPr wrap="square" rtlCol="0">
            <a:spAutoFit/>
          </a:bodyPr>
          <a:lstStyle/>
          <a:p>
            <a:pPr marL="324000" lvl="2"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FRA seller is the payer of the reference rate and the receiver of the FRA rate</a:t>
            </a:r>
          </a:p>
        </p:txBody>
      </p:sp>
      <mc:AlternateContent xmlns:mc="http://schemas.openxmlformats.org/markup-compatibility/2006" xmlns:a14="http://schemas.microsoft.com/office/drawing/2010/main">
        <mc:Choice Requires="a14">
          <p:sp>
            <p:nvSpPr>
              <p:cNvPr id="83" name="TextovéPole 82"/>
              <p:cNvSpPr txBox="1"/>
              <p:nvPr/>
            </p:nvSpPr>
            <p:spPr>
              <a:xfrm>
                <a:off x="1547184" y="4254080"/>
                <a:ext cx="3264588" cy="757451"/>
              </a:xfrm>
              <a:prstGeom prst="rect">
                <a:avLst/>
              </a:prstGeom>
              <a:noFill/>
            </p:spPr>
            <p:txBody>
              <a:bodyPr wrap="square" rtlCol="0">
                <a:spAutoFit/>
              </a:bodyPr>
              <a:lstStyle/>
              <a:p>
                <a:pPr algn="ctr"/>
                <a14:m>
                  <m:oMathPara xmlns:m="http://schemas.openxmlformats.org/officeDocument/2006/math">
                    <m:oMathParaPr>
                      <m:jc m:val="left"/>
                    </m:oMathParaPr>
                    <m:oMath xmlns:m="http://schemas.openxmlformats.org/officeDocument/2006/math">
                      <m:sSub>
                        <m:sSubPr>
                          <m:ctrlPr>
                            <a:rPr lang="cs-CZ" sz="1600" b="0" i="1" smtClean="0">
                              <a:latin typeface="Cambria Math" panose="02040503050406030204" pitchFamily="18" charset="0"/>
                              <a:ea typeface="Cambria Math" panose="02040503050406030204" pitchFamily="18" charset="0"/>
                            </a:rPr>
                          </m:ctrlPr>
                        </m:sSubPr>
                        <m:e>
                          <m:r>
                            <a:rPr lang="cs-CZ" sz="1600" b="0" i="1" smtClean="0">
                              <a:latin typeface="Cambria Math" panose="02040503050406030204" pitchFamily="18" charset="0"/>
                              <a:ea typeface="Cambria Math" panose="02040503050406030204" pitchFamily="18" charset="0"/>
                            </a:rPr>
                            <m:t>𝑉</m:t>
                          </m:r>
                        </m:e>
                        <m:sub>
                          <m:r>
                            <m:rPr>
                              <m:nor/>
                            </m:rPr>
                            <a:rPr lang="cs-CZ" sz="1600" b="0" i="0" smtClean="0">
                              <a:latin typeface="Cambria Math" panose="02040503050406030204" pitchFamily="18" charset="0"/>
                              <a:ea typeface="Cambria Math" panose="02040503050406030204" pitchFamily="18" charset="0"/>
                            </a:rPr>
                            <m:t>seller</m:t>
                          </m:r>
                        </m:sub>
                      </m:sSub>
                      <m:r>
                        <a:rPr lang="cs-CZ" sz="1600" b="0" i="1" smtClean="0">
                          <a:latin typeface="Cambria Math"/>
                          <a:ea typeface="Cambria Math" panose="02040503050406030204" pitchFamily="18" charset="0"/>
                        </a:rPr>
                        <m:t>=</m:t>
                      </m:r>
                      <m:r>
                        <a:rPr lang="cs-CZ" sz="1600" i="1">
                          <a:latin typeface="Cambria Math" panose="02040503050406030204" pitchFamily="18" charset="0"/>
                          <a:ea typeface="Cambria Math" panose="02040503050406030204" pitchFamily="18" charset="0"/>
                        </a:rPr>
                        <m:t>𝑀</m:t>
                      </m:r>
                      <m:r>
                        <a:rPr lang="cs-CZ" sz="1600" i="1">
                          <a:latin typeface="Cambria Math" panose="02040503050406030204" pitchFamily="18" charset="0"/>
                          <a:ea typeface="Cambria Math" panose="02040503050406030204" pitchFamily="18" charset="0"/>
                        </a:rPr>
                        <m:t>×</m:t>
                      </m:r>
                      <m:f>
                        <m:fPr>
                          <m:ctrlPr>
                            <a:rPr lang="cs-CZ" sz="1600" i="1">
                              <a:latin typeface="Cambria Math" panose="02040503050406030204" pitchFamily="18" charset="0"/>
                              <a:ea typeface="Cambria Math" panose="02040503050406030204" pitchFamily="18" charset="0"/>
                            </a:rPr>
                          </m:ctrlPr>
                        </m:fPr>
                        <m:num>
                          <m:d>
                            <m:dPr>
                              <m:ctrlPr>
                                <a:rPr lang="cs-CZ" sz="1600" i="1" smtClean="0">
                                  <a:latin typeface="Cambria Math" panose="02040503050406030204" pitchFamily="18" charset="0"/>
                                  <a:ea typeface="Cambria Math" panose="02040503050406030204" pitchFamily="18" charset="0"/>
                                </a:rPr>
                              </m:ctrlPr>
                            </m:dPr>
                            <m:e>
                              <m:sPre>
                                <m:sPrePr>
                                  <m:ctrlPr>
                                    <a:rPr lang="cs-CZ" sz="1400" i="1">
                                      <a:latin typeface="Cambria Math" panose="02040503050406030204" pitchFamily="18" charset="0"/>
                                      <a:ea typeface="Cambria Math" panose="02040503050406030204" pitchFamily="18" charset="0"/>
                                    </a:rPr>
                                  </m:ctrlPr>
                                </m:sPrePr>
                                <m:sub>
                                  <m:r>
                                    <a:rPr lang="cs-CZ" sz="1400" i="1">
                                      <a:latin typeface="Cambria Math" panose="02040503050406030204" pitchFamily="18" charset="0"/>
                                      <a:ea typeface="Cambria Math" panose="02040503050406030204" pitchFamily="18" charset="0"/>
                                    </a:rPr>
                                    <m:t>𝑡</m:t>
                                  </m:r>
                                </m:sub>
                                <m:sup>
                                  <m:r>
                                    <a:rPr lang="cs-CZ" sz="1600" i="1">
                                      <a:latin typeface="Cambria Math" panose="02040503050406030204" pitchFamily="18" charset="0"/>
                                      <a:ea typeface="Cambria Math" panose="02040503050406030204" pitchFamily="18" charset="0"/>
                                    </a:rPr>
                                    <m:t> </m:t>
                                  </m:r>
                                </m:sup>
                                <m:e>
                                  <m:sSub>
                                    <m:sSubPr>
                                      <m:ctrlPr>
                                        <a:rPr lang="cs-CZ" sz="1600" i="1">
                                          <a:latin typeface="Cambria Math" panose="02040503050406030204" pitchFamily="18" charset="0"/>
                                        </a:rPr>
                                      </m:ctrlPr>
                                    </m:sSubPr>
                                    <m:e>
                                      <m:r>
                                        <a:rPr lang="cs-CZ" sz="1600" b="0" i="1" smtClean="0">
                                          <a:latin typeface="Cambria Math" panose="02040503050406030204" pitchFamily="18" charset="0"/>
                                        </a:rPr>
                                        <m:t>𝐾</m:t>
                                      </m:r>
                                    </m:e>
                                    <m:sub>
                                      <m:r>
                                        <a:rPr lang="cs-CZ" sz="1600" i="1">
                                          <a:latin typeface="Cambria Math" panose="02040503050406030204" pitchFamily="18" charset="0"/>
                                        </a:rPr>
                                        <m:t>𝑡</m:t>
                                      </m:r>
                                      <m:r>
                                        <a:rPr lang="cs-CZ" sz="1600" i="1">
                                          <a:latin typeface="Cambria Math" panose="02040503050406030204" pitchFamily="18" charset="0"/>
                                        </a:rPr>
                                        <m:t>+</m:t>
                                      </m:r>
                                      <m:r>
                                        <a:rPr lang="cs-CZ" sz="1600" i="1">
                                          <a:latin typeface="Cambria Math" panose="02040503050406030204" pitchFamily="18" charset="0"/>
                                        </a:rPr>
                                        <m:t>𝑝</m:t>
                                      </m:r>
                                    </m:sub>
                                  </m:sSub>
                                </m:e>
                              </m:sPre>
                              <m:r>
                                <a:rPr lang="cs-CZ" sz="1600" b="0" i="1" smtClean="0">
                                  <a:latin typeface="Cambria Math" panose="02040503050406030204" pitchFamily="18" charset="0"/>
                                </a:rPr>
                                <m:t>−</m:t>
                              </m:r>
                              <m:sSubSup>
                                <m:sSubSupPr>
                                  <m:ctrlPr>
                                    <a:rPr lang="cs-CZ" sz="1600" i="1" smtClean="0">
                                      <a:latin typeface="Cambria Math" panose="02040503050406030204" pitchFamily="18" charset="0"/>
                                      <a:ea typeface="Cambria Math" panose="02040503050406030204" pitchFamily="18" charset="0"/>
                                    </a:rPr>
                                  </m:ctrlPr>
                                </m:sSubSupPr>
                                <m:e>
                                  <m:r>
                                    <a:rPr lang="cs-CZ" sz="1600" b="0" i="1" smtClean="0">
                                      <a:latin typeface="Cambria Math" panose="02040503050406030204" pitchFamily="18" charset="0"/>
                                      <a:ea typeface="Cambria Math" panose="02040503050406030204" pitchFamily="18" charset="0"/>
                                    </a:rPr>
                                    <m:t>𝐿</m:t>
                                  </m:r>
                                </m:e>
                                <m:sub>
                                  <m:r>
                                    <a:rPr lang="cs-CZ" sz="1600" b="0" i="1" smtClean="0">
                                      <a:latin typeface="Cambria Math" panose="02040503050406030204" pitchFamily="18" charset="0"/>
                                      <a:ea typeface="Cambria Math" panose="02040503050406030204" pitchFamily="18" charset="0"/>
                                    </a:rPr>
                                    <m:t>𝑝</m:t>
                                  </m:r>
                                </m:sub>
                                <m:sup>
                                  <m:r>
                                    <a:rPr lang="cs-CZ" sz="1600" b="0" i="1" smtClean="0">
                                      <a:latin typeface="Cambria Math" panose="02040503050406030204" pitchFamily="18" charset="0"/>
                                      <a:ea typeface="Cambria Math" panose="02040503050406030204" pitchFamily="18" charset="0"/>
                                    </a:rPr>
                                    <m:t>𝑡</m:t>
                                  </m:r>
                                </m:sup>
                              </m:sSubSup>
                            </m:e>
                          </m:d>
                          <m:r>
                            <a:rPr lang="cs-CZ" sz="1600" i="1" smtClean="0">
                              <a:latin typeface="Cambria Math" panose="02040503050406030204" pitchFamily="18" charset="0"/>
                              <a:ea typeface="Cambria Math" panose="02040503050406030204" pitchFamily="18" charset="0"/>
                            </a:rPr>
                            <m:t>×</m:t>
                          </m:r>
                          <m:box>
                            <m:boxPr>
                              <m:ctrlPr>
                                <a:rPr lang="cs-CZ" sz="1600" i="1" smtClean="0">
                                  <a:latin typeface="Cambria Math" panose="02040503050406030204" pitchFamily="18" charset="0"/>
                                  <a:ea typeface="Cambria Math" panose="02040503050406030204" pitchFamily="18" charset="0"/>
                                </a:rPr>
                              </m:ctrlPr>
                            </m:boxPr>
                            <m:e>
                              <m:argPr>
                                <m:argSz m:val="-1"/>
                              </m:argPr>
                              <m:f>
                                <m:fPr>
                                  <m:ctrlPr>
                                    <a:rPr lang="cs-CZ" sz="1600" i="1" smtClean="0">
                                      <a:latin typeface="Cambria Math" panose="02040503050406030204" pitchFamily="18" charset="0"/>
                                      <a:ea typeface="Cambria Math" panose="02040503050406030204" pitchFamily="18" charset="0"/>
                                    </a:rPr>
                                  </m:ctrlPr>
                                </m:fPr>
                                <m:num>
                                  <m:sSub>
                                    <m:sSubPr>
                                      <m:ctrlPr>
                                        <a:rPr lang="cs-CZ" sz="1600" i="1" smtClean="0">
                                          <a:latin typeface="Cambria Math" panose="02040503050406030204" pitchFamily="18" charset="0"/>
                                          <a:ea typeface="Cambria Math" panose="02040503050406030204" pitchFamily="18" charset="0"/>
                                        </a:rPr>
                                      </m:ctrlPr>
                                    </m:sSubPr>
                                    <m:e>
                                      <m:r>
                                        <a:rPr lang="cs-CZ" sz="1600" b="0" i="1" smtClean="0">
                                          <a:latin typeface="Cambria Math" panose="02040503050406030204" pitchFamily="18" charset="0"/>
                                          <a:ea typeface="Cambria Math" panose="02040503050406030204" pitchFamily="18" charset="0"/>
                                        </a:rPr>
                                        <m:t>𝑁</m:t>
                                      </m:r>
                                    </m:e>
                                    <m:sub>
                                      <m:r>
                                        <a:rPr lang="cs-CZ" sz="1600" b="0" i="1" smtClean="0">
                                          <a:latin typeface="Cambria Math" panose="02040503050406030204" pitchFamily="18" charset="0"/>
                                          <a:ea typeface="Cambria Math" panose="02040503050406030204" pitchFamily="18" charset="0"/>
                                        </a:rPr>
                                        <m:t>𝑡</m:t>
                                      </m:r>
                                      <m:r>
                                        <a:rPr lang="cs-CZ" sz="1600" b="0" i="1" smtClean="0">
                                          <a:latin typeface="Cambria Math" panose="02040503050406030204" pitchFamily="18" charset="0"/>
                                          <a:ea typeface="Cambria Math" panose="02040503050406030204" pitchFamily="18" charset="0"/>
                                        </a:rPr>
                                        <m:t>,</m:t>
                                      </m:r>
                                      <m:r>
                                        <a:rPr lang="cs-CZ" sz="1600" b="0" i="1" smtClean="0">
                                          <a:latin typeface="Cambria Math" panose="02040503050406030204" pitchFamily="18" charset="0"/>
                                          <a:ea typeface="Cambria Math" panose="02040503050406030204" pitchFamily="18" charset="0"/>
                                        </a:rPr>
                                        <m:t>𝑡</m:t>
                                      </m:r>
                                      <m:r>
                                        <a:rPr lang="cs-CZ" sz="1600" b="0" i="1" smtClean="0">
                                          <a:latin typeface="Cambria Math" panose="02040503050406030204" pitchFamily="18" charset="0"/>
                                          <a:ea typeface="Cambria Math" panose="02040503050406030204" pitchFamily="18" charset="0"/>
                                        </a:rPr>
                                        <m:t>+</m:t>
                                      </m:r>
                                      <m:r>
                                        <a:rPr lang="cs-CZ" sz="1600" b="0" i="1" smtClean="0">
                                          <a:latin typeface="Cambria Math" panose="02040503050406030204" pitchFamily="18" charset="0"/>
                                          <a:ea typeface="Cambria Math" panose="02040503050406030204" pitchFamily="18" charset="0"/>
                                        </a:rPr>
                                        <m:t>𝑝</m:t>
                                      </m:r>
                                    </m:sub>
                                  </m:sSub>
                                </m:num>
                                <m:den>
                                  <m:r>
                                    <a:rPr lang="cs-CZ" sz="1600" b="0" i="1" smtClean="0">
                                      <a:latin typeface="Cambria Math" panose="02040503050406030204" pitchFamily="18" charset="0"/>
                                      <a:ea typeface="Cambria Math" panose="02040503050406030204" pitchFamily="18" charset="0"/>
                                    </a:rPr>
                                    <m:t>365</m:t>
                                  </m:r>
                                </m:den>
                              </m:f>
                            </m:e>
                          </m:box>
                        </m:num>
                        <m:den>
                          <m:r>
                            <a:rPr lang="cs-CZ" sz="1600" b="0" i="1" smtClean="0">
                              <a:latin typeface="Cambria Math" panose="02040503050406030204" pitchFamily="18" charset="0"/>
                              <a:ea typeface="Cambria Math" panose="02040503050406030204" pitchFamily="18" charset="0"/>
                            </a:rPr>
                            <m:t>1+</m:t>
                          </m:r>
                          <m:sSubSup>
                            <m:sSubSupPr>
                              <m:ctrlPr>
                                <a:rPr lang="cs-CZ" sz="1600" i="1">
                                  <a:latin typeface="Cambria Math" panose="02040503050406030204" pitchFamily="18" charset="0"/>
                                  <a:ea typeface="Cambria Math" panose="02040503050406030204" pitchFamily="18" charset="0"/>
                                </a:rPr>
                              </m:ctrlPr>
                            </m:sSubSupPr>
                            <m:e>
                              <m:r>
                                <a:rPr lang="cs-CZ" sz="1600" b="0" i="1" smtClean="0">
                                  <a:latin typeface="Cambria Math" panose="02040503050406030204" pitchFamily="18" charset="0"/>
                                  <a:ea typeface="Cambria Math" panose="02040503050406030204" pitchFamily="18" charset="0"/>
                                </a:rPr>
                                <m:t>𝐿</m:t>
                              </m:r>
                            </m:e>
                            <m:sub>
                              <m:r>
                                <a:rPr lang="cs-CZ" sz="1600" i="1">
                                  <a:latin typeface="Cambria Math" panose="02040503050406030204" pitchFamily="18" charset="0"/>
                                  <a:ea typeface="Cambria Math" panose="02040503050406030204" pitchFamily="18" charset="0"/>
                                </a:rPr>
                                <m:t>𝑝</m:t>
                              </m:r>
                            </m:sub>
                            <m:sup>
                              <m:r>
                                <a:rPr lang="cs-CZ" sz="1600" i="1">
                                  <a:latin typeface="Cambria Math" panose="02040503050406030204" pitchFamily="18" charset="0"/>
                                  <a:ea typeface="Cambria Math" panose="02040503050406030204" pitchFamily="18" charset="0"/>
                                </a:rPr>
                                <m:t>𝑡</m:t>
                              </m:r>
                            </m:sup>
                          </m:sSubSup>
                          <m:r>
                            <a:rPr lang="cs-CZ" sz="1600" i="1">
                              <a:latin typeface="Cambria Math" panose="02040503050406030204" pitchFamily="18" charset="0"/>
                              <a:ea typeface="Cambria Math" panose="02040503050406030204" pitchFamily="18" charset="0"/>
                            </a:rPr>
                            <m:t>×</m:t>
                          </m:r>
                          <m:box>
                            <m:boxPr>
                              <m:ctrlPr>
                                <a:rPr lang="cs-CZ" sz="1600" i="1">
                                  <a:latin typeface="Cambria Math" panose="02040503050406030204" pitchFamily="18" charset="0"/>
                                  <a:ea typeface="Cambria Math" panose="02040503050406030204" pitchFamily="18" charset="0"/>
                                </a:rPr>
                              </m:ctrlPr>
                            </m:boxPr>
                            <m:e>
                              <m:argPr>
                                <m:argSz m:val="-1"/>
                              </m:argPr>
                              <m:f>
                                <m:fPr>
                                  <m:ctrlPr>
                                    <a:rPr lang="cs-CZ" sz="1600" i="1">
                                      <a:latin typeface="Cambria Math" panose="02040503050406030204" pitchFamily="18" charset="0"/>
                                      <a:ea typeface="Cambria Math" panose="02040503050406030204" pitchFamily="18" charset="0"/>
                                    </a:rPr>
                                  </m:ctrlPr>
                                </m:fPr>
                                <m:num>
                                  <m:sSub>
                                    <m:sSubPr>
                                      <m:ctrlPr>
                                        <a:rPr lang="cs-CZ" sz="1600" i="1">
                                          <a:latin typeface="Cambria Math" panose="02040503050406030204" pitchFamily="18" charset="0"/>
                                          <a:ea typeface="Cambria Math" panose="02040503050406030204" pitchFamily="18" charset="0"/>
                                        </a:rPr>
                                      </m:ctrlPr>
                                    </m:sSubPr>
                                    <m:e>
                                      <m:r>
                                        <a:rPr lang="cs-CZ" sz="1600" i="1">
                                          <a:latin typeface="Cambria Math" panose="02040503050406030204" pitchFamily="18" charset="0"/>
                                          <a:ea typeface="Cambria Math" panose="02040503050406030204" pitchFamily="18" charset="0"/>
                                        </a:rPr>
                                        <m:t>𝑁</m:t>
                                      </m:r>
                                    </m:e>
                                    <m:sub>
                                      <m:r>
                                        <a:rPr lang="cs-CZ" sz="1600" b="0" i="1" smtClean="0">
                                          <a:latin typeface="Cambria Math" panose="02040503050406030204" pitchFamily="18" charset="0"/>
                                          <a:ea typeface="Cambria Math" panose="02040503050406030204" pitchFamily="18" charset="0"/>
                                        </a:rPr>
                                        <m:t>𝑡</m:t>
                                      </m:r>
                                      <m:r>
                                        <a:rPr lang="cs-CZ" sz="1600" b="0" i="1" smtClean="0">
                                          <a:latin typeface="Cambria Math" panose="02040503050406030204" pitchFamily="18" charset="0"/>
                                          <a:ea typeface="Cambria Math" panose="02040503050406030204" pitchFamily="18" charset="0"/>
                                        </a:rPr>
                                        <m:t>,</m:t>
                                      </m:r>
                                      <m:r>
                                        <a:rPr lang="cs-CZ" sz="1600" b="0" i="1" smtClean="0">
                                          <a:latin typeface="Cambria Math" panose="02040503050406030204" pitchFamily="18" charset="0"/>
                                          <a:ea typeface="Cambria Math" panose="02040503050406030204" pitchFamily="18" charset="0"/>
                                        </a:rPr>
                                        <m:t>𝑡</m:t>
                                      </m:r>
                                      <m:r>
                                        <a:rPr lang="cs-CZ" sz="1600" b="0" i="1" smtClean="0">
                                          <a:latin typeface="Cambria Math" panose="02040503050406030204" pitchFamily="18" charset="0"/>
                                          <a:ea typeface="Cambria Math" panose="02040503050406030204" pitchFamily="18" charset="0"/>
                                        </a:rPr>
                                        <m:t>+</m:t>
                                      </m:r>
                                      <m:r>
                                        <a:rPr lang="cs-CZ" sz="1600" b="0" i="1" smtClean="0">
                                          <a:latin typeface="Cambria Math" panose="02040503050406030204" pitchFamily="18" charset="0"/>
                                          <a:ea typeface="Cambria Math" panose="02040503050406030204" pitchFamily="18" charset="0"/>
                                        </a:rPr>
                                        <m:t>𝑝</m:t>
                                      </m:r>
                                    </m:sub>
                                  </m:sSub>
                                </m:num>
                                <m:den>
                                  <m:r>
                                    <a:rPr lang="cs-CZ" sz="1600" i="1">
                                      <a:latin typeface="Cambria Math" panose="02040503050406030204" pitchFamily="18" charset="0"/>
                                      <a:ea typeface="Cambria Math" panose="02040503050406030204" pitchFamily="18" charset="0"/>
                                    </a:rPr>
                                    <m:t>365</m:t>
                                  </m:r>
                                </m:den>
                              </m:f>
                            </m:e>
                          </m:box>
                        </m:den>
                      </m:f>
                    </m:oMath>
                  </m:oMathPara>
                </a14:m>
                <a:endParaRPr lang="cs-CZ" sz="1600" i="1" dirty="0">
                  <a:latin typeface="Cambria Math"/>
                  <a:ea typeface="Cambria Math" panose="02040503050406030204" pitchFamily="18" charset="0"/>
                </a:endParaRPr>
              </a:p>
            </p:txBody>
          </p:sp>
        </mc:Choice>
        <mc:Fallback xmlns="">
          <p:sp>
            <p:nvSpPr>
              <p:cNvPr id="83" name="TextovéPole 82"/>
              <p:cNvSpPr txBox="1">
                <a:spLocks noRot="1" noChangeAspect="1" noMove="1" noResize="1" noEditPoints="1" noAdjustHandles="1" noChangeArrowheads="1" noChangeShapeType="1" noTextEdit="1"/>
              </p:cNvSpPr>
              <p:nvPr/>
            </p:nvSpPr>
            <p:spPr>
              <a:xfrm>
                <a:off x="1547184" y="4254080"/>
                <a:ext cx="3264588" cy="757451"/>
              </a:xfrm>
              <a:prstGeom prst="rect">
                <a:avLst/>
              </a:prstGeom>
              <a:blipFill>
                <a:blip r:embed="rId20"/>
                <a:stretch>
                  <a:fillRect/>
                </a:stretch>
              </a:blipFill>
            </p:spPr>
            <p:txBody>
              <a:bodyPr/>
              <a:lstStyle/>
              <a:p>
                <a:r>
                  <a:rPr lang="cs-CZ">
                    <a:noFill/>
                  </a:rPr>
                  <a:t> </a:t>
                </a:r>
              </a:p>
            </p:txBody>
          </p:sp>
        </mc:Fallback>
      </mc:AlternateContent>
      <p:sp>
        <p:nvSpPr>
          <p:cNvPr id="34" name="TextovéPole 33"/>
          <p:cNvSpPr txBox="1"/>
          <p:nvPr/>
        </p:nvSpPr>
        <p:spPr>
          <a:xfrm>
            <a:off x="864000" y="4896000"/>
            <a:ext cx="8034496" cy="430887"/>
          </a:xfrm>
          <a:prstGeom prst="rect">
            <a:avLst/>
          </a:prstGeom>
          <a:noFill/>
          <a:ln>
            <a:noFill/>
          </a:ln>
        </p:spPr>
        <p:txBody>
          <a:bodyPr wrap="square" rtlCol="0">
            <a:spAutoFit/>
          </a:bodyPr>
          <a:lstStyle/>
          <a:p>
            <a:pPr marL="324000" indent="-324000">
              <a:buClr>
                <a:srgbClr val="7030A0"/>
              </a:buClr>
              <a:buFont typeface="Wingdings" panose="05000000000000000000" pitchFamily="2" charset="2"/>
              <a:buChar char="Ø"/>
            </a:pPr>
            <a:r>
              <a:rPr lang="en-GB" sz="2200" dirty="0">
                <a:latin typeface="Cambria Math" panose="02040503050406030204" pitchFamily="18" charset="0"/>
                <a:ea typeface="Cambria Math" panose="02040503050406030204" pitchFamily="18" charset="0"/>
              </a:rPr>
              <a:t>Summary of differences between a coupon swap and an FRA</a:t>
            </a:r>
          </a:p>
        </p:txBody>
      </p:sp>
      <p:sp>
        <p:nvSpPr>
          <p:cNvPr id="35" name="Tlačítko akce: Zvuk 34">
            <a:hlinkClick r:id="" action="ppaction://noaction" highlightClick="1"/>
          </p:cNvPr>
          <p:cNvSpPr/>
          <p:nvPr/>
        </p:nvSpPr>
        <p:spPr>
          <a:xfrm>
            <a:off x="252000" y="4842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cs-CZ" sz="1200" b="1" dirty="0">
                <a:solidFill>
                  <a:srgbClr val="FFFF00"/>
                </a:solidFill>
              </a:rPr>
              <a:t>4</a:t>
            </a:r>
          </a:p>
        </p:txBody>
      </p:sp>
      <p:graphicFrame>
        <p:nvGraphicFramePr>
          <p:cNvPr id="36" name="Tabulka 35"/>
          <p:cNvGraphicFramePr>
            <a:graphicFrameLocks noGrp="1"/>
          </p:cNvGraphicFramePr>
          <p:nvPr>
            <p:extLst>
              <p:ext uri="{D42A27DB-BD31-4B8C-83A1-F6EECF244321}">
                <p14:modId xmlns:p14="http://schemas.microsoft.com/office/powerpoint/2010/main" val="2398392727"/>
              </p:ext>
            </p:extLst>
          </p:nvPr>
        </p:nvGraphicFramePr>
        <p:xfrm>
          <a:off x="1715744" y="5313056"/>
          <a:ext cx="5688000" cy="720000"/>
        </p:xfrm>
        <a:graphic>
          <a:graphicData uri="http://schemas.openxmlformats.org/drawingml/2006/table">
            <a:tbl>
              <a:tblPr firstRow="1">
                <a:tableStyleId>{5C22544A-7EE6-4342-B048-85BDC9FD1C3A}</a:tableStyleId>
              </a:tblPr>
              <a:tblGrid>
                <a:gridCol w="2844000">
                  <a:extLst>
                    <a:ext uri="{9D8B030D-6E8A-4147-A177-3AD203B41FA5}">
                      <a16:colId xmlns:a16="http://schemas.microsoft.com/office/drawing/2014/main" val="20000"/>
                    </a:ext>
                  </a:extLst>
                </a:gridCol>
                <a:gridCol w="2844000">
                  <a:extLst>
                    <a:ext uri="{9D8B030D-6E8A-4147-A177-3AD203B41FA5}">
                      <a16:colId xmlns:a16="http://schemas.microsoft.com/office/drawing/2014/main" val="20002"/>
                    </a:ext>
                  </a:extLst>
                </a:gridCol>
              </a:tblGrid>
              <a:tr h="180000">
                <a:tc>
                  <a:txBody>
                    <a:bodyPr/>
                    <a:lstStyle/>
                    <a:p>
                      <a:pPr algn="ctr"/>
                      <a:r>
                        <a:rPr lang="en-GB" sz="1000" noProof="0" dirty="0">
                          <a:latin typeface="Cambria Math" panose="02040503050406030204" pitchFamily="18" charset="0"/>
                          <a:ea typeface="Cambria Math" panose="02040503050406030204" pitchFamily="18" charset="0"/>
                        </a:rPr>
                        <a:t>Swap</a:t>
                      </a:r>
                    </a:p>
                  </a:txBody>
                  <a:tcPr marL="0" marR="0" marT="0" marB="0"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5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1000" b="1" noProof="0" dirty="0">
                          <a:solidFill>
                            <a:schemeClr val="bg1"/>
                          </a:solidFill>
                          <a:latin typeface="Cambria Math" panose="02040503050406030204" pitchFamily="18" charset="0"/>
                          <a:ea typeface="Cambria Math" panose="02040503050406030204" pitchFamily="18" charset="0"/>
                        </a:rPr>
                        <a:t>FRA</a:t>
                      </a:r>
                    </a:p>
                  </a:txBody>
                  <a:tcPr marL="0" marR="0" marT="0" marB="0"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50000"/>
                      </a:schemeClr>
                    </a:solidFill>
                  </a:tcPr>
                </a:tc>
                <a:extLst>
                  <a:ext uri="{0D108BD9-81ED-4DB2-BD59-A6C34878D82A}">
                    <a16:rowId xmlns:a16="http://schemas.microsoft.com/office/drawing/2014/main" val="10001"/>
                  </a:ext>
                </a:extLst>
              </a:tr>
              <a:tr h="180000">
                <a:tc>
                  <a:txBody>
                    <a:bodyPr/>
                    <a:lstStyle/>
                    <a:p>
                      <a:pPr algn="ctr"/>
                      <a:r>
                        <a:rPr lang="en-GB" sz="1000" b="0" i="0" noProof="0" dirty="0">
                          <a:latin typeface="Cambria Math" panose="02040503050406030204" pitchFamily="18" charset="0"/>
                          <a:ea typeface="Cambria Math" panose="02040503050406030204" pitchFamily="18" charset="0"/>
                        </a:rPr>
                        <a:t>Periodic exchange of interest payments</a:t>
                      </a:r>
                    </a:p>
                  </a:txBody>
                  <a:tcPr marL="0" marR="0" marT="0" marB="0"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r>
                        <a:rPr lang="en-GB" sz="1000" b="0" noProof="0" dirty="0">
                          <a:latin typeface="Cambria Math" panose="02040503050406030204" pitchFamily="18" charset="0"/>
                          <a:ea typeface="Cambria Math" panose="02040503050406030204" pitchFamily="18" charset="0"/>
                        </a:rPr>
                        <a:t>One-off exchange of interest payments</a:t>
                      </a:r>
                    </a:p>
                  </a:txBody>
                  <a:tcPr marL="0" marR="0" marT="0" marB="0"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extLst>
                  <a:ext uri="{0D108BD9-81ED-4DB2-BD59-A6C34878D82A}">
                    <a16:rowId xmlns:a16="http://schemas.microsoft.com/office/drawing/2014/main" val="10002"/>
                  </a:ext>
                </a:extLst>
              </a:tr>
              <a:tr h="180000">
                <a:tc>
                  <a:txBody>
                    <a:bodyPr/>
                    <a:lstStyle/>
                    <a:p>
                      <a:pPr algn="ctr"/>
                      <a:r>
                        <a:rPr lang="en-GB" sz="1000" b="0" i="0" kern="1200" noProof="0" dirty="0">
                          <a:solidFill>
                            <a:schemeClr val="dk1"/>
                          </a:solidFill>
                          <a:latin typeface="Cambria Math" panose="02040503050406030204" pitchFamily="18" charset="0"/>
                          <a:ea typeface="Cambria Math" panose="02040503050406030204" pitchFamily="18" charset="0"/>
                          <a:cs typeface="+mn-cs"/>
                        </a:rPr>
                        <a:t>Immediate start</a:t>
                      </a:r>
                    </a:p>
                  </a:txBody>
                  <a:tcPr marL="0" marR="0" marT="0" marB="0"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1000" b="0" noProof="0" dirty="0">
                          <a:latin typeface="Cambria Math" panose="02040503050406030204" pitchFamily="18" charset="0"/>
                          <a:ea typeface="Cambria Math" panose="02040503050406030204" pitchFamily="18" charset="0"/>
                        </a:rPr>
                        <a:t>Delayed start</a:t>
                      </a:r>
                    </a:p>
                  </a:txBody>
                  <a:tcPr marL="0" marR="0" marT="0" marB="0"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extLst>
                  <a:ext uri="{0D108BD9-81ED-4DB2-BD59-A6C34878D82A}">
                    <a16:rowId xmlns:a16="http://schemas.microsoft.com/office/drawing/2014/main" val="10003"/>
                  </a:ext>
                </a:extLst>
              </a:tr>
              <a:tr h="180000">
                <a:tc>
                  <a:txBody>
                    <a:bodyPr/>
                    <a:lstStyle/>
                    <a:p>
                      <a:pPr algn="ctr"/>
                      <a:r>
                        <a:rPr lang="en-GB" sz="1000" b="0" noProof="0" dirty="0">
                          <a:latin typeface="Cambria Math" panose="02040503050406030204" pitchFamily="18" charset="0"/>
                          <a:ea typeface="Cambria Math" panose="02040503050406030204" pitchFamily="18" charset="0"/>
                        </a:rPr>
                        <a:t>Settle</a:t>
                      </a:r>
                      <a:r>
                        <a:rPr lang="cs-CZ" sz="1000" b="0" noProof="0" dirty="0">
                          <a:latin typeface="Cambria Math" panose="02040503050406030204" pitchFamily="18" charset="0"/>
                          <a:ea typeface="Cambria Math" panose="02040503050406030204" pitchFamily="18" charset="0"/>
                        </a:rPr>
                        <a:t>d</a:t>
                      </a:r>
                      <a:r>
                        <a:rPr lang="en-GB" sz="1000" b="0" noProof="0" dirty="0">
                          <a:latin typeface="Cambria Math" panose="02040503050406030204" pitchFamily="18" charset="0"/>
                          <a:ea typeface="Cambria Math" panose="02040503050406030204" pitchFamily="18" charset="0"/>
                        </a:rPr>
                        <a:t> at the end of interest period</a:t>
                      </a:r>
                    </a:p>
                  </a:txBody>
                  <a:tcPr marL="0" marR="0" marT="0" marB="0"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r>
                        <a:rPr lang="en-GB" sz="1000" b="0" noProof="0" dirty="0">
                          <a:latin typeface="Cambria Math" panose="02040503050406030204" pitchFamily="18" charset="0"/>
                          <a:ea typeface="Cambria Math" panose="02040503050406030204" pitchFamily="18" charset="0"/>
                        </a:rPr>
                        <a:t>Settle</a:t>
                      </a:r>
                      <a:r>
                        <a:rPr lang="cs-CZ" sz="1000" b="0" noProof="0" dirty="0">
                          <a:latin typeface="Cambria Math" panose="02040503050406030204" pitchFamily="18" charset="0"/>
                          <a:ea typeface="Cambria Math" panose="02040503050406030204" pitchFamily="18" charset="0"/>
                        </a:rPr>
                        <a:t>d </a:t>
                      </a:r>
                      <a:r>
                        <a:rPr lang="en-GB" sz="1000" b="0" noProof="0" dirty="0">
                          <a:latin typeface="Cambria Math" panose="02040503050406030204" pitchFamily="18" charset="0"/>
                          <a:ea typeface="Cambria Math" panose="02040503050406030204" pitchFamily="18" charset="0"/>
                        </a:rPr>
                        <a:t>at the beginning of interest period</a:t>
                      </a:r>
                    </a:p>
                  </a:txBody>
                  <a:tcPr marL="0" marR="0" marT="0" marB="0"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extLst>
                  <a:ext uri="{0D108BD9-81ED-4DB2-BD59-A6C34878D82A}">
                    <a16:rowId xmlns:a16="http://schemas.microsoft.com/office/drawing/2014/main" val="10005"/>
                  </a:ext>
                </a:extLst>
              </a:tr>
            </a:tbl>
          </a:graphicData>
        </a:graphic>
      </p:graphicFrame>
      <p:sp>
        <p:nvSpPr>
          <p:cNvPr id="5" name="Šipka: doleva 4"/>
          <p:cNvSpPr/>
          <p:nvPr/>
        </p:nvSpPr>
        <p:spPr>
          <a:xfrm>
            <a:off x="3143792" y="1857336"/>
            <a:ext cx="144016" cy="96072"/>
          </a:xfrm>
          <a:prstGeom prst="leftArrow">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9" name="Šipka: doleva 38"/>
          <p:cNvSpPr/>
          <p:nvPr/>
        </p:nvSpPr>
        <p:spPr>
          <a:xfrm>
            <a:off x="3142848" y="1988656"/>
            <a:ext cx="144016" cy="96072"/>
          </a:xfrm>
          <a:prstGeom prst="leftArrow">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0" name="Šipka: doleva 39"/>
          <p:cNvSpPr/>
          <p:nvPr/>
        </p:nvSpPr>
        <p:spPr>
          <a:xfrm rot="-5400000">
            <a:off x="3351296" y="1808980"/>
            <a:ext cx="144016" cy="96072"/>
          </a:xfrm>
          <a:prstGeom prst="leftArrow">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1" name="Šipka: doleva 40"/>
          <p:cNvSpPr/>
          <p:nvPr/>
        </p:nvSpPr>
        <p:spPr>
          <a:xfrm rot="-5400000">
            <a:off x="3664820" y="1808980"/>
            <a:ext cx="144016" cy="96072"/>
          </a:xfrm>
          <a:prstGeom prst="leftArrow">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2" name="Šipka: doleva 41"/>
          <p:cNvSpPr/>
          <p:nvPr/>
        </p:nvSpPr>
        <p:spPr>
          <a:xfrm rot="-5400000">
            <a:off x="2447948" y="1907236"/>
            <a:ext cx="144016" cy="96072"/>
          </a:xfrm>
          <a:prstGeom prst="leftArrow">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3" name="Obdélník 42"/>
          <p:cNvSpPr/>
          <p:nvPr/>
        </p:nvSpPr>
        <p:spPr>
          <a:xfrm>
            <a:off x="4200112" y="1785008"/>
            <a:ext cx="515904" cy="335632"/>
          </a:xfrm>
          <a:prstGeom prst="rect">
            <a:avLst/>
          </a:prstGeom>
          <a:noFill/>
          <a:ln w="254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4" name="Obdélník 43"/>
          <p:cNvSpPr/>
          <p:nvPr/>
        </p:nvSpPr>
        <p:spPr>
          <a:xfrm>
            <a:off x="3089912" y="2138872"/>
            <a:ext cx="1373984" cy="335632"/>
          </a:xfrm>
          <a:prstGeom prst="rect">
            <a:avLst/>
          </a:prstGeom>
          <a:noFill/>
          <a:ln w="254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6" name="Šipka: doprava se zářezem 45"/>
          <p:cNvSpPr/>
          <p:nvPr/>
        </p:nvSpPr>
        <p:spPr>
          <a:xfrm rot="9330677">
            <a:off x="3625694" y="1975199"/>
            <a:ext cx="1284469" cy="105003"/>
          </a:xfrm>
          <a:prstGeom prst="notchedRightArrow">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48" name="Šipka: doleva 47"/>
          <p:cNvSpPr/>
          <p:nvPr/>
        </p:nvSpPr>
        <p:spPr>
          <a:xfrm>
            <a:off x="3251792" y="4365104"/>
            <a:ext cx="144016" cy="96072"/>
          </a:xfrm>
          <a:prstGeom prst="leftArrow">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0" name="Šipka: doleva 49"/>
          <p:cNvSpPr/>
          <p:nvPr/>
        </p:nvSpPr>
        <p:spPr>
          <a:xfrm rot="10800000">
            <a:off x="3576081" y="4366800"/>
            <a:ext cx="144016" cy="96072"/>
          </a:xfrm>
          <a:prstGeom prst="leftArrow">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2" name="TextovéPole 51"/>
          <p:cNvSpPr txBox="1">
            <a:spLocks/>
          </p:cNvSpPr>
          <p:nvPr/>
        </p:nvSpPr>
        <p:spPr>
          <a:xfrm>
            <a:off x="162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a:r>
              <a:rPr lang="cs-CZ" dirty="0"/>
              <a:t>A konečně za třetí, oba kontrakty se liší okamžikem výměny úrokových plateb. U swapu je to konec úrokového období, zatímco FRA kontrakt je vypořádán na začátku úrokového období.</a:t>
            </a:r>
          </a:p>
        </p:txBody>
      </p:sp>
      <p:sp>
        <p:nvSpPr>
          <p:cNvPr id="6" name="Šipka: obousměrná vodorovná 5"/>
          <p:cNvSpPr/>
          <p:nvPr/>
        </p:nvSpPr>
        <p:spPr>
          <a:xfrm>
            <a:off x="4277792" y="5329184"/>
            <a:ext cx="576064" cy="135336"/>
          </a:xfrm>
          <a:prstGeom prst="leftRightArrow">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8" name="Šipka: obousměrná vodorovná 57"/>
          <p:cNvSpPr/>
          <p:nvPr/>
        </p:nvSpPr>
        <p:spPr>
          <a:xfrm>
            <a:off x="4276800" y="5508232"/>
            <a:ext cx="576064" cy="135336"/>
          </a:xfrm>
          <a:prstGeom prst="leftRightArrow">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9" name="Šipka: obousměrná vodorovná 58"/>
          <p:cNvSpPr/>
          <p:nvPr/>
        </p:nvSpPr>
        <p:spPr>
          <a:xfrm>
            <a:off x="4276800" y="5684696"/>
            <a:ext cx="576064" cy="135336"/>
          </a:xfrm>
          <a:prstGeom prst="leftRightArrow">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3" name="Tlačítko akce: Prázdné 52">
            <a:hlinkClick r:id="" action="ppaction://noaction" highlightClick="1"/>
            <a:extLst>
              <a:ext uri="{FF2B5EF4-FFF2-40B4-BE49-F238E27FC236}">
                <a16:creationId xmlns:a16="http://schemas.microsoft.com/office/drawing/2014/main" id="{D4F102F9-1518-4528-ACC2-2865248E5C9E}"/>
              </a:ext>
            </a:extLst>
          </p:cNvPr>
          <p:cNvSpPr/>
          <p:nvPr/>
        </p:nvSpPr>
        <p:spPr>
          <a:xfrm>
            <a:off x="7631560" y="36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800" b="1" dirty="0" err="1">
                <a:solidFill>
                  <a:srgbClr val="FFFF00"/>
                </a:solidFill>
              </a:rPr>
              <a:t>Cz</a:t>
            </a:r>
            <a:endParaRPr lang="cs-CZ" sz="800" b="1" dirty="0">
              <a:solidFill>
                <a:srgbClr val="FFFF00"/>
              </a:solidFill>
            </a:endParaRPr>
          </a:p>
        </p:txBody>
      </p:sp>
      <p:sp>
        <p:nvSpPr>
          <p:cNvPr id="56" name="Tlačítko akce: Prázdné 55">
            <a:hlinkClick r:id="" action="ppaction://noaction" highlightClick="1"/>
            <a:extLst>
              <a:ext uri="{FF2B5EF4-FFF2-40B4-BE49-F238E27FC236}">
                <a16:creationId xmlns:a16="http://schemas.microsoft.com/office/drawing/2014/main" id="{625DBA79-E477-444F-A3AC-3CDEA6C66930}"/>
              </a:ext>
            </a:extLst>
          </p:cNvPr>
          <p:cNvSpPr/>
          <p:nvPr/>
        </p:nvSpPr>
        <p:spPr>
          <a:xfrm>
            <a:off x="8028480" y="36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800" b="1" dirty="0">
                <a:solidFill>
                  <a:srgbClr val="FFFF00"/>
                </a:solidFill>
              </a:rPr>
              <a:t>En</a:t>
            </a:r>
          </a:p>
        </p:txBody>
      </p:sp>
      <p:sp>
        <p:nvSpPr>
          <p:cNvPr id="57" name="Tlačítko akce: Prázdné 56">
            <a:hlinkClick r:id="" action="ppaction://noaction" highlightClick="1"/>
            <a:extLst>
              <a:ext uri="{FF2B5EF4-FFF2-40B4-BE49-F238E27FC236}">
                <a16:creationId xmlns:a16="http://schemas.microsoft.com/office/drawing/2014/main" id="{CC34BAF2-C3B5-4082-86A7-A810F6797A2F}"/>
              </a:ext>
            </a:extLst>
          </p:cNvPr>
          <p:cNvSpPr/>
          <p:nvPr/>
        </p:nvSpPr>
        <p:spPr>
          <a:xfrm>
            <a:off x="8423648" y="360000"/>
            <a:ext cx="360000" cy="180000"/>
          </a:xfrm>
          <a:prstGeom prst="actionButtonBlank">
            <a:avLst/>
          </a:prstGeom>
          <a:solidFill>
            <a:schemeClr val="accent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cs-CZ" sz="800" b="1" dirty="0" err="1">
                <a:solidFill>
                  <a:srgbClr val="FFFF00"/>
                </a:solidFill>
              </a:rPr>
              <a:t>None</a:t>
            </a:r>
            <a:endParaRPr lang="cs-CZ" sz="800" b="1" dirty="0">
              <a:solidFill>
                <a:srgbClr val="FFFF00"/>
              </a:solidFill>
            </a:endParaRPr>
          </a:p>
        </p:txBody>
      </p:sp>
      <p:sp>
        <p:nvSpPr>
          <p:cNvPr id="61" name="Zástupný symbol pro zápatí 1">
            <a:extLst>
              <a:ext uri="{FF2B5EF4-FFF2-40B4-BE49-F238E27FC236}">
                <a16:creationId xmlns:a16="http://schemas.microsoft.com/office/drawing/2014/main" id="{054B55BE-05F9-4FD3-970B-ABDF4270D92D}"/>
              </a:ext>
            </a:extLst>
          </p:cNvPr>
          <p:cNvSpPr txBox="1">
            <a:spLocks/>
          </p:cNvSpPr>
          <p:nvPr/>
        </p:nvSpPr>
        <p:spPr>
          <a:xfrm>
            <a:off x="7631480" y="188640"/>
            <a:ext cx="1152168" cy="156738"/>
          </a:xfrm>
          <a:prstGeom prst="rect">
            <a:avLst/>
          </a:prstGeom>
        </p:spPr>
        <p:txBody>
          <a:bodyPr vert="horz" lIns="91440" tIns="45720" rIns="91440" bIns="45720" rtlCol="0" anchor="ctr"/>
          <a:lstStyle>
            <a:defPPr>
              <a:defRPr lang="cs-CZ"/>
            </a:defPPr>
            <a:lvl1pPr marL="0" algn="l" defTabSz="914400" rtl="0" eaLnBrk="1" latinLnBrk="0" hangingPunct="1">
              <a:defRPr sz="1100" b="1" kern="1200">
                <a:solidFill>
                  <a:schemeClr val="tx1">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800" kern="800" spc="130" dirty="0"/>
              <a:t>Subtitles</a:t>
            </a:r>
          </a:p>
        </p:txBody>
      </p:sp>
      <p:sp>
        <p:nvSpPr>
          <p:cNvPr id="64" name="Obdélník 63">
            <a:extLst>
              <a:ext uri="{FF2B5EF4-FFF2-40B4-BE49-F238E27FC236}">
                <a16:creationId xmlns:a16="http://schemas.microsoft.com/office/drawing/2014/main" id="{4F8B89AB-FE56-4FE3-80AD-AC4347EC7108}"/>
              </a:ext>
            </a:extLst>
          </p:cNvPr>
          <p:cNvSpPr/>
          <p:nvPr/>
        </p:nvSpPr>
        <p:spPr>
          <a:xfrm>
            <a:off x="7524480" y="180000"/>
            <a:ext cx="1368000" cy="396000"/>
          </a:xfrm>
          <a:prstGeom prst="rect">
            <a:avLst/>
          </a:prstGeom>
          <a:solidFill>
            <a:schemeClr val="accent1">
              <a:alpha val="40000"/>
            </a:schemeClr>
          </a:solidFill>
          <a:ln w="63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6" name="Obdélník 65">
            <a:extLst>
              <a:ext uri="{FF2B5EF4-FFF2-40B4-BE49-F238E27FC236}">
                <a16:creationId xmlns:a16="http://schemas.microsoft.com/office/drawing/2014/main" id="{F8948ED1-6590-4D8B-9C96-394FBBEEC4B6}"/>
              </a:ext>
            </a:extLst>
          </p:cNvPr>
          <p:cNvSpPr/>
          <p:nvPr/>
        </p:nvSpPr>
        <p:spPr>
          <a:xfrm>
            <a:off x="9252000" y="0"/>
            <a:ext cx="466351" cy="180000"/>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000" dirty="0">
                <a:solidFill>
                  <a:schemeClr val="tx1"/>
                </a:solidFill>
              </a:rPr>
              <a:t>2.1a</a:t>
            </a:r>
          </a:p>
        </p:txBody>
      </p:sp>
      <p:sp>
        <p:nvSpPr>
          <p:cNvPr id="69" name="TextovéPole 68">
            <a:extLst>
              <a:ext uri="{FF2B5EF4-FFF2-40B4-BE49-F238E27FC236}">
                <a16:creationId xmlns:a16="http://schemas.microsoft.com/office/drawing/2014/main" id="{20C70AB7-F02D-44D6-BBB5-0813EE825E92}"/>
              </a:ext>
            </a:extLst>
          </p:cNvPr>
          <p:cNvSpPr txBox="1">
            <a:spLocks/>
          </p:cNvSpPr>
          <p:nvPr/>
        </p:nvSpPr>
        <p:spPr>
          <a:xfrm>
            <a:off x="-72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Let’s translate the cash flow of an FRA contract into more formalized language. We have to get used to more subscripts and superscripts, which help distinguish different future moments that are involved in shaping the size and timing of the payoff of the contract in question. Effectively, we are just repeating the notation of forward rates.</a:t>
            </a:r>
            <a:endParaRPr lang="cs-CZ" sz="1000" dirty="0"/>
          </a:p>
        </p:txBody>
      </p:sp>
      <p:sp>
        <p:nvSpPr>
          <p:cNvPr id="70" name="TextovéPole 69">
            <a:extLst>
              <a:ext uri="{FF2B5EF4-FFF2-40B4-BE49-F238E27FC236}">
                <a16:creationId xmlns:a16="http://schemas.microsoft.com/office/drawing/2014/main" id="{432B5202-8A45-4990-B41C-EE9B357CB8E7}"/>
              </a:ext>
            </a:extLst>
          </p:cNvPr>
          <p:cNvSpPr txBox="1">
            <a:spLocks/>
          </p:cNvSpPr>
          <p:nvPr/>
        </p:nvSpPr>
        <p:spPr>
          <a:xfrm>
            <a:off x="-54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Let's start with describing the FRA cash flow from the perspective of the buyer of this contract.</a:t>
            </a:r>
            <a:endParaRPr lang="cs-CZ" sz="1000" dirty="0"/>
          </a:p>
        </p:txBody>
      </p:sp>
      <p:sp>
        <p:nvSpPr>
          <p:cNvPr id="72" name="TextovéPole 71">
            <a:extLst>
              <a:ext uri="{FF2B5EF4-FFF2-40B4-BE49-F238E27FC236}">
                <a16:creationId xmlns:a16="http://schemas.microsoft.com/office/drawing/2014/main" id="{9CC20D87-8FF4-4823-9CD7-7DBF08E434AF}"/>
              </a:ext>
            </a:extLst>
          </p:cNvPr>
          <p:cNvSpPr txBox="1">
            <a:spLocks/>
          </p:cNvSpPr>
          <p:nvPr/>
        </p:nvSpPr>
        <p:spPr>
          <a:xfrm>
            <a:off x="-36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GB" sz="1000" dirty="0"/>
              <a:t>The FRA buyer is the party who is the payer of a known-in-advance FRA rate and the recipient of an unknown-in-advance reference rate. This is what the general formula looks like. Let's analyse its content.</a:t>
            </a:r>
          </a:p>
        </p:txBody>
      </p:sp>
      <p:sp>
        <p:nvSpPr>
          <p:cNvPr id="73" name="TextovéPole 72">
            <a:extLst>
              <a:ext uri="{FF2B5EF4-FFF2-40B4-BE49-F238E27FC236}">
                <a16:creationId xmlns:a16="http://schemas.microsoft.com/office/drawing/2014/main" id="{FFA2491F-3FED-4B2A-BF10-02CA20CEB585}"/>
              </a:ext>
            </a:extLst>
          </p:cNvPr>
          <p:cNvSpPr txBox="1">
            <a:spLocks/>
          </p:cNvSpPr>
          <p:nvPr/>
        </p:nvSpPr>
        <p:spPr>
          <a:xfrm>
            <a:off x="-1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The reference rate which the FRA buyer receives and which is thus entered into the formula with a plus sign is denoted with the letter </a:t>
            </a:r>
            <a:r>
              <a:rPr lang="en-US" sz="1000" i="1" dirty="0"/>
              <a:t>L</a:t>
            </a:r>
            <a:r>
              <a:rPr lang="en-US" sz="1000" dirty="0"/>
              <a:t>. It is flanked by two indexes. The superscripted </a:t>
            </a:r>
            <a:r>
              <a:rPr lang="en-US" sz="1000" i="1" dirty="0"/>
              <a:t>t</a:t>
            </a:r>
            <a:r>
              <a:rPr lang="en-US" sz="1000" dirty="0"/>
              <a:t> denotes the moment at which the reference rate is taken over from the market. The subscripted </a:t>
            </a:r>
            <a:r>
              <a:rPr lang="en-US" sz="1000" i="1" dirty="0"/>
              <a:t>p</a:t>
            </a:r>
            <a:r>
              <a:rPr lang="en-US" sz="1000" dirty="0"/>
              <a:t> denotes the length of the FRA period. For example, in a 3v9 FRA, it will be a six-month Libor that will prevail three months from now.</a:t>
            </a:r>
            <a:endParaRPr lang="cs-CZ" sz="1000" dirty="0"/>
          </a:p>
        </p:txBody>
      </p:sp>
      <p:sp>
        <p:nvSpPr>
          <p:cNvPr id="74" name="TextovéPole 73">
            <a:extLst>
              <a:ext uri="{FF2B5EF4-FFF2-40B4-BE49-F238E27FC236}">
                <a16:creationId xmlns:a16="http://schemas.microsoft.com/office/drawing/2014/main" id="{DC7E62F3-DF3D-4F9E-9519-DF802625AC38}"/>
              </a:ext>
            </a:extLst>
          </p:cNvPr>
          <p:cNvSpPr txBox="1">
            <a:spLocks/>
          </p:cNvSpPr>
          <p:nvPr/>
        </p:nvSpPr>
        <p:spPr>
          <a:xfrm>
            <a:off x="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A predetermined FRA rate, which is denoted with the letter </a:t>
            </a:r>
            <a:r>
              <a:rPr lang="en-US" sz="1000" i="1" dirty="0"/>
              <a:t>K</a:t>
            </a:r>
            <a:r>
              <a:rPr lang="en-US" sz="1000" dirty="0"/>
              <a:t>, is flanked by two subscripts. The left subscripted </a:t>
            </a:r>
            <a:r>
              <a:rPr lang="en-US" sz="1000" i="1" dirty="0"/>
              <a:t>t</a:t>
            </a:r>
            <a:r>
              <a:rPr lang="en-US" sz="1000" dirty="0"/>
              <a:t> indicates the beginning of the FRA period and the right subscripted </a:t>
            </a:r>
            <a:r>
              <a:rPr lang="en-US" sz="1000" i="1" dirty="0"/>
              <a:t>p</a:t>
            </a:r>
            <a:r>
              <a:rPr lang="en-US" sz="1000" dirty="0"/>
              <a:t> indicates the end of the FRA period. In the 3v9 FRA, the left subscript is thus the number 3 and the right subscript the number 9. The difference of the two results in the length of the FRA period.</a:t>
            </a:r>
            <a:endParaRPr lang="cs-CZ" sz="1000" dirty="0"/>
          </a:p>
        </p:txBody>
      </p:sp>
      <p:sp>
        <p:nvSpPr>
          <p:cNvPr id="76" name="TextovéPole 75">
            <a:extLst>
              <a:ext uri="{FF2B5EF4-FFF2-40B4-BE49-F238E27FC236}">
                <a16:creationId xmlns:a16="http://schemas.microsoft.com/office/drawing/2014/main" id="{5E0FB80F-15E3-4844-8FD6-66FE416C5A58}"/>
              </a:ext>
            </a:extLst>
          </p:cNvPr>
          <p:cNvSpPr txBox="1">
            <a:spLocks/>
          </p:cNvSpPr>
          <p:nvPr/>
        </p:nvSpPr>
        <p:spPr>
          <a:xfrm>
            <a:off x="1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FRA contracts belong to the family of short-term money-market instruments whose periodic interest rates reflect the exact number of days in the interest period. The formula therefore uses the convention ACT/365.</a:t>
            </a:r>
            <a:endParaRPr lang="cs-CZ" sz="1000" dirty="0"/>
          </a:p>
        </p:txBody>
      </p:sp>
      <p:sp>
        <p:nvSpPr>
          <p:cNvPr id="77" name="TextovéPole 76">
            <a:extLst>
              <a:ext uri="{FF2B5EF4-FFF2-40B4-BE49-F238E27FC236}">
                <a16:creationId xmlns:a16="http://schemas.microsoft.com/office/drawing/2014/main" id="{246C4B93-7F7E-4C73-9327-208DF1A505AD}"/>
              </a:ext>
            </a:extLst>
          </p:cNvPr>
          <p:cNvSpPr txBox="1">
            <a:spLocks/>
          </p:cNvSpPr>
          <p:nvPr/>
        </p:nvSpPr>
        <p:spPr>
          <a:xfrm>
            <a:off x="36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In the formula we can also see the operation of discounting. It is a consequence of the fact that the contract is settled at the beginning of the FRA period. Without discounting, we would have the value of the difference of interest payments as of the end of the FRA period. Therefore, this amount must be discounted to the beginning of the FRA period using the current reference rate.</a:t>
            </a:r>
            <a:endParaRPr lang="cs-CZ" sz="1000" dirty="0"/>
          </a:p>
        </p:txBody>
      </p:sp>
      <p:sp>
        <p:nvSpPr>
          <p:cNvPr id="78" name="TextovéPole 77">
            <a:extLst>
              <a:ext uri="{FF2B5EF4-FFF2-40B4-BE49-F238E27FC236}">
                <a16:creationId xmlns:a16="http://schemas.microsoft.com/office/drawing/2014/main" id="{55D8578D-9EFA-439F-A1A1-FE8D5F84DF83}"/>
              </a:ext>
            </a:extLst>
          </p:cNvPr>
          <p:cNvSpPr txBox="1">
            <a:spLocks/>
          </p:cNvSpPr>
          <p:nvPr/>
        </p:nvSpPr>
        <p:spPr>
          <a:xfrm>
            <a:off x="54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Finally, take note of the letter </a:t>
            </a:r>
            <a:r>
              <a:rPr lang="en-US" sz="1000" i="1" dirty="0"/>
              <a:t>M</a:t>
            </a:r>
            <a:r>
              <a:rPr lang="en-US" sz="1000" dirty="0"/>
              <a:t>, which is the size of the notional amount. This variable is used as the basis for calculating interest payments.</a:t>
            </a:r>
            <a:endParaRPr lang="cs-CZ" sz="1000" dirty="0"/>
          </a:p>
        </p:txBody>
      </p:sp>
      <p:sp>
        <p:nvSpPr>
          <p:cNvPr id="79" name="TextovéPole 78">
            <a:extLst>
              <a:ext uri="{FF2B5EF4-FFF2-40B4-BE49-F238E27FC236}">
                <a16:creationId xmlns:a16="http://schemas.microsoft.com/office/drawing/2014/main" id="{CC9FCB50-7685-4643-816A-8055DFB4CC91}"/>
              </a:ext>
            </a:extLst>
          </p:cNvPr>
          <p:cNvSpPr txBox="1">
            <a:spLocks/>
          </p:cNvSpPr>
          <p:nvPr/>
        </p:nvSpPr>
        <p:spPr>
          <a:xfrm>
            <a:off x="72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The FRA seller watches the cash flow of the contract from the opposite side.</a:t>
            </a:r>
            <a:endParaRPr lang="cs-CZ" sz="1000" dirty="0"/>
          </a:p>
        </p:txBody>
      </p:sp>
      <p:sp>
        <p:nvSpPr>
          <p:cNvPr id="84" name="TextovéPole 83">
            <a:extLst>
              <a:ext uri="{FF2B5EF4-FFF2-40B4-BE49-F238E27FC236}">
                <a16:creationId xmlns:a16="http://schemas.microsoft.com/office/drawing/2014/main" id="{D32F7416-EBEE-4F5E-9309-CA816BB1CF88}"/>
              </a:ext>
            </a:extLst>
          </p:cNvPr>
          <p:cNvSpPr txBox="1">
            <a:spLocks/>
          </p:cNvSpPr>
          <p:nvPr/>
        </p:nvSpPr>
        <p:spPr>
          <a:xfrm>
            <a:off x="900000" y="7776000"/>
            <a:ext cx="8641042"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Since this party is the payer of the reference rate and the recipient of the FRA rate, we can just exchange the signs in the formula. The interest payment based on the FRA rate has a plus sign and the interest payment based on the reference rate has a minus sign. Everything else remains the same.</a:t>
            </a:r>
            <a:endParaRPr lang="cs-CZ" sz="1000" dirty="0"/>
          </a:p>
        </p:txBody>
      </p:sp>
      <p:sp>
        <p:nvSpPr>
          <p:cNvPr id="85" name="TextovéPole 84">
            <a:extLst>
              <a:ext uri="{FF2B5EF4-FFF2-40B4-BE49-F238E27FC236}">
                <a16:creationId xmlns:a16="http://schemas.microsoft.com/office/drawing/2014/main" id="{47C735FE-0B82-4820-9DF8-C4128484C5F9}"/>
              </a:ext>
            </a:extLst>
          </p:cNvPr>
          <p:cNvSpPr txBox="1">
            <a:spLocks/>
          </p:cNvSpPr>
          <p:nvPr/>
        </p:nvSpPr>
        <p:spPr>
          <a:xfrm>
            <a:off x="108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GB" sz="1000" dirty="0"/>
              <a:t>Here at the end of the slide, let’s summarise the key differences between a coupon swap and an FRA contract.</a:t>
            </a:r>
          </a:p>
        </p:txBody>
      </p:sp>
      <p:sp>
        <p:nvSpPr>
          <p:cNvPr id="86" name="TextovéPole 85">
            <a:extLst>
              <a:ext uri="{FF2B5EF4-FFF2-40B4-BE49-F238E27FC236}">
                <a16:creationId xmlns:a16="http://schemas.microsoft.com/office/drawing/2014/main" id="{A12154B3-6DD1-4BF2-8C3D-D1948BC208B7}"/>
              </a:ext>
            </a:extLst>
          </p:cNvPr>
          <p:cNvSpPr txBox="1">
            <a:spLocks/>
          </p:cNvSpPr>
          <p:nvPr/>
        </p:nvSpPr>
        <p:spPr>
          <a:xfrm>
            <a:off x="126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First, there is a periodic exchange of interest payments in a swap, whereas only one exchange of interest payments is carried out in an FRA contract.</a:t>
            </a:r>
            <a:endParaRPr lang="cs-CZ" sz="1000" dirty="0"/>
          </a:p>
        </p:txBody>
      </p:sp>
      <p:sp>
        <p:nvSpPr>
          <p:cNvPr id="87" name="TextovéPole 86">
            <a:extLst>
              <a:ext uri="{FF2B5EF4-FFF2-40B4-BE49-F238E27FC236}">
                <a16:creationId xmlns:a16="http://schemas.microsoft.com/office/drawing/2014/main" id="{A21C3111-DE8E-4FE0-B5B8-D3D431DD0E14}"/>
              </a:ext>
            </a:extLst>
          </p:cNvPr>
          <p:cNvSpPr txBox="1">
            <a:spLocks/>
          </p:cNvSpPr>
          <p:nvPr/>
        </p:nvSpPr>
        <p:spPr>
          <a:xfrm>
            <a:off x="144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Second, the beginning of the FRA contract is always tied to some future point of time, unlike the swap, which starts at the moment of its conclusion. We could say that an FRA contract is a simple swap with a deferred start.</a:t>
            </a:r>
            <a:endParaRPr lang="cs-CZ" sz="1000" dirty="0"/>
          </a:p>
        </p:txBody>
      </p:sp>
      <p:sp>
        <p:nvSpPr>
          <p:cNvPr id="88" name="TextovéPole 87">
            <a:extLst>
              <a:ext uri="{FF2B5EF4-FFF2-40B4-BE49-F238E27FC236}">
                <a16:creationId xmlns:a16="http://schemas.microsoft.com/office/drawing/2014/main" id="{3973AC19-E3D7-4E48-B73C-6E268896BD83}"/>
              </a:ext>
            </a:extLst>
          </p:cNvPr>
          <p:cNvSpPr txBox="1">
            <a:spLocks/>
          </p:cNvSpPr>
          <p:nvPr/>
        </p:nvSpPr>
        <p:spPr>
          <a:xfrm>
            <a:off x="162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Third, the exchange of interest payments takes place at different times for the contracts. For the swap, it is the end of the interest period, whereas the FRA contract is settled at the beginning of the interest period.</a:t>
            </a:r>
            <a:endParaRPr lang="cs-CZ" sz="1000" dirty="0"/>
          </a:p>
        </p:txBody>
      </p:sp>
    </p:spTree>
    <p:extLst>
      <p:ext uri="{BB962C8B-B14F-4D97-AF65-F5344CB8AC3E}">
        <p14:creationId xmlns:p14="http://schemas.microsoft.com/office/powerpoint/2010/main" val="2063581144"/>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xit" presetSubtype="0" fill="hold" grpId="1" nodeType="withEffect">
                                  <p:stCondLst>
                                    <p:cond delay="0"/>
                                  </p:stCondLst>
                                  <p:childTnLst>
                                    <p:set>
                                      <p:cBhvr>
                                        <p:cTn id="6" dur="1" fill="hold">
                                          <p:stCondLst>
                                            <p:cond delay="0"/>
                                          </p:stCondLst>
                                        </p:cTn>
                                        <p:tgtEl>
                                          <p:spTgt spid="28"/>
                                        </p:tgtEl>
                                        <p:attrNameLst>
                                          <p:attrName>style.visibility</p:attrName>
                                        </p:attrNameLst>
                                      </p:cBhvr>
                                      <p:to>
                                        <p:strVal val="hidden"/>
                                      </p:to>
                                    </p:set>
                                  </p:childTnLst>
                                </p:cTn>
                              </p:par>
                              <p:par>
                                <p:cTn id="7" presetID="1" presetClass="exit" presetSubtype="0" fill="hold" grpId="1" nodeType="withEffect">
                                  <p:stCondLst>
                                    <p:cond delay="0"/>
                                  </p:stCondLst>
                                  <p:childTnLst>
                                    <p:set>
                                      <p:cBhvr>
                                        <p:cTn id="8" dur="1" fill="hold">
                                          <p:stCondLst>
                                            <p:cond delay="0"/>
                                          </p:stCondLst>
                                        </p:cTn>
                                        <p:tgtEl>
                                          <p:spTgt spid="29"/>
                                        </p:tgtEl>
                                        <p:attrNameLst>
                                          <p:attrName>style.visibility</p:attrName>
                                        </p:attrNameLst>
                                      </p:cBhvr>
                                      <p:to>
                                        <p:strVal val="hidden"/>
                                      </p:to>
                                    </p:set>
                                  </p:childTnLst>
                                </p:cTn>
                              </p:par>
                              <p:par>
                                <p:cTn id="9" presetID="1" presetClass="exit" presetSubtype="0" fill="hold" grpId="1" nodeType="withEffect">
                                  <p:stCondLst>
                                    <p:cond delay="0"/>
                                  </p:stCondLst>
                                  <p:childTnLst>
                                    <p:set>
                                      <p:cBhvr>
                                        <p:cTn id="10" dur="1" fill="hold">
                                          <p:stCondLst>
                                            <p:cond delay="0"/>
                                          </p:stCondLst>
                                        </p:cTn>
                                        <p:tgtEl>
                                          <p:spTgt spid="30"/>
                                        </p:tgtEl>
                                        <p:attrNameLst>
                                          <p:attrName>style.visibility</p:attrName>
                                        </p:attrNameLst>
                                      </p:cBhvr>
                                      <p:to>
                                        <p:strVal val="hidden"/>
                                      </p:to>
                                    </p:set>
                                  </p:childTnLst>
                                </p:cTn>
                              </p:par>
                              <p:par>
                                <p:cTn id="11" presetID="1" presetClass="exit" presetSubtype="0" fill="hold" grpId="3" nodeType="withEffect">
                                  <p:stCondLst>
                                    <p:cond delay="0"/>
                                  </p:stCondLst>
                                  <p:childTnLst>
                                    <p:set>
                                      <p:cBhvr>
                                        <p:cTn id="12" dur="1" fill="hold">
                                          <p:stCondLst>
                                            <p:cond delay="0"/>
                                          </p:stCondLst>
                                        </p:cTn>
                                        <p:tgtEl>
                                          <p:spTgt spid="31"/>
                                        </p:tgtEl>
                                        <p:attrNameLst>
                                          <p:attrName>style.visibility</p:attrName>
                                        </p:attrNameLst>
                                      </p:cBhvr>
                                      <p:to>
                                        <p:strVal val="hidden"/>
                                      </p:to>
                                    </p:set>
                                  </p:childTnLst>
                                </p:cTn>
                              </p:par>
                              <p:par>
                                <p:cTn id="13" presetID="1" presetClass="exit" presetSubtype="0" fill="hold" grpId="1" nodeType="withEffect">
                                  <p:stCondLst>
                                    <p:cond delay="0"/>
                                  </p:stCondLst>
                                  <p:childTnLst>
                                    <p:set>
                                      <p:cBhvr>
                                        <p:cTn id="14" dur="1" fill="hold">
                                          <p:stCondLst>
                                            <p:cond delay="0"/>
                                          </p:stCondLst>
                                        </p:cTn>
                                        <p:tgtEl>
                                          <p:spTgt spid="32"/>
                                        </p:tgtEl>
                                        <p:attrNameLst>
                                          <p:attrName>style.visibility</p:attrName>
                                        </p:attrNameLst>
                                      </p:cBhvr>
                                      <p:to>
                                        <p:strVal val="hidden"/>
                                      </p:to>
                                    </p:set>
                                  </p:childTnLst>
                                </p:cTn>
                              </p:par>
                              <p:par>
                                <p:cTn id="15" presetID="1" presetClass="exit" presetSubtype="0" fill="hold" grpId="1" nodeType="withEffect">
                                  <p:stCondLst>
                                    <p:cond delay="0"/>
                                  </p:stCondLst>
                                  <p:childTnLst>
                                    <p:set>
                                      <p:cBhvr>
                                        <p:cTn id="16" dur="1" fill="hold">
                                          <p:stCondLst>
                                            <p:cond delay="0"/>
                                          </p:stCondLst>
                                        </p:cTn>
                                        <p:tgtEl>
                                          <p:spTgt spid="47"/>
                                        </p:tgtEl>
                                        <p:attrNameLst>
                                          <p:attrName>style.visibility</p:attrName>
                                        </p:attrNameLst>
                                      </p:cBhvr>
                                      <p:to>
                                        <p:strVal val="hidden"/>
                                      </p:to>
                                    </p:set>
                                  </p:childTnLst>
                                </p:cTn>
                              </p:par>
                              <p:par>
                                <p:cTn id="17" presetID="1" presetClass="exit" presetSubtype="0" fill="hold" grpId="1" nodeType="withEffect">
                                  <p:stCondLst>
                                    <p:cond delay="0"/>
                                  </p:stCondLst>
                                  <p:childTnLst>
                                    <p:set>
                                      <p:cBhvr>
                                        <p:cTn id="18" dur="1" fill="hold">
                                          <p:stCondLst>
                                            <p:cond delay="0"/>
                                          </p:stCondLst>
                                        </p:cTn>
                                        <p:tgtEl>
                                          <p:spTgt spid="54"/>
                                        </p:tgtEl>
                                        <p:attrNameLst>
                                          <p:attrName>style.visibility</p:attrName>
                                        </p:attrNameLst>
                                      </p:cBhvr>
                                      <p:to>
                                        <p:strVal val="hidden"/>
                                      </p:to>
                                    </p:set>
                                  </p:childTnLst>
                                </p:cTn>
                              </p:par>
                              <p:par>
                                <p:cTn id="19" presetID="1" presetClass="exit" presetSubtype="0" fill="hold" grpId="1" nodeType="withEffect">
                                  <p:stCondLst>
                                    <p:cond delay="0"/>
                                  </p:stCondLst>
                                  <p:childTnLst>
                                    <p:set>
                                      <p:cBhvr>
                                        <p:cTn id="20" dur="1" fill="hold">
                                          <p:stCondLst>
                                            <p:cond delay="0"/>
                                          </p:stCondLst>
                                        </p:cTn>
                                        <p:tgtEl>
                                          <p:spTgt spid="27"/>
                                        </p:tgtEl>
                                        <p:attrNameLst>
                                          <p:attrName>style.visibility</p:attrName>
                                        </p:attrNameLst>
                                      </p:cBhvr>
                                      <p:to>
                                        <p:strVal val="hidden"/>
                                      </p:to>
                                    </p:set>
                                  </p:childTnLst>
                                </p:cTn>
                              </p:par>
                              <p:par>
                                <p:cTn id="21" presetID="1" presetClass="exit" presetSubtype="0" fill="hold" grpId="1" nodeType="withEffect">
                                  <p:stCondLst>
                                    <p:cond delay="0"/>
                                  </p:stCondLst>
                                  <p:childTnLst>
                                    <p:set>
                                      <p:cBhvr>
                                        <p:cTn id="22" dur="1" fill="hold">
                                          <p:stCondLst>
                                            <p:cond delay="0"/>
                                          </p:stCondLst>
                                        </p:cTn>
                                        <p:tgtEl>
                                          <p:spTgt spid="62"/>
                                        </p:tgtEl>
                                        <p:attrNameLst>
                                          <p:attrName>style.visibility</p:attrName>
                                        </p:attrNameLst>
                                      </p:cBhvr>
                                      <p:to>
                                        <p:strVal val="hidden"/>
                                      </p:to>
                                    </p:set>
                                  </p:childTnLst>
                                </p:cTn>
                              </p:par>
                              <p:par>
                                <p:cTn id="23" presetID="1" presetClass="exit" presetSubtype="0" fill="hold" grpId="1" nodeType="withEffect">
                                  <p:stCondLst>
                                    <p:cond delay="0"/>
                                  </p:stCondLst>
                                  <p:childTnLst>
                                    <p:set>
                                      <p:cBhvr>
                                        <p:cTn id="24" dur="1" fill="hold">
                                          <p:stCondLst>
                                            <p:cond delay="0"/>
                                          </p:stCondLst>
                                        </p:cTn>
                                        <p:tgtEl>
                                          <p:spTgt spid="63"/>
                                        </p:tgtEl>
                                        <p:attrNameLst>
                                          <p:attrName>style.visibility</p:attrName>
                                        </p:attrNameLst>
                                      </p:cBhvr>
                                      <p:to>
                                        <p:strVal val="hidden"/>
                                      </p:to>
                                    </p:set>
                                  </p:childTnLst>
                                </p:cTn>
                              </p:par>
                              <p:par>
                                <p:cTn id="25" presetID="1" presetClass="exit" presetSubtype="0" fill="hold" grpId="1" nodeType="withEffect">
                                  <p:stCondLst>
                                    <p:cond delay="0"/>
                                  </p:stCondLst>
                                  <p:childTnLst>
                                    <p:set>
                                      <p:cBhvr>
                                        <p:cTn id="26" dur="1" fill="hold">
                                          <p:stCondLst>
                                            <p:cond delay="0"/>
                                          </p:stCondLst>
                                        </p:cTn>
                                        <p:tgtEl>
                                          <p:spTgt spid="65"/>
                                        </p:tgtEl>
                                        <p:attrNameLst>
                                          <p:attrName>style.visibility</p:attrName>
                                        </p:attrNameLst>
                                      </p:cBhvr>
                                      <p:to>
                                        <p:strVal val="hidden"/>
                                      </p:to>
                                    </p:set>
                                  </p:childTnLst>
                                </p:cTn>
                              </p:par>
                              <p:par>
                                <p:cTn id="27" presetID="1" presetClass="exit" presetSubtype="0" fill="hold" grpId="1" nodeType="withEffect">
                                  <p:stCondLst>
                                    <p:cond delay="0"/>
                                  </p:stCondLst>
                                  <p:childTnLst>
                                    <p:set>
                                      <p:cBhvr>
                                        <p:cTn id="28" dur="1" fill="hold">
                                          <p:stCondLst>
                                            <p:cond delay="0"/>
                                          </p:stCondLst>
                                        </p:cTn>
                                        <p:tgtEl>
                                          <p:spTgt spid="37"/>
                                        </p:tgtEl>
                                        <p:attrNameLst>
                                          <p:attrName>style.visibility</p:attrName>
                                        </p:attrNameLst>
                                      </p:cBhvr>
                                      <p:to>
                                        <p:strVal val="hidden"/>
                                      </p:to>
                                    </p:set>
                                  </p:childTnLst>
                                </p:cTn>
                              </p:par>
                              <p:par>
                                <p:cTn id="29" presetID="1" presetClass="exit" presetSubtype="0" fill="hold" grpId="1" nodeType="withEffect">
                                  <p:stCondLst>
                                    <p:cond delay="0"/>
                                  </p:stCondLst>
                                  <p:childTnLst>
                                    <p:set>
                                      <p:cBhvr>
                                        <p:cTn id="30" dur="1" fill="hold">
                                          <p:stCondLst>
                                            <p:cond delay="0"/>
                                          </p:stCondLst>
                                        </p:cTn>
                                        <p:tgtEl>
                                          <p:spTgt spid="38"/>
                                        </p:tgtEl>
                                        <p:attrNameLst>
                                          <p:attrName>style.visibility</p:attrName>
                                        </p:attrNameLst>
                                      </p:cBhvr>
                                      <p:to>
                                        <p:strVal val="hidden"/>
                                      </p:to>
                                    </p:set>
                                  </p:childTnLst>
                                </p:cTn>
                              </p:par>
                              <p:par>
                                <p:cTn id="31" presetID="1" presetClass="exit" presetSubtype="0" fill="hold" grpId="1" nodeType="withEffect">
                                  <p:stCondLst>
                                    <p:cond delay="0"/>
                                  </p:stCondLst>
                                  <p:childTnLst>
                                    <p:set>
                                      <p:cBhvr>
                                        <p:cTn id="32" dur="1" fill="hold">
                                          <p:stCondLst>
                                            <p:cond delay="0"/>
                                          </p:stCondLst>
                                        </p:cTn>
                                        <p:tgtEl>
                                          <p:spTgt spid="52"/>
                                        </p:tgtEl>
                                        <p:attrNameLst>
                                          <p:attrName>style.visibility</p:attrName>
                                        </p:attrNameLst>
                                      </p:cBhvr>
                                      <p:to>
                                        <p:strVal val="hidden"/>
                                      </p:to>
                                    </p:set>
                                  </p:childTnLst>
                                </p:cTn>
                              </p:par>
                              <p:par>
                                <p:cTn id="33" presetID="1" presetClass="exit" presetSubtype="0" fill="hold" grpId="0" nodeType="withEffect">
                                  <p:stCondLst>
                                    <p:cond delay="0"/>
                                  </p:stCondLst>
                                  <p:childTnLst>
                                    <p:set>
                                      <p:cBhvr>
                                        <p:cTn id="34" dur="1" fill="hold">
                                          <p:stCondLst>
                                            <p:cond delay="0"/>
                                          </p:stCondLst>
                                        </p:cTn>
                                        <p:tgtEl>
                                          <p:spTgt spid="69"/>
                                        </p:tgtEl>
                                        <p:attrNameLst>
                                          <p:attrName>style.visibility</p:attrName>
                                        </p:attrNameLst>
                                      </p:cBhvr>
                                      <p:to>
                                        <p:strVal val="hidden"/>
                                      </p:to>
                                    </p:set>
                                  </p:childTnLst>
                                </p:cTn>
                              </p:par>
                              <p:par>
                                <p:cTn id="35" presetID="1" presetClass="exit" presetSubtype="0" fill="hold" grpId="0" nodeType="withEffect">
                                  <p:stCondLst>
                                    <p:cond delay="0"/>
                                  </p:stCondLst>
                                  <p:childTnLst>
                                    <p:set>
                                      <p:cBhvr>
                                        <p:cTn id="36" dur="1" fill="hold">
                                          <p:stCondLst>
                                            <p:cond delay="0"/>
                                          </p:stCondLst>
                                        </p:cTn>
                                        <p:tgtEl>
                                          <p:spTgt spid="70"/>
                                        </p:tgtEl>
                                        <p:attrNameLst>
                                          <p:attrName>style.visibility</p:attrName>
                                        </p:attrNameLst>
                                      </p:cBhvr>
                                      <p:to>
                                        <p:strVal val="hidden"/>
                                      </p:to>
                                    </p:set>
                                  </p:childTnLst>
                                </p:cTn>
                              </p:par>
                              <p:par>
                                <p:cTn id="37" presetID="1" presetClass="exit" presetSubtype="0" fill="hold" grpId="0" nodeType="withEffect">
                                  <p:stCondLst>
                                    <p:cond delay="0"/>
                                  </p:stCondLst>
                                  <p:childTnLst>
                                    <p:set>
                                      <p:cBhvr>
                                        <p:cTn id="38" dur="1" fill="hold">
                                          <p:stCondLst>
                                            <p:cond delay="0"/>
                                          </p:stCondLst>
                                        </p:cTn>
                                        <p:tgtEl>
                                          <p:spTgt spid="72"/>
                                        </p:tgtEl>
                                        <p:attrNameLst>
                                          <p:attrName>style.visibility</p:attrName>
                                        </p:attrNameLst>
                                      </p:cBhvr>
                                      <p:to>
                                        <p:strVal val="hidden"/>
                                      </p:to>
                                    </p:set>
                                  </p:childTnLst>
                                </p:cTn>
                              </p:par>
                              <p:par>
                                <p:cTn id="39" presetID="1" presetClass="exit" presetSubtype="0" fill="hold" grpId="0" nodeType="withEffect">
                                  <p:stCondLst>
                                    <p:cond delay="0"/>
                                  </p:stCondLst>
                                  <p:childTnLst>
                                    <p:set>
                                      <p:cBhvr>
                                        <p:cTn id="40" dur="1" fill="hold">
                                          <p:stCondLst>
                                            <p:cond delay="0"/>
                                          </p:stCondLst>
                                        </p:cTn>
                                        <p:tgtEl>
                                          <p:spTgt spid="73"/>
                                        </p:tgtEl>
                                        <p:attrNameLst>
                                          <p:attrName>style.visibility</p:attrName>
                                        </p:attrNameLst>
                                      </p:cBhvr>
                                      <p:to>
                                        <p:strVal val="hidden"/>
                                      </p:to>
                                    </p:set>
                                  </p:childTnLst>
                                </p:cTn>
                              </p:par>
                              <p:par>
                                <p:cTn id="41" presetID="1" presetClass="exit" presetSubtype="0" fill="hold" grpId="0" nodeType="withEffect">
                                  <p:stCondLst>
                                    <p:cond delay="0"/>
                                  </p:stCondLst>
                                  <p:childTnLst>
                                    <p:set>
                                      <p:cBhvr>
                                        <p:cTn id="42" dur="1" fill="hold">
                                          <p:stCondLst>
                                            <p:cond delay="0"/>
                                          </p:stCondLst>
                                        </p:cTn>
                                        <p:tgtEl>
                                          <p:spTgt spid="74"/>
                                        </p:tgtEl>
                                        <p:attrNameLst>
                                          <p:attrName>style.visibility</p:attrName>
                                        </p:attrNameLst>
                                      </p:cBhvr>
                                      <p:to>
                                        <p:strVal val="hidden"/>
                                      </p:to>
                                    </p:set>
                                  </p:childTnLst>
                                </p:cTn>
                              </p:par>
                              <p:par>
                                <p:cTn id="43" presetID="1" presetClass="exit" presetSubtype="0" fill="hold" grpId="0" nodeType="withEffect">
                                  <p:stCondLst>
                                    <p:cond delay="0"/>
                                  </p:stCondLst>
                                  <p:childTnLst>
                                    <p:set>
                                      <p:cBhvr>
                                        <p:cTn id="44" dur="1" fill="hold">
                                          <p:stCondLst>
                                            <p:cond delay="0"/>
                                          </p:stCondLst>
                                        </p:cTn>
                                        <p:tgtEl>
                                          <p:spTgt spid="76"/>
                                        </p:tgtEl>
                                        <p:attrNameLst>
                                          <p:attrName>style.visibility</p:attrName>
                                        </p:attrNameLst>
                                      </p:cBhvr>
                                      <p:to>
                                        <p:strVal val="hidden"/>
                                      </p:to>
                                    </p:set>
                                  </p:childTnLst>
                                </p:cTn>
                              </p:par>
                              <p:par>
                                <p:cTn id="45" presetID="1" presetClass="exit" presetSubtype="0" fill="hold" grpId="0" nodeType="withEffect">
                                  <p:stCondLst>
                                    <p:cond delay="0"/>
                                  </p:stCondLst>
                                  <p:childTnLst>
                                    <p:set>
                                      <p:cBhvr>
                                        <p:cTn id="46" dur="1" fill="hold">
                                          <p:stCondLst>
                                            <p:cond delay="0"/>
                                          </p:stCondLst>
                                        </p:cTn>
                                        <p:tgtEl>
                                          <p:spTgt spid="77"/>
                                        </p:tgtEl>
                                        <p:attrNameLst>
                                          <p:attrName>style.visibility</p:attrName>
                                        </p:attrNameLst>
                                      </p:cBhvr>
                                      <p:to>
                                        <p:strVal val="hidden"/>
                                      </p:to>
                                    </p:set>
                                  </p:childTnLst>
                                </p:cTn>
                              </p:par>
                              <p:par>
                                <p:cTn id="47" presetID="1" presetClass="exit" presetSubtype="0" fill="hold" grpId="0" nodeType="withEffect">
                                  <p:stCondLst>
                                    <p:cond delay="0"/>
                                  </p:stCondLst>
                                  <p:childTnLst>
                                    <p:set>
                                      <p:cBhvr>
                                        <p:cTn id="48" dur="1" fill="hold">
                                          <p:stCondLst>
                                            <p:cond delay="0"/>
                                          </p:stCondLst>
                                        </p:cTn>
                                        <p:tgtEl>
                                          <p:spTgt spid="78"/>
                                        </p:tgtEl>
                                        <p:attrNameLst>
                                          <p:attrName>style.visibility</p:attrName>
                                        </p:attrNameLst>
                                      </p:cBhvr>
                                      <p:to>
                                        <p:strVal val="hidden"/>
                                      </p:to>
                                    </p:set>
                                  </p:childTnLst>
                                </p:cTn>
                              </p:par>
                              <p:par>
                                <p:cTn id="49" presetID="1" presetClass="exit" presetSubtype="0" fill="hold" grpId="0" nodeType="withEffect">
                                  <p:stCondLst>
                                    <p:cond delay="0"/>
                                  </p:stCondLst>
                                  <p:childTnLst>
                                    <p:set>
                                      <p:cBhvr>
                                        <p:cTn id="50" dur="1" fill="hold">
                                          <p:stCondLst>
                                            <p:cond delay="0"/>
                                          </p:stCondLst>
                                        </p:cTn>
                                        <p:tgtEl>
                                          <p:spTgt spid="79"/>
                                        </p:tgtEl>
                                        <p:attrNameLst>
                                          <p:attrName>style.visibility</p:attrName>
                                        </p:attrNameLst>
                                      </p:cBhvr>
                                      <p:to>
                                        <p:strVal val="hidden"/>
                                      </p:to>
                                    </p:set>
                                  </p:childTnLst>
                                </p:cTn>
                              </p:par>
                              <p:par>
                                <p:cTn id="51" presetID="1" presetClass="exit" presetSubtype="0" fill="hold" grpId="0" nodeType="withEffect">
                                  <p:stCondLst>
                                    <p:cond delay="0"/>
                                  </p:stCondLst>
                                  <p:childTnLst>
                                    <p:set>
                                      <p:cBhvr>
                                        <p:cTn id="52" dur="1" fill="hold">
                                          <p:stCondLst>
                                            <p:cond delay="0"/>
                                          </p:stCondLst>
                                        </p:cTn>
                                        <p:tgtEl>
                                          <p:spTgt spid="84"/>
                                        </p:tgtEl>
                                        <p:attrNameLst>
                                          <p:attrName>style.visibility</p:attrName>
                                        </p:attrNameLst>
                                      </p:cBhvr>
                                      <p:to>
                                        <p:strVal val="hidden"/>
                                      </p:to>
                                    </p:set>
                                  </p:childTnLst>
                                </p:cTn>
                              </p:par>
                              <p:par>
                                <p:cTn id="53" presetID="1" presetClass="exit" presetSubtype="0" fill="hold" grpId="0" nodeType="withEffect">
                                  <p:stCondLst>
                                    <p:cond delay="0"/>
                                  </p:stCondLst>
                                  <p:childTnLst>
                                    <p:set>
                                      <p:cBhvr>
                                        <p:cTn id="54" dur="1" fill="hold">
                                          <p:stCondLst>
                                            <p:cond delay="0"/>
                                          </p:stCondLst>
                                        </p:cTn>
                                        <p:tgtEl>
                                          <p:spTgt spid="85"/>
                                        </p:tgtEl>
                                        <p:attrNameLst>
                                          <p:attrName>style.visibility</p:attrName>
                                        </p:attrNameLst>
                                      </p:cBhvr>
                                      <p:to>
                                        <p:strVal val="hidden"/>
                                      </p:to>
                                    </p:set>
                                  </p:childTnLst>
                                </p:cTn>
                              </p:par>
                              <p:par>
                                <p:cTn id="55" presetID="1" presetClass="exit" presetSubtype="0" fill="hold" grpId="0" nodeType="withEffect">
                                  <p:stCondLst>
                                    <p:cond delay="0"/>
                                  </p:stCondLst>
                                  <p:childTnLst>
                                    <p:set>
                                      <p:cBhvr>
                                        <p:cTn id="56" dur="1" fill="hold">
                                          <p:stCondLst>
                                            <p:cond delay="0"/>
                                          </p:stCondLst>
                                        </p:cTn>
                                        <p:tgtEl>
                                          <p:spTgt spid="86"/>
                                        </p:tgtEl>
                                        <p:attrNameLst>
                                          <p:attrName>style.visibility</p:attrName>
                                        </p:attrNameLst>
                                      </p:cBhvr>
                                      <p:to>
                                        <p:strVal val="hidden"/>
                                      </p:to>
                                    </p:set>
                                  </p:childTnLst>
                                </p:cTn>
                              </p:par>
                              <p:par>
                                <p:cTn id="57" presetID="1" presetClass="exit" presetSubtype="0" fill="hold" grpId="0" nodeType="withEffect">
                                  <p:stCondLst>
                                    <p:cond delay="0"/>
                                  </p:stCondLst>
                                  <p:childTnLst>
                                    <p:set>
                                      <p:cBhvr>
                                        <p:cTn id="58" dur="1" fill="hold">
                                          <p:stCondLst>
                                            <p:cond delay="0"/>
                                          </p:stCondLst>
                                        </p:cTn>
                                        <p:tgtEl>
                                          <p:spTgt spid="87"/>
                                        </p:tgtEl>
                                        <p:attrNameLst>
                                          <p:attrName>style.visibility</p:attrName>
                                        </p:attrNameLst>
                                      </p:cBhvr>
                                      <p:to>
                                        <p:strVal val="hidden"/>
                                      </p:to>
                                    </p:set>
                                  </p:childTnLst>
                                </p:cTn>
                              </p:par>
                              <p:par>
                                <p:cTn id="59" presetID="1" presetClass="exit" presetSubtype="0" fill="hold" grpId="0" nodeType="withEffect">
                                  <p:stCondLst>
                                    <p:cond delay="0"/>
                                  </p:stCondLst>
                                  <p:childTnLst>
                                    <p:set>
                                      <p:cBhvr>
                                        <p:cTn id="60" dur="1" fill="hold">
                                          <p:stCondLst>
                                            <p:cond delay="0"/>
                                          </p:stCondLst>
                                        </p:cTn>
                                        <p:tgtEl>
                                          <p:spTgt spid="88"/>
                                        </p:tgtEl>
                                        <p:attrNameLst>
                                          <p:attrName>style.visibility</p:attrName>
                                        </p:attrNameLst>
                                      </p:cBhvr>
                                      <p:to>
                                        <p:strVal val="hidden"/>
                                      </p:to>
                                    </p:set>
                                  </p:childTnLst>
                                </p:cTn>
                              </p:par>
                              <p:par>
                                <p:cTn id="61" presetID="2" presetClass="entr" presetSubtype="1" fill="hold" grpId="0" nodeType="withEffect">
                                  <p:stCondLst>
                                    <p:cond delay="0"/>
                                  </p:stCondLst>
                                  <p:iterate type="lt">
                                    <p:tmPct val="0"/>
                                  </p:iterate>
                                  <p:childTnLst>
                                    <p:set>
                                      <p:cBhvr>
                                        <p:cTn id="62" dur="1" fill="hold">
                                          <p:stCondLst>
                                            <p:cond delay="0"/>
                                          </p:stCondLst>
                                        </p:cTn>
                                        <p:tgtEl>
                                          <p:spTgt spid="60"/>
                                        </p:tgtEl>
                                        <p:attrNameLst>
                                          <p:attrName>style.visibility</p:attrName>
                                        </p:attrNameLst>
                                      </p:cBhvr>
                                      <p:to>
                                        <p:strVal val="visible"/>
                                      </p:to>
                                    </p:set>
                                    <p:anim calcmode="lin" valueType="num">
                                      <p:cBhvr additive="base">
                                        <p:cTn id="63" dur="500" fill="hold"/>
                                        <p:tgtEl>
                                          <p:spTgt spid="60"/>
                                        </p:tgtEl>
                                        <p:attrNameLst>
                                          <p:attrName>ppt_x</p:attrName>
                                        </p:attrNameLst>
                                      </p:cBhvr>
                                      <p:tavLst>
                                        <p:tav tm="0">
                                          <p:val>
                                            <p:strVal val="#ppt_x"/>
                                          </p:val>
                                        </p:tav>
                                        <p:tav tm="100000">
                                          <p:val>
                                            <p:strVal val="#ppt_x"/>
                                          </p:val>
                                        </p:tav>
                                      </p:tavLst>
                                    </p:anim>
                                    <p:anim calcmode="lin" valueType="num">
                                      <p:cBhvr additive="base">
                                        <p:cTn id="64" dur="500" fill="hold"/>
                                        <p:tgtEl>
                                          <p:spTgt spid="60"/>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61"/>
                                            </p:cond>
                                          </p:stCondLst>
                                          <p:endCondLst>
                                            <p:cond evt="onStopAudio" delay="0">
                                              <p:tgtEl>
                                                <p:sldTgt/>
                                              </p:tgtEl>
                                            </p:cond>
                                          </p:endCondLst>
                                        </p:cTn>
                                        <p:tgtEl>
                                          <p:sndTgt r:embed="rId2" name="WhizzTop.wav"/>
                                        </p:tgtEl>
                                      </p:cMediaNode>
                                    </p:audio>
                                  </p:subTnLst>
                                </p:cTn>
                              </p:par>
                              <p:par>
                                <p:cTn id="65" presetID="2" presetClass="entr" presetSubtype="8" fill="hold" grpId="0" nodeType="withEffect">
                                  <p:stCondLst>
                                    <p:cond delay="1250"/>
                                  </p:stCondLst>
                                  <p:iterate type="lt">
                                    <p:tmPct val="0"/>
                                  </p:iterate>
                                  <p:childTnLst>
                                    <p:set>
                                      <p:cBhvr>
                                        <p:cTn id="66" dur="1" fill="hold">
                                          <p:stCondLst>
                                            <p:cond delay="0"/>
                                          </p:stCondLst>
                                        </p:cTn>
                                        <p:tgtEl>
                                          <p:spTgt spid="25"/>
                                        </p:tgtEl>
                                        <p:attrNameLst>
                                          <p:attrName>style.visibility</p:attrName>
                                        </p:attrNameLst>
                                      </p:cBhvr>
                                      <p:to>
                                        <p:strVal val="visible"/>
                                      </p:to>
                                    </p:set>
                                    <p:anim calcmode="lin" valueType="num">
                                      <p:cBhvr additive="base">
                                        <p:cTn id="67" dur="500" fill="hold"/>
                                        <p:tgtEl>
                                          <p:spTgt spid="25"/>
                                        </p:tgtEl>
                                        <p:attrNameLst>
                                          <p:attrName>ppt_x</p:attrName>
                                        </p:attrNameLst>
                                      </p:cBhvr>
                                      <p:tavLst>
                                        <p:tav tm="0">
                                          <p:val>
                                            <p:strVal val="0-#ppt_w/2"/>
                                          </p:val>
                                        </p:tav>
                                        <p:tav tm="100000">
                                          <p:val>
                                            <p:strVal val="#ppt_x"/>
                                          </p:val>
                                        </p:tav>
                                      </p:tavLst>
                                    </p:anim>
                                    <p:anim calcmode="lin" valueType="num">
                                      <p:cBhvr additive="base">
                                        <p:cTn id="68" dur="500" fill="hold"/>
                                        <p:tgtEl>
                                          <p:spTgt spid="25"/>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65"/>
                                            </p:cond>
                                          </p:stCondLst>
                                          <p:endCondLst>
                                            <p:cond evt="onStopAudio" delay="0">
                                              <p:tgtEl>
                                                <p:sldTgt/>
                                              </p:tgtEl>
                                            </p:cond>
                                          </p:endCondLst>
                                        </p:cTn>
                                        <p:tgtEl>
                                          <p:sndTgt r:embed="rId3" name="WhizzLeft.wav"/>
                                        </p:tgtEl>
                                      </p:cMediaNode>
                                    </p:audio>
                                  </p:subTnLst>
                                </p:cTn>
                              </p:par>
                              <p:par>
                                <p:cTn id="69" presetID="2" presetClass="entr" presetSubtype="8" fill="hold" grpId="0" nodeType="withEffect">
                                  <p:stCondLst>
                                    <p:cond delay="2650"/>
                                  </p:stCondLst>
                                  <p:iterate type="lt">
                                    <p:tmPct val="0"/>
                                  </p:iterate>
                                  <p:childTnLst>
                                    <p:set>
                                      <p:cBhvr>
                                        <p:cTn id="70" dur="1" fill="hold">
                                          <p:stCondLst>
                                            <p:cond delay="0"/>
                                          </p:stCondLst>
                                        </p:cTn>
                                        <p:tgtEl>
                                          <p:spTgt spid="81"/>
                                        </p:tgtEl>
                                        <p:attrNameLst>
                                          <p:attrName>style.visibility</p:attrName>
                                        </p:attrNameLst>
                                      </p:cBhvr>
                                      <p:to>
                                        <p:strVal val="visible"/>
                                      </p:to>
                                    </p:set>
                                    <p:anim calcmode="lin" valueType="num">
                                      <p:cBhvr additive="base">
                                        <p:cTn id="71" dur="500" fill="hold"/>
                                        <p:tgtEl>
                                          <p:spTgt spid="81"/>
                                        </p:tgtEl>
                                        <p:attrNameLst>
                                          <p:attrName>ppt_x</p:attrName>
                                        </p:attrNameLst>
                                      </p:cBhvr>
                                      <p:tavLst>
                                        <p:tav tm="0">
                                          <p:val>
                                            <p:strVal val="0-#ppt_w/2"/>
                                          </p:val>
                                        </p:tav>
                                        <p:tav tm="100000">
                                          <p:val>
                                            <p:strVal val="#ppt_x"/>
                                          </p:val>
                                        </p:tav>
                                      </p:tavLst>
                                    </p:anim>
                                    <p:anim calcmode="lin" valueType="num">
                                      <p:cBhvr additive="base">
                                        <p:cTn id="72" dur="500" fill="hold"/>
                                        <p:tgtEl>
                                          <p:spTgt spid="81"/>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69"/>
                                            </p:cond>
                                          </p:stCondLst>
                                          <p:endCondLst>
                                            <p:cond evt="onStopAudio" delay="0">
                                              <p:tgtEl>
                                                <p:sldTgt/>
                                              </p:tgtEl>
                                            </p:cond>
                                          </p:endCondLst>
                                        </p:cTn>
                                        <p:tgtEl>
                                          <p:sndTgt r:embed="rId3" name="WhizzLeft.wav"/>
                                        </p:tgtEl>
                                      </p:cMediaNode>
                                    </p:audio>
                                  </p:subTnLst>
                                </p:cTn>
                              </p:par>
                              <p:par>
                                <p:cTn id="73" presetID="2" presetClass="entr" presetSubtype="8" fill="hold" grpId="0" nodeType="withEffect">
                                  <p:stCondLst>
                                    <p:cond delay="4000"/>
                                  </p:stCondLst>
                                  <p:iterate type="lt">
                                    <p:tmPct val="0"/>
                                  </p:iterate>
                                  <p:childTnLst>
                                    <p:set>
                                      <p:cBhvr>
                                        <p:cTn id="74" dur="1" fill="hold">
                                          <p:stCondLst>
                                            <p:cond delay="0"/>
                                          </p:stCondLst>
                                        </p:cTn>
                                        <p:tgtEl>
                                          <p:spTgt spid="35"/>
                                        </p:tgtEl>
                                        <p:attrNameLst>
                                          <p:attrName>style.visibility</p:attrName>
                                        </p:attrNameLst>
                                      </p:cBhvr>
                                      <p:to>
                                        <p:strVal val="visible"/>
                                      </p:to>
                                    </p:set>
                                    <p:anim calcmode="lin" valueType="num">
                                      <p:cBhvr additive="base">
                                        <p:cTn id="75" dur="500" fill="hold"/>
                                        <p:tgtEl>
                                          <p:spTgt spid="35"/>
                                        </p:tgtEl>
                                        <p:attrNameLst>
                                          <p:attrName>ppt_x</p:attrName>
                                        </p:attrNameLst>
                                      </p:cBhvr>
                                      <p:tavLst>
                                        <p:tav tm="0">
                                          <p:val>
                                            <p:strVal val="0-#ppt_w/2"/>
                                          </p:val>
                                        </p:tav>
                                        <p:tav tm="100000">
                                          <p:val>
                                            <p:strVal val="#ppt_x"/>
                                          </p:val>
                                        </p:tav>
                                      </p:tavLst>
                                    </p:anim>
                                    <p:anim calcmode="lin" valueType="num">
                                      <p:cBhvr additive="base">
                                        <p:cTn id="76" dur="500" fill="hold"/>
                                        <p:tgtEl>
                                          <p:spTgt spid="35"/>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73"/>
                                            </p:cond>
                                          </p:stCondLst>
                                          <p:endCondLst>
                                            <p:cond evt="onStopAudio" delay="0">
                                              <p:tgtEl>
                                                <p:sldTgt/>
                                              </p:tgtEl>
                                            </p:cond>
                                          </p:endCondLst>
                                        </p:cTn>
                                        <p:tgtEl>
                                          <p:sndTgt r:embed="rId3" name="WhizzLeft.wav"/>
                                        </p:tgtEl>
                                      </p:cMediaNode>
                                    </p:audio>
                                  </p:subTnLst>
                                </p:cTn>
                              </p:par>
                            </p:childTnLst>
                          </p:cTn>
                        </p:par>
                        <p:par>
                          <p:cTn id="77" fill="hold">
                            <p:stCondLst>
                              <p:cond delay="4500"/>
                            </p:stCondLst>
                            <p:childTnLst>
                              <p:par>
                                <p:cTn id="78" presetID="2" presetClass="entr" presetSubtype="1" fill="hold" grpId="2" nodeType="afterEffect">
                                  <p:stCondLst>
                                    <p:cond delay="500"/>
                                  </p:stCondLst>
                                  <p:iterate type="lt">
                                    <p:tmPct val="0"/>
                                  </p:iterate>
                                  <p:childTnLst>
                                    <p:set>
                                      <p:cBhvr>
                                        <p:cTn id="79" dur="1" fill="hold">
                                          <p:stCondLst>
                                            <p:cond delay="0"/>
                                          </p:stCondLst>
                                        </p:cTn>
                                        <p:tgtEl>
                                          <p:spTgt spid="4"/>
                                        </p:tgtEl>
                                        <p:attrNameLst>
                                          <p:attrName>style.visibility</p:attrName>
                                        </p:attrNameLst>
                                      </p:cBhvr>
                                      <p:to>
                                        <p:strVal val="visible"/>
                                      </p:to>
                                    </p:set>
                                    <p:anim calcmode="lin" valueType="num">
                                      <p:cBhvr additive="base">
                                        <p:cTn id="80" dur="500" fill="hold"/>
                                        <p:tgtEl>
                                          <p:spTgt spid="4"/>
                                        </p:tgtEl>
                                        <p:attrNameLst>
                                          <p:attrName>ppt_x</p:attrName>
                                        </p:attrNameLst>
                                      </p:cBhvr>
                                      <p:tavLst>
                                        <p:tav tm="0">
                                          <p:val>
                                            <p:strVal val="#ppt_x"/>
                                          </p:val>
                                        </p:tav>
                                        <p:tav tm="100000">
                                          <p:val>
                                            <p:strVal val="#ppt_x"/>
                                          </p:val>
                                        </p:tav>
                                      </p:tavLst>
                                    </p:anim>
                                    <p:anim calcmode="lin" valueType="num">
                                      <p:cBhvr additive="base">
                                        <p:cTn id="81" dur="500" fill="hold"/>
                                        <p:tgtEl>
                                          <p:spTgt spid="4"/>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78"/>
                                            </p:cond>
                                          </p:stCondLst>
                                          <p:endCondLst>
                                            <p:cond evt="onStopAudio" delay="0">
                                              <p:tgtEl>
                                                <p:sldTgt/>
                                              </p:tgtEl>
                                            </p:cond>
                                          </p:endCondLst>
                                        </p:cTn>
                                        <p:tgtEl>
                                          <p:sndTgt r:embed="rId4" name="Impact.wav"/>
                                        </p:tgtEl>
                                      </p:cMediaNode>
                                    </p:audio>
                                  </p:subTnLst>
                                </p:cTn>
                              </p:par>
                            </p:childTnLst>
                          </p:cTn>
                        </p:par>
                        <p:par>
                          <p:cTn id="82" fill="hold">
                            <p:stCondLst>
                              <p:cond delay="5500"/>
                            </p:stCondLst>
                            <p:childTnLst>
                              <p:par>
                                <p:cTn id="83" presetID="1" presetClass="entr" presetSubtype="0" fill="hold" grpId="3" nodeType="afterEffect">
                                  <p:stCondLst>
                                    <p:cond delay="1000"/>
                                  </p:stCondLst>
                                  <p:iterate type="lt">
                                    <p:tmAbs val="0"/>
                                  </p:iterate>
                                  <p:childTnLst>
                                    <p:set>
                                      <p:cBhvr>
                                        <p:cTn id="84" dur="1" fill="hold">
                                          <p:stCondLst>
                                            <p:cond delay="1999"/>
                                          </p:stCondLst>
                                        </p:cTn>
                                        <p:tgtEl>
                                          <p:spTgt spid="4"/>
                                        </p:tgtEl>
                                        <p:attrNameLst>
                                          <p:attrName>style.visibility</p:attrName>
                                        </p:attrNameLst>
                                      </p:cBhvr>
                                      <p:to>
                                        <p:strVal val="visible"/>
                                      </p:to>
                                    </p:set>
                                  </p:childTnLst>
                                  <p:subTnLst>
                                    <p:audio>
                                      <p:cMediaNode>
                                        <p:cTn display="0" masterRel="sameClick">
                                          <p:stCondLst>
                                            <p:cond evt="begin" delay="0">
                                              <p:tn val="83"/>
                                            </p:cond>
                                          </p:stCondLst>
                                          <p:endCondLst>
                                            <p:cond evt="onStopAudio" delay="0">
                                              <p:tgtEl>
                                                <p:sldTgt/>
                                              </p:tgtEl>
                                            </p:cond>
                                          </p:endCondLst>
                                        </p:cTn>
                                        <p:tgtEl>
                                          <p:sndTgt r:embed="rId5" name="cpL07S03_Headline.wav"/>
                                        </p:tgtEl>
                                      </p:cMediaNode>
                                    </p:audio>
                                  </p:subTnLst>
                                </p:cTn>
                              </p:par>
                            </p:childTnLst>
                          </p:cTn>
                        </p:par>
                      </p:childTnLst>
                    </p:cTn>
                  </p:par>
                </p:childTnLst>
              </p:cTn>
              <p:prevCondLst>
                <p:cond evt="onPrev" delay="0">
                  <p:tgtEl>
                    <p:sldTgt/>
                  </p:tgtEl>
                </p:cond>
              </p:prevCondLst>
              <p:nextCondLst>
                <p:cond evt="onNext" delay="0">
                  <p:tgtEl>
                    <p:sldTgt/>
                  </p:tgtEl>
                </p:cond>
              </p:nextCondLst>
            </p:seq>
            <p:seq concurrent="1" nextAc="seek">
              <p:cTn id="85" restart="whenNotActive" fill="hold" evtFilter="cancelBubble" nodeType="interactiveSeq">
                <p:stCondLst>
                  <p:cond evt="onClick" delay="0">
                    <p:tgtEl>
                      <p:spTgt spid="25"/>
                    </p:tgtEl>
                  </p:cond>
                </p:stCondLst>
                <p:endSync evt="end" delay="0">
                  <p:rtn val="all"/>
                </p:endSync>
                <p:childTnLst>
                  <p:par>
                    <p:cTn id="86" fill="hold">
                      <p:stCondLst>
                        <p:cond delay="0"/>
                      </p:stCondLst>
                      <p:childTnLst>
                        <p:par>
                          <p:cTn id="87" fill="hold">
                            <p:stCondLst>
                              <p:cond delay="0"/>
                            </p:stCondLst>
                            <p:childTnLst>
                              <p:par>
                                <p:cTn id="88" presetID="26" presetClass="emph" presetSubtype="0" fill="hold" grpId="1" nodeType="withEffect">
                                  <p:stCondLst>
                                    <p:cond delay="0"/>
                                  </p:stCondLst>
                                  <p:iterate type="lt">
                                    <p:tmPct val="0"/>
                                  </p:iterate>
                                  <p:childTnLst>
                                    <p:animEffect transition="out" filter="fade">
                                      <p:cBhvr>
                                        <p:cTn id="89" dur="500" tmFilter="0, 0; .2, .5; .8, .5; 1, 0"/>
                                        <p:tgtEl>
                                          <p:spTgt spid="25"/>
                                        </p:tgtEl>
                                      </p:cBhvr>
                                    </p:animEffect>
                                    <p:animScale>
                                      <p:cBhvr>
                                        <p:cTn id="90" dur="250" autoRev="1" fill="hold"/>
                                        <p:tgtEl>
                                          <p:spTgt spid="25"/>
                                        </p:tgtEl>
                                      </p:cBhvr>
                                      <p:by x="105000" y="105000"/>
                                    </p:animScale>
                                  </p:childTnLst>
                                </p:cTn>
                              </p:par>
                              <p:par>
                                <p:cTn id="91" presetID="9" presetClass="entr" presetSubtype="0" fill="hold" grpId="0" nodeType="withEffect">
                                  <p:stCondLst>
                                    <p:cond delay="0"/>
                                  </p:stCondLst>
                                  <p:childTnLst>
                                    <p:set>
                                      <p:cBhvr>
                                        <p:cTn id="92" dur="1" fill="hold">
                                          <p:stCondLst>
                                            <p:cond delay="0"/>
                                          </p:stCondLst>
                                        </p:cTn>
                                        <p:tgtEl>
                                          <p:spTgt spid="64"/>
                                        </p:tgtEl>
                                        <p:attrNameLst>
                                          <p:attrName>style.visibility</p:attrName>
                                        </p:attrNameLst>
                                      </p:cBhvr>
                                      <p:to>
                                        <p:strVal val="visible"/>
                                      </p:to>
                                    </p:set>
                                    <p:animEffect transition="in" filter="dissolve">
                                      <p:cBhvr>
                                        <p:cTn id="93" dur="500"/>
                                        <p:tgtEl>
                                          <p:spTgt spid="64"/>
                                        </p:tgtEl>
                                      </p:cBhvr>
                                    </p:animEffect>
                                  </p:childTnLst>
                                </p:cTn>
                              </p:par>
                            </p:childTnLst>
                          </p:cTn>
                        </p:par>
                        <p:par>
                          <p:cTn id="94" fill="hold">
                            <p:stCondLst>
                              <p:cond delay="500"/>
                            </p:stCondLst>
                            <p:childTnLst>
                              <p:par>
                                <p:cTn id="95" presetID="22" presetClass="entr" presetSubtype="8" fill="hold" grpId="0" nodeType="afterEffect">
                                  <p:stCondLst>
                                    <p:cond delay="0"/>
                                  </p:stCondLst>
                                  <p:iterate type="lt">
                                    <p:tmPct val="10000"/>
                                  </p:iterate>
                                  <p:childTnLst>
                                    <p:set>
                                      <p:cBhvr>
                                        <p:cTn id="96" dur="1" fill="hold">
                                          <p:stCondLst>
                                            <p:cond delay="0"/>
                                          </p:stCondLst>
                                        </p:cTn>
                                        <p:tgtEl>
                                          <p:spTgt spid="9"/>
                                        </p:tgtEl>
                                        <p:attrNameLst>
                                          <p:attrName>style.visibility</p:attrName>
                                        </p:attrNameLst>
                                      </p:cBhvr>
                                      <p:to>
                                        <p:strVal val="visible"/>
                                      </p:to>
                                    </p:set>
                                    <p:animEffect transition="in" filter="wipe(left)">
                                      <p:cBhvr>
                                        <p:cTn id="97" dur="500"/>
                                        <p:tgtEl>
                                          <p:spTgt spid="9"/>
                                        </p:tgtEl>
                                      </p:cBhvr>
                                    </p:animEffect>
                                  </p:childTnLst>
                                </p:cTn>
                              </p:par>
                              <p:par>
                                <p:cTn id="98" presetID="1" presetClass="entr" presetSubtype="0" fill="hold" grpId="1" nodeType="withEffect">
                                  <p:stCondLst>
                                    <p:cond delay="0"/>
                                  </p:stCondLst>
                                  <p:iterate type="lt">
                                    <p:tmAbs val="0"/>
                                  </p:iterate>
                                  <p:childTnLst>
                                    <p:set>
                                      <p:cBhvr>
                                        <p:cTn id="99" dur="1" fill="hold">
                                          <p:stCondLst>
                                            <p:cond delay="5499"/>
                                          </p:stCondLst>
                                        </p:cTn>
                                        <p:tgtEl>
                                          <p:spTgt spid="9"/>
                                        </p:tgtEl>
                                        <p:attrNameLst>
                                          <p:attrName>style.visibility</p:attrName>
                                        </p:attrNameLst>
                                      </p:cBhvr>
                                      <p:to>
                                        <p:strVal val="visible"/>
                                      </p:to>
                                    </p:set>
                                  </p:childTnLst>
                                  <p:subTnLst>
                                    <p:audio>
                                      <p:cMediaNode>
                                        <p:cTn display="0" masterRel="sameClick">
                                          <p:stCondLst>
                                            <p:cond evt="begin" delay="0">
                                              <p:tn val="98"/>
                                            </p:cond>
                                          </p:stCondLst>
                                          <p:endCondLst>
                                            <p:cond evt="onStopAudio" delay="0">
                                              <p:tgtEl>
                                                <p:sldTgt/>
                                              </p:tgtEl>
                                            </p:cond>
                                          </p:endCondLst>
                                        </p:cTn>
                                        <p:tgtEl>
                                          <p:sndTgt r:embed="rId6" name="cpL07S03_Clip_2.wav"/>
                                        </p:tgtEl>
                                      </p:cMediaNode>
                                    </p:audio>
                                  </p:subTnLst>
                                </p:cTn>
                              </p:par>
                              <p:par>
                                <p:cTn id="100" presetID="64" presetClass="path" presetSubtype="0" accel="50000" decel="50000" fill="hold" nodeType="withEffect">
                                  <p:stCondLst>
                                    <p:cond delay="0"/>
                                  </p:stCondLst>
                                  <p:childTnLst>
                                    <p:animMotion origin="layout" path="M 0.08819 0.04259 L 0.08594 -0.13936 " pathEditMode="relative" rAng="0" ptsTypes="AA">
                                      <p:cBhvr>
                                        <p:cTn id="101" dur="1000" fill="hold"/>
                                        <p:tgtEl>
                                          <p:spTgt spid="28"/>
                                        </p:tgtEl>
                                        <p:attrNameLst>
                                          <p:attrName>ppt_x</p:attrName>
                                          <p:attrName>ppt_y</p:attrName>
                                        </p:attrNameLst>
                                      </p:cBhvr>
                                      <p:rCtr x="-122" y="-9097"/>
                                    </p:animMotion>
                                  </p:childTnLst>
                                </p:cTn>
                              </p:par>
                              <p:par>
                                <p:cTn id="102" presetID="64" presetClass="path" presetSubtype="0" accel="50000" decel="50000" fill="hold" nodeType="withEffect">
                                  <p:stCondLst>
                                    <p:cond delay="0"/>
                                  </p:stCondLst>
                                  <p:childTnLst>
                                    <p:animMotion origin="layout" path="M 0.08732 0.04131 L 0.08507 -0.23855 " pathEditMode="fixed" rAng="0" ptsTypes="AA">
                                      <p:cBhvr>
                                        <p:cTn id="103" dur="1000" fill="hold"/>
                                        <p:tgtEl>
                                          <p:spTgt spid="70"/>
                                        </p:tgtEl>
                                        <p:attrNameLst>
                                          <p:attrName>ppt_x</p:attrName>
                                          <p:attrName>ppt_y</p:attrName>
                                        </p:attrNameLst>
                                      </p:cBhvr>
                                      <p:rCtr x="-122" y="-14005"/>
                                    </p:animMotion>
                                  </p:childTnLst>
                                </p:cTn>
                              </p:par>
                            </p:childTnLst>
                          </p:cTn>
                        </p:par>
                        <p:par>
                          <p:cTn id="104" fill="hold">
                            <p:stCondLst>
                              <p:cond delay="6000"/>
                            </p:stCondLst>
                            <p:childTnLst>
                              <p:par>
                                <p:cTn id="105" presetID="2" presetClass="exit" presetSubtype="4" fill="hold" nodeType="afterEffect">
                                  <p:stCondLst>
                                    <p:cond delay="0"/>
                                  </p:stCondLst>
                                  <p:childTnLst>
                                    <p:anim calcmode="lin" valueType="num">
                                      <p:cBhvr additive="base">
                                        <p:cTn id="106" dur="500"/>
                                        <p:tgtEl>
                                          <p:spTgt spid="28"/>
                                        </p:tgtEl>
                                        <p:attrNameLst>
                                          <p:attrName>ppt_x</p:attrName>
                                        </p:attrNameLst>
                                      </p:cBhvr>
                                      <p:tavLst>
                                        <p:tav tm="0">
                                          <p:val>
                                            <p:strVal val="ppt_x"/>
                                          </p:val>
                                        </p:tav>
                                        <p:tav tm="100000">
                                          <p:val>
                                            <p:strVal val="ppt_x"/>
                                          </p:val>
                                        </p:tav>
                                      </p:tavLst>
                                    </p:anim>
                                    <p:anim calcmode="lin" valueType="num">
                                      <p:cBhvr additive="base">
                                        <p:cTn id="107" dur="500"/>
                                        <p:tgtEl>
                                          <p:spTgt spid="28"/>
                                        </p:tgtEl>
                                        <p:attrNameLst>
                                          <p:attrName>ppt_y</p:attrName>
                                        </p:attrNameLst>
                                      </p:cBhvr>
                                      <p:tavLst>
                                        <p:tav tm="0">
                                          <p:val>
                                            <p:strVal val="ppt_y"/>
                                          </p:val>
                                        </p:tav>
                                        <p:tav tm="100000">
                                          <p:val>
                                            <p:strVal val="1+ppt_h/2"/>
                                          </p:val>
                                        </p:tav>
                                      </p:tavLst>
                                    </p:anim>
                                    <p:set>
                                      <p:cBhvr>
                                        <p:cTn id="108" dur="1" fill="hold">
                                          <p:stCondLst>
                                            <p:cond delay="499"/>
                                          </p:stCondLst>
                                        </p:cTn>
                                        <p:tgtEl>
                                          <p:spTgt spid="28"/>
                                        </p:tgtEl>
                                        <p:attrNameLst>
                                          <p:attrName>style.visibility</p:attrName>
                                        </p:attrNameLst>
                                      </p:cBhvr>
                                      <p:to>
                                        <p:strVal val="hidden"/>
                                      </p:to>
                                    </p:set>
                                  </p:childTnLst>
                                </p:cTn>
                              </p:par>
                              <p:par>
                                <p:cTn id="109" presetID="2" presetClass="exit" presetSubtype="4" fill="hold" nodeType="withEffect">
                                  <p:stCondLst>
                                    <p:cond delay="0"/>
                                  </p:stCondLst>
                                  <p:childTnLst>
                                    <p:anim calcmode="lin" valueType="num">
                                      <p:cBhvr additive="base">
                                        <p:cTn id="110" dur="500"/>
                                        <p:tgtEl>
                                          <p:spTgt spid="70"/>
                                        </p:tgtEl>
                                        <p:attrNameLst>
                                          <p:attrName>ppt_x</p:attrName>
                                        </p:attrNameLst>
                                      </p:cBhvr>
                                      <p:tavLst>
                                        <p:tav tm="0">
                                          <p:val>
                                            <p:strVal val="ppt_x"/>
                                          </p:val>
                                        </p:tav>
                                        <p:tav tm="100000">
                                          <p:val>
                                            <p:strVal val="ppt_x"/>
                                          </p:val>
                                        </p:tav>
                                      </p:tavLst>
                                    </p:anim>
                                    <p:anim calcmode="lin" valueType="num">
                                      <p:cBhvr additive="base">
                                        <p:cTn id="111" dur="500"/>
                                        <p:tgtEl>
                                          <p:spTgt spid="70"/>
                                        </p:tgtEl>
                                        <p:attrNameLst>
                                          <p:attrName>ppt_y</p:attrName>
                                        </p:attrNameLst>
                                      </p:cBhvr>
                                      <p:tavLst>
                                        <p:tav tm="0">
                                          <p:val>
                                            <p:strVal val="ppt_y"/>
                                          </p:val>
                                        </p:tav>
                                        <p:tav tm="100000">
                                          <p:val>
                                            <p:strVal val="1+ppt_h/2"/>
                                          </p:val>
                                        </p:tav>
                                      </p:tavLst>
                                    </p:anim>
                                    <p:set>
                                      <p:cBhvr>
                                        <p:cTn id="112" dur="1" fill="hold">
                                          <p:stCondLst>
                                            <p:cond delay="499"/>
                                          </p:stCondLst>
                                        </p:cTn>
                                        <p:tgtEl>
                                          <p:spTgt spid="70"/>
                                        </p:tgtEl>
                                        <p:attrNameLst>
                                          <p:attrName>style.visibility</p:attrName>
                                        </p:attrNameLst>
                                      </p:cBhvr>
                                      <p:to>
                                        <p:strVal val="hidden"/>
                                      </p:to>
                                    </p:set>
                                  </p:childTnLst>
                                </p:cTn>
                              </p:par>
                            </p:childTnLst>
                          </p:cTn>
                        </p:par>
                        <p:par>
                          <p:cTn id="113" fill="hold">
                            <p:stCondLst>
                              <p:cond delay="6500"/>
                            </p:stCondLst>
                            <p:childTnLst>
                              <p:par>
                                <p:cTn id="114" presetID="22" presetClass="entr" presetSubtype="8" fill="hold" grpId="0" nodeType="afterEffect">
                                  <p:stCondLst>
                                    <p:cond delay="0"/>
                                  </p:stCondLst>
                                  <p:iterate type="lt">
                                    <p:tmPct val="10000"/>
                                  </p:iterate>
                                  <p:childTnLst>
                                    <p:set>
                                      <p:cBhvr>
                                        <p:cTn id="115" dur="1" fill="hold">
                                          <p:stCondLst>
                                            <p:cond delay="0"/>
                                          </p:stCondLst>
                                        </p:cTn>
                                        <p:tgtEl>
                                          <p:spTgt spid="45"/>
                                        </p:tgtEl>
                                        <p:attrNameLst>
                                          <p:attrName>style.visibility</p:attrName>
                                        </p:attrNameLst>
                                      </p:cBhvr>
                                      <p:to>
                                        <p:strVal val="visible"/>
                                      </p:to>
                                    </p:set>
                                    <p:animEffect transition="in" filter="wipe(left)">
                                      <p:cBhvr>
                                        <p:cTn id="116" dur="500"/>
                                        <p:tgtEl>
                                          <p:spTgt spid="45"/>
                                        </p:tgtEl>
                                      </p:cBhvr>
                                    </p:animEffect>
                                  </p:childTnLst>
                                </p:cTn>
                              </p:par>
                              <p:par>
                                <p:cTn id="117" presetID="1" presetClass="entr" presetSubtype="0" fill="hold" grpId="1" nodeType="withEffect">
                                  <p:stCondLst>
                                    <p:cond delay="0"/>
                                  </p:stCondLst>
                                  <p:iterate type="lt">
                                    <p:tmAbs val="0"/>
                                  </p:iterate>
                                  <p:childTnLst>
                                    <p:set>
                                      <p:cBhvr>
                                        <p:cTn id="118" dur="1" fill="hold">
                                          <p:stCondLst>
                                            <p:cond delay="14099"/>
                                          </p:stCondLst>
                                        </p:cTn>
                                        <p:tgtEl>
                                          <p:spTgt spid="45"/>
                                        </p:tgtEl>
                                        <p:attrNameLst>
                                          <p:attrName>style.visibility</p:attrName>
                                        </p:attrNameLst>
                                      </p:cBhvr>
                                      <p:to>
                                        <p:strVal val="visible"/>
                                      </p:to>
                                    </p:set>
                                  </p:childTnLst>
                                  <p:subTnLst>
                                    <p:audio>
                                      <p:cMediaNode>
                                        <p:cTn display="0" masterRel="sameClick">
                                          <p:stCondLst>
                                            <p:cond evt="begin" delay="0">
                                              <p:tn val="117"/>
                                            </p:cond>
                                          </p:stCondLst>
                                          <p:endCondLst>
                                            <p:cond evt="onStopAudio" delay="0">
                                              <p:tgtEl>
                                                <p:sldTgt/>
                                              </p:tgtEl>
                                            </p:cond>
                                          </p:endCondLst>
                                        </p:cTn>
                                        <p:tgtEl>
                                          <p:sndTgt r:embed="rId7" name="cpL07S03_Clip_2_1.wav"/>
                                        </p:tgtEl>
                                      </p:cMediaNode>
                                    </p:audio>
                                  </p:subTnLst>
                                </p:cTn>
                              </p:par>
                              <p:par>
                                <p:cTn id="119" presetID="64" presetClass="path" presetSubtype="0" accel="50000" decel="50000" fill="hold" nodeType="withEffect">
                                  <p:stCondLst>
                                    <p:cond delay="0"/>
                                  </p:stCondLst>
                                  <p:childTnLst>
                                    <p:animMotion origin="layout" path="M 0.06857 0.04166 L 0.06632 -0.14028 " pathEditMode="relative" rAng="0" ptsTypes="AA">
                                      <p:cBhvr>
                                        <p:cTn id="120" dur="1000" fill="hold"/>
                                        <p:tgtEl>
                                          <p:spTgt spid="29"/>
                                        </p:tgtEl>
                                        <p:attrNameLst>
                                          <p:attrName>ppt_x</p:attrName>
                                          <p:attrName>ppt_y</p:attrName>
                                        </p:attrNameLst>
                                      </p:cBhvr>
                                      <p:rCtr x="-122" y="-9097"/>
                                    </p:animMotion>
                                  </p:childTnLst>
                                </p:cTn>
                              </p:par>
                              <p:par>
                                <p:cTn id="121" presetID="64" presetClass="path" presetSubtype="0" accel="50000" decel="50000" fill="hold" nodeType="withEffect">
                                  <p:stCondLst>
                                    <p:cond delay="0"/>
                                  </p:stCondLst>
                                  <p:childTnLst>
                                    <p:animMotion origin="layout" path="M 0.06788 0.04272 L 0.06562 -0.23715 " pathEditMode="fixed" rAng="0" ptsTypes="AA">
                                      <p:cBhvr>
                                        <p:cTn id="122" dur="1000" fill="hold"/>
                                        <p:tgtEl>
                                          <p:spTgt spid="72"/>
                                        </p:tgtEl>
                                        <p:attrNameLst>
                                          <p:attrName>ppt_x</p:attrName>
                                          <p:attrName>ppt_y</p:attrName>
                                        </p:attrNameLst>
                                      </p:cBhvr>
                                      <p:rCtr x="-122" y="-14005"/>
                                    </p:animMotion>
                                  </p:childTnLst>
                                </p:cTn>
                              </p:par>
                              <p:par>
                                <p:cTn id="123" presetID="22" presetClass="entr" presetSubtype="4" fill="hold" grpId="0" nodeType="withEffect">
                                  <p:stCondLst>
                                    <p:cond delay="9000"/>
                                  </p:stCondLst>
                                  <p:childTnLst>
                                    <p:set>
                                      <p:cBhvr>
                                        <p:cTn id="124" dur="1" fill="hold">
                                          <p:stCondLst>
                                            <p:cond delay="0"/>
                                          </p:stCondLst>
                                        </p:cTn>
                                        <p:tgtEl>
                                          <p:spTgt spid="49"/>
                                        </p:tgtEl>
                                        <p:attrNameLst>
                                          <p:attrName>style.visibility</p:attrName>
                                        </p:attrNameLst>
                                      </p:cBhvr>
                                      <p:to>
                                        <p:strVal val="visible"/>
                                      </p:to>
                                    </p:set>
                                    <p:animEffect transition="in" filter="wipe(down)">
                                      <p:cBhvr>
                                        <p:cTn id="125" dur="2000"/>
                                        <p:tgtEl>
                                          <p:spTgt spid="49"/>
                                        </p:tgtEl>
                                      </p:cBhvr>
                                    </p:animEffect>
                                  </p:childTnLst>
                                </p:cTn>
                              </p:par>
                              <p:par>
                                <p:cTn id="126" presetID="26" presetClass="emph" presetSubtype="0" fill="hold" grpId="1" nodeType="withEffect">
                                  <p:stCondLst>
                                    <p:cond delay="11000"/>
                                  </p:stCondLst>
                                  <p:childTnLst>
                                    <p:animEffect transition="out" filter="fade">
                                      <p:cBhvr>
                                        <p:cTn id="127" dur="500" tmFilter="0, 0; .2, .5; .8, .5; 1, 0"/>
                                        <p:tgtEl>
                                          <p:spTgt spid="49"/>
                                        </p:tgtEl>
                                      </p:cBhvr>
                                    </p:animEffect>
                                    <p:animScale>
                                      <p:cBhvr>
                                        <p:cTn id="128" dur="250" autoRev="1" fill="hold"/>
                                        <p:tgtEl>
                                          <p:spTgt spid="49"/>
                                        </p:tgtEl>
                                      </p:cBhvr>
                                      <p:by x="105000" y="105000"/>
                                    </p:animScale>
                                  </p:childTnLst>
                                </p:cTn>
                              </p:par>
                            </p:childTnLst>
                          </p:cTn>
                        </p:par>
                        <p:par>
                          <p:cTn id="129" fill="hold">
                            <p:stCondLst>
                              <p:cond delay="20600"/>
                            </p:stCondLst>
                            <p:childTnLst>
                              <p:par>
                                <p:cTn id="130" presetID="2" presetClass="exit" presetSubtype="4" fill="hold" nodeType="afterEffect">
                                  <p:stCondLst>
                                    <p:cond delay="0"/>
                                  </p:stCondLst>
                                  <p:childTnLst>
                                    <p:anim calcmode="lin" valueType="num">
                                      <p:cBhvr additive="base">
                                        <p:cTn id="131" dur="500"/>
                                        <p:tgtEl>
                                          <p:spTgt spid="29"/>
                                        </p:tgtEl>
                                        <p:attrNameLst>
                                          <p:attrName>ppt_x</p:attrName>
                                        </p:attrNameLst>
                                      </p:cBhvr>
                                      <p:tavLst>
                                        <p:tav tm="0">
                                          <p:val>
                                            <p:strVal val="ppt_x"/>
                                          </p:val>
                                        </p:tav>
                                        <p:tav tm="100000">
                                          <p:val>
                                            <p:strVal val="ppt_x"/>
                                          </p:val>
                                        </p:tav>
                                      </p:tavLst>
                                    </p:anim>
                                    <p:anim calcmode="lin" valueType="num">
                                      <p:cBhvr additive="base">
                                        <p:cTn id="132" dur="500"/>
                                        <p:tgtEl>
                                          <p:spTgt spid="29"/>
                                        </p:tgtEl>
                                        <p:attrNameLst>
                                          <p:attrName>ppt_y</p:attrName>
                                        </p:attrNameLst>
                                      </p:cBhvr>
                                      <p:tavLst>
                                        <p:tav tm="0">
                                          <p:val>
                                            <p:strVal val="ppt_y"/>
                                          </p:val>
                                        </p:tav>
                                        <p:tav tm="100000">
                                          <p:val>
                                            <p:strVal val="1+ppt_h/2"/>
                                          </p:val>
                                        </p:tav>
                                      </p:tavLst>
                                    </p:anim>
                                    <p:set>
                                      <p:cBhvr>
                                        <p:cTn id="133" dur="1" fill="hold">
                                          <p:stCondLst>
                                            <p:cond delay="499"/>
                                          </p:stCondLst>
                                        </p:cTn>
                                        <p:tgtEl>
                                          <p:spTgt spid="29"/>
                                        </p:tgtEl>
                                        <p:attrNameLst>
                                          <p:attrName>style.visibility</p:attrName>
                                        </p:attrNameLst>
                                      </p:cBhvr>
                                      <p:to>
                                        <p:strVal val="hidden"/>
                                      </p:to>
                                    </p:set>
                                  </p:childTnLst>
                                </p:cTn>
                              </p:par>
                              <p:par>
                                <p:cTn id="134" presetID="2" presetClass="exit" presetSubtype="4" fill="hold" nodeType="withEffect">
                                  <p:stCondLst>
                                    <p:cond delay="0"/>
                                  </p:stCondLst>
                                  <p:childTnLst>
                                    <p:anim calcmode="lin" valueType="num">
                                      <p:cBhvr additive="base">
                                        <p:cTn id="135" dur="500"/>
                                        <p:tgtEl>
                                          <p:spTgt spid="72"/>
                                        </p:tgtEl>
                                        <p:attrNameLst>
                                          <p:attrName>ppt_x</p:attrName>
                                        </p:attrNameLst>
                                      </p:cBhvr>
                                      <p:tavLst>
                                        <p:tav tm="0">
                                          <p:val>
                                            <p:strVal val="ppt_x"/>
                                          </p:val>
                                        </p:tav>
                                        <p:tav tm="100000">
                                          <p:val>
                                            <p:strVal val="ppt_x"/>
                                          </p:val>
                                        </p:tav>
                                      </p:tavLst>
                                    </p:anim>
                                    <p:anim calcmode="lin" valueType="num">
                                      <p:cBhvr additive="base">
                                        <p:cTn id="136" dur="500"/>
                                        <p:tgtEl>
                                          <p:spTgt spid="72"/>
                                        </p:tgtEl>
                                        <p:attrNameLst>
                                          <p:attrName>ppt_y</p:attrName>
                                        </p:attrNameLst>
                                      </p:cBhvr>
                                      <p:tavLst>
                                        <p:tav tm="0">
                                          <p:val>
                                            <p:strVal val="ppt_y"/>
                                          </p:val>
                                        </p:tav>
                                        <p:tav tm="100000">
                                          <p:val>
                                            <p:strVal val="1+ppt_h/2"/>
                                          </p:val>
                                        </p:tav>
                                      </p:tavLst>
                                    </p:anim>
                                    <p:set>
                                      <p:cBhvr>
                                        <p:cTn id="137" dur="1" fill="hold">
                                          <p:stCondLst>
                                            <p:cond delay="499"/>
                                          </p:stCondLst>
                                        </p:cTn>
                                        <p:tgtEl>
                                          <p:spTgt spid="72"/>
                                        </p:tgtEl>
                                        <p:attrNameLst>
                                          <p:attrName>style.visibility</p:attrName>
                                        </p:attrNameLst>
                                      </p:cBhvr>
                                      <p:to>
                                        <p:strVal val="hidden"/>
                                      </p:to>
                                    </p:set>
                                  </p:childTnLst>
                                </p:cTn>
                              </p:par>
                            </p:childTnLst>
                          </p:cTn>
                        </p:par>
                        <p:par>
                          <p:cTn id="138" fill="hold">
                            <p:stCondLst>
                              <p:cond delay="21100"/>
                            </p:stCondLst>
                            <p:childTnLst>
                              <p:par>
                                <p:cTn id="139" presetID="1" presetClass="entr" presetSubtype="0" fill="hold" grpId="0" nodeType="afterEffect">
                                  <p:stCondLst>
                                    <p:cond delay="0"/>
                                  </p:stCondLst>
                                  <p:childTnLst>
                                    <p:set>
                                      <p:cBhvr>
                                        <p:cTn id="140" dur="1" fill="hold">
                                          <p:stCondLst>
                                            <p:cond delay="55649"/>
                                          </p:stCondLst>
                                        </p:cTn>
                                        <p:tgtEl>
                                          <p:spTgt spid="66"/>
                                        </p:tgtEl>
                                        <p:attrNameLst>
                                          <p:attrName>style.visibility</p:attrName>
                                        </p:attrNameLst>
                                      </p:cBhvr>
                                      <p:to>
                                        <p:strVal val="visible"/>
                                      </p:to>
                                    </p:set>
                                  </p:childTnLst>
                                  <p:subTnLst>
                                    <p:audio>
                                      <p:cMediaNode>
                                        <p:cTn display="0" masterRel="sameClick">
                                          <p:stCondLst>
                                            <p:cond evt="begin" delay="0">
                                              <p:tn val="139"/>
                                            </p:cond>
                                          </p:stCondLst>
                                          <p:endCondLst>
                                            <p:cond evt="onStopAudio" delay="0">
                                              <p:tgtEl>
                                                <p:sldTgt/>
                                              </p:tgtEl>
                                            </p:cond>
                                          </p:endCondLst>
                                        </p:cTn>
                                        <p:tgtEl>
                                          <p:sndTgt r:embed="rId8" name="cpL07S03_Clip_2_1a.wav"/>
                                        </p:tgtEl>
                                      </p:cMediaNode>
                                    </p:audio>
                                  </p:subTnLst>
                                </p:cTn>
                              </p:par>
                              <p:par>
                                <p:cTn id="141" presetID="64" presetClass="path" presetSubtype="0" accel="50000" decel="50000" fill="hold" nodeType="withEffect">
                                  <p:stCondLst>
                                    <p:cond delay="0"/>
                                  </p:stCondLst>
                                  <p:childTnLst>
                                    <p:animMotion origin="layout" path="M 0.04878 0.04259 L 0.04653 -0.13936 " pathEditMode="relative" rAng="0" ptsTypes="AA">
                                      <p:cBhvr>
                                        <p:cTn id="142" dur="1000" fill="hold"/>
                                        <p:tgtEl>
                                          <p:spTgt spid="30"/>
                                        </p:tgtEl>
                                        <p:attrNameLst>
                                          <p:attrName>ppt_x</p:attrName>
                                          <p:attrName>ppt_y</p:attrName>
                                        </p:attrNameLst>
                                      </p:cBhvr>
                                      <p:rCtr x="-122" y="-9097"/>
                                    </p:animMotion>
                                  </p:childTnLst>
                                </p:cTn>
                              </p:par>
                              <p:par>
                                <p:cTn id="143" presetID="64" presetClass="path" presetSubtype="0" accel="50000" decel="50000" fill="hold" nodeType="withEffect">
                                  <p:stCondLst>
                                    <p:cond delay="0"/>
                                  </p:stCondLst>
                                  <p:childTnLst>
                                    <p:animMotion origin="layout" path="M 0.04878 0.04174 L 0.04653 -0.23812 " pathEditMode="fixed" rAng="0" ptsTypes="AA">
                                      <p:cBhvr>
                                        <p:cTn id="144" dur="1000" fill="hold"/>
                                        <p:tgtEl>
                                          <p:spTgt spid="73"/>
                                        </p:tgtEl>
                                        <p:attrNameLst>
                                          <p:attrName>ppt_x</p:attrName>
                                          <p:attrName>ppt_y</p:attrName>
                                        </p:attrNameLst>
                                      </p:cBhvr>
                                      <p:rCtr x="-122" y="-14005"/>
                                    </p:animMotion>
                                  </p:childTnLst>
                                </p:cTn>
                              </p:par>
                              <p:par>
                                <p:cTn id="145" presetID="22" presetClass="entr" presetSubtype="8" fill="hold" grpId="0" nodeType="withEffect">
                                  <p:stCondLst>
                                    <p:cond delay="500"/>
                                  </p:stCondLst>
                                  <p:iterate type="lt">
                                    <p:tmPct val="10000"/>
                                  </p:iterate>
                                  <p:childTnLst>
                                    <p:set>
                                      <p:cBhvr>
                                        <p:cTn id="146" dur="1" fill="hold">
                                          <p:stCondLst>
                                            <p:cond delay="0"/>
                                          </p:stCondLst>
                                        </p:cTn>
                                        <p:tgtEl>
                                          <p:spTgt spid="51"/>
                                        </p:tgtEl>
                                        <p:attrNameLst>
                                          <p:attrName>style.visibility</p:attrName>
                                        </p:attrNameLst>
                                      </p:cBhvr>
                                      <p:to>
                                        <p:strVal val="visible"/>
                                      </p:to>
                                    </p:set>
                                    <p:animEffect transition="in" filter="wipe(left)">
                                      <p:cBhvr>
                                        <p:cTn id="147" dur="500"/>
                                        <p:tgtEl>
                                          <p:spTgt spid="51"/>
                                        </p:tgtEl>
                                      </p:cBhvr>
                                    </p:animEffect>
                                  </p:childTnLst>
                                </p:cTn>
                              </p:par>
                              <p:par>
                                <p:cTn id="148" presetID="53" presetClass="entr" presetSubtype="16" fill="hold" grpId="0" nodeType="withEffect">
                                  <p:stCondLst>
                                    <p:cond delay="11800"/>
                                  </p:stCondLst>
                                  <p:childTnLst>
                                    <p:set>
                                      <p:cBhvr>
                                        <p:cTn id="149" dur="1" fill="hold">
                                          <p:stCondLst>
                                            <p:cond delay="0"/>
                                          </p:stCondLst>
                                        </p:cTn>
                                        <p:tgtEl>
                                          <p:spTgt spid="5"/>
                                        </p:tgtEl>
                                        <p:attrNameLst>
                                          <p:attrName>style.visibility</p:attrName>
                                        </p:attrNameLst>
                                      </p:cBhvr>
                                      <p:to>
                                        <p:strVal val="visible"/>
                                      </p:to>
                                    </p:set>
                                    <p:anim calcmode="lin" valueType="num">
                                      <p:cBhvr>
                                        <p:cTn id="150" dur="500" fill="hold"/>
                                        <p:tgtEl>
                                          <p:spTgt spid="5"/>
                                        </p:tgtEl>
                                        <p:attrNameLst>
                                          <p:attrName>ppt_w</p:attrName>
                                        </p:attrNameLst>
                                      </p:cBhvr>
                                      <p:tavLst>
                                        <p:tav tm="0">
                                          <p:val>
                                            <p:fltVal val="0"/>
                                          </p:val>
                                        </p:tav>
                                        <p:tav tm="100000">
                                          <p:val>
                                            <p:strVal val="#ppt_w"/>
                                          </p:val>
                                        </p:tav>
                                      </p:tavLst>
                                    </p:anim>
                                    <p:anim calcmode="lin" valueType="num">
                                      <p:cBhvr>
                                        <p:cTn id="151" dur="500" fill="hold"/>
                                        <p:tgtEl>
                                          <p:spTgt spid="5"/>
                                        </p:tgtEl>
                                        <p:attrNameLst>
                                          <p:attrName>ppt_h</p:attrName>
                                        </p:attrNameLst>
                                      </p:cBhvr>
                                      <p:tavLst>
                                        <p:tav tm="0">
                                          <p:val>
                                            <p:fltVal val="0"/>
                                          </p:val>
                                        </p:tav>
                                        <p:tav tm="100000">
                                          <p:val>
                                            <p:strVal val="#ppt_h"/>
                                          </p:val>
                                        </p:tav>
                                      </p:tavLst>
                                    </p:anim>
                                    <p:animEffect transition="in" filter="fade">
                                      <p:cBhvr>
                                        <p:cTn id="152" dur="500"/>
                                        <p:tgtEl>
                                          <p:spTgt spid="5"/>
                                        </p:tgtEl>
                                      </p:cBhvr>
                                    </p:animEffect>
                                  </p:childTnLst>
                                </p:cTn>
                              </p:par>
                              <p:par>
                                <p:cTn id="153" presetID="53" presetClass="exit" presetSubtype="32" fill="hold" grpId="2" nodeType="withEffect">
                                  <p:stCondLst>
                                    <p:cond delay="17000"/>
                                  </p:stCondLst>
                                  <p:childTnLst>
                                    <p:anim calcmode="lin" valueType="num">
                                      <p:cBhvr>
                                        <p:cTn id="154" dur="500"/>
                                        <p:tgtEl>
                                          <p:spTgt spid="5"/>
                                        </p:tgtEl>
                                        <p:attrNameLst>
                                          <p:attrName>ppt_w</p:attrName>
                                        </p:attrNameLst>
                                      </p:cBhvr>
                                      <p:tavLst>
                                        <p:tav tm="0">
                                          <p:val>
                                            <p:strVal val="ppt_w"/>
                                          </p:val>
                                        </p:tav>
                                        <p:tav tm="100000">
                                          <p:val>
                                            <p:fltVal val="0"/>
                                          </p:val>
                                        </p:tav>
                                      </p:tavLst>
                                    </p:anim>
                                    <p:anim calcmode="lin" valueType="num">
                                      <p:cBhvr>
                                        <p:cTn id="155" dur="500"/>
                                        <p:tgtEl>
                                          <p:spTgt spid="5"/>
                                        </p:tgtEl>
                                        <p:attrNameLst>
                                          <p:attrName>ppt_h</p:attrName>
                                        </p:attrNameLst>
                                      </p:cBhvr>
                                      <p:tavLst>
                                        <p:tav tm="0">
                                          <p:val>
                                            <p:strVal val="ppt_h"/>
                                          </p:val>
                                        </p:tav>
                                        <p:tav tm="100000">
                                          <p:val>
                                            <p:fltVal val="0"/>
                                          </p:val>
                                        </p:tav>
                                      </p:tavLst>
                                    </p:anim>
                                    <p:animEffect transition="out" filter="fade">
                                      <p:cBhvr>
                                        <p:cTn id="156" dur="500"/>
                                        <p:tgtEl>
                                          <p:spTgt spid="5"/>
                                        </p:tgtEl>
                                      </p:cBhvr>
                                    </p:animEffect>
                                    <p:set>
                                      <p:cBhvr>
                                        <p:cTn id="157" dur="1" fill="hold">
                                          <p:stCondLst>
                                            <p:cond delay="499"/>
                                          </p:stCondLst>
                                        </p:cTn>
                                        <p:tgtEl>
                                          <p:spTgt spid="5"/>
                                        </p:tgtEl>
                                        <p:attrNameLst>
                                          <p:attrName>style.visibility</p:attrName>
                                        </p:attrNameLst>
                                      </p:cBhvr>
                                      <p:to>
                                        <p:strVal val="hidden"/>
                                      </p:to>
                                    </p:set>
                                  </p:childTnLst>
                                </p:cTn>
                              </p:par>
                              <p:par>
                                <p:cTn id="158" presetID="53" presetClass="entr" presetSubtype="16" fill="hold" grpId="0" nodeType="withEffect">
                                  <p:stCondLst>
                                    <p:cond delay="17600"/>
                                  </p:stCondLst>
                                  <p:childTnLst>
                                    <p:set>
                                      <p:cBhvr>
                                        <p:cTn id="159" dur="1" fill="hold">
                                          <p:stCondLst>
                                            <p:cond delay="0"/>
                                          </p:stCondLst>
                                        </p:cTn>
                                        <p:tgtEl>
                                          <p:spTgt spid="39"/>
                                        </p:tgtEl>
                                        <p:attrNameLst>
                                          <p:attrName>style.visibility</p:attrName>
                                        </p:attrNameLst>
                                      </p:cBhvr>
                                      <p:to>
                                        <p:strVal val="visible"/>
                                      </p:to>
                                    </p:set>
                                    <p:anim calcmode="lin" valueType="num">
                                      <p:cBhvr>
                                        <p:cTn id="160" dur="500" fill="hold"/>
                                        <p:tgtEl>
                                          <p:spTgt spid="39"/>
                                        </p:tgtEl>
                                        <p:attrNameLst>
                                          <p:attrName>ppt_w</p:attrName>
                                        </p:attrNameLst>
                                      </p:cBhvr>
                                      <p:tavLst>
                                        <p:tav tm="0">
                                          <p:val>
                                            <p:fltVal val="0"/>
                                          </p:val>
                                        </p:tav>
                                        <p:tav tm="100000">
                                          <p:val>
                                            <p:strVal val="#ppt_w"/>
                                          </p:val>
                                        </p:tav>
                                      </p:tavLst>
                                    </p:anim>
                                    <p:anim calcmode="lin" valueType="num">
                                      <p:cBhvr>
                                        <p:cTn id="161" dur="500" fill="hold"/>
                                        <p:tgtEl>
                                          <p:spTgt spid="39"/>
                                        </p:tgtEl>
                                        <p:attrNameLst>
                                          <p:attrName>ppt_h</p:attrName>
                                        </p:attrNameLst>
                                      </p:cBhvr>
                                      <p:tavLst>
                                        <p:tav tm="0">
                                          <p:val>
                                            <p:fltVal val="0"/>
                                          </p:val>
                                        </p:tav>
                                        <p:tav tm="100000">
                                          <p:val>
                                            <p:strVal val="#ppt_h"/>
                                          </p:val>
                                        </p:tav>
                                      </p:tavLst>
                                    </p:anim>
                                    <p:animEffect transition="in" filter="fade">
                                      <p:cBhvr>
                                        <p:cTn id="162" dur="500"/>
                                        <p:tgtEl>
                                          <p:spTgt spid="39"/>
                                        </p:tgtEl>
                                      </p:cBhvr>
                                    </p:animEffect>
                                  </p:childTnLst>
                                </p:cTn>
                              </p:par>
                              <p:par>
                                <p:cTn id="163" presetID="53" presetClass="exit" presetSubtype="32" fill="hold" grpId="2" nodeType="withEffect">
                                  <p:stCondLst>
                                    <p:cond delay="22200"/>
                                  </p:stCondLst>
                                  <p:childTnLst>
                                    <p:anim calcmode="lin" valueType="num">
                                      <p:cBhvr>
                                        <p:cTn id="164" dur="500"/>
                                        <p:tgtEl>
                                          <p:spTgt spid="39"/>
                                        </p:tgtEl>
                                        <p:attrNameLst>
                                          <p:attrName>ppt_w</p:attrName>
                                        </p:attrNameLst>
                                      </p:cBhvr>
                                      <p:tavLst>
                                        <p:tav tm="0">
                                          <p:val>
                                            <p:strVal val="ppt_w"/>
                                          </p:val>
                                        </p:tav>
                                        <p:tav tm="100000">
                                          <p:val>
                                            <p:fltVal val="0"/>
                                          </p:val>
                                        </p:tav>
                                      </p:tavLst>
                                    </p:anim>
                                    <p:anim calcmode="lin" valueType="num">
                                      <p:cBhvr>
                                        <p:cTn id="165" dur="500"/>
                                        <p:tgtEl>
                                          <p:spTgt spid="39"/>
                                        </p:tgtEl>
                                        <p:attrNameLst>
                                          <p:attrName>ppt_h</p:attrName>
                                        </p:attrNameLst>
                                      </p:cBhvr>
                                      <p:tavLst>
                                        <p:tav tm="0">
                                          <p:val>
                                            <p:strVal val="ppt_h"/>
                                          </p:val>
                                        </p:tav>
                                        <p:tav tm="100000">
                                          <p:val>
                                            <p:fltVal val="0"/>
                                          </p:val>
                                        </p:tav>
                                      </p:tavLst>
                                    </p:anim>
                                    <p:animEffect transition="out" filter="fade">
                                      <p:cBhvr>
                                        <p:cTn id="166" dur="500"/>
                                        <p:tgtEl>
                                          <p:spTgt spid="39"/>
                                        </p:tgtEl>
                                      </p:cBhvr>
                                    </p:animEffect>
                                    <p:set>
                                      <p:cBhvr>
                                        <p:cTn id="167" dur="1" fill="hold">
                                          <p:stCondLst>
                                            <p:cond delay="499"/>
                                          </p:stCondLst>
                                        </p:cTn>
                                        <p:tgtEl>
                                          <p:spTgt spid="39"/>
                                        </p:tgtEl>
                                        <p:attrNameLst>
                                          <p:attrName>style.visibility</p:attrName>
                                        </p:attrNameLst>
                                      </p:cBhvr>
                                      <p:to>
                                        <p:strVal val="hidden"/>
                                      </p:to>
                                    </p:set>
                                  </p:childTnLst>
                                </p:cTn>
                              </p:par>
                              <p:par>
                                <p:cTn id="168" presetID="2" presetClass="exit" presetSubtype="4" fill="hold" nodeType="withEffect">
                                  <p:stCondLst>
                                    <p:cond delay="28200"/>
                                  </p:stCondLst>
                                  <p:childTnLst>
                                    <p:anim calcmode="lin" valueType="num">
                                      <p:cBhvr additive="base">
                                        <p:cTn id="169" dur="500"/>
                                        <p:tgtEl>
                                          <p:spTgt spid="30"/>
                                        </p:tgtEl>
                                        <p:attrNameLst>
                                          <p:attrName>ppt_x</p:attrName>
                                        </p:attrNameLst>
                                      </p:cBhvr>
                                      <p:tavLst>
                                        <p:tav tm="0">
                                          <p:val>
                                            <p:strVal val="ppt_x"/>
                                          </p:val>
                                        </p:tav>
                                        <p:tav tm="100000">
                                          <p:val>
                                            <p:strVal val="ppt_x"/>
                                          </p:val>
                                        </p:tav>
                                      </p:tavLst>
                                    </p:anim>
                                    <p:anim calcmode="lin" valueType="num">
                                      <p:cBhvr additive="base">
                                        <p:cTn id="170" dur="500"/>
                                        <p:tgtEl>
                                          <p:spTgt spid="30"/>
                                        </p:tgtEl>
                                        <p:attrNameLst>
                                          <p:attrName>ppt_y</p:attrName>
                                        </p:attrNameLst>
                                      </p:cBhvr>
                                      <p:tavLst>
                                        <p:tav tm="0">
                                          <p:val>
                                            <p:strVal val="ppt_y"/>
                                          </p:val>
                                        </p:tav>
                                        <p:tav tm="100000">
                                          <p:val>
                                            <p:strVal val="1+ppt_h/2"/>
                                          </p:val>
                                        </p:tav>
                                      </p:tavLst>
                                    </p:anim>
                                    <p:set>
                                      <p:cBhvr>
                                        <p:cTn id="171" dur="1" fill="hold">
                                          <p:stCondLst>
                                            <p:cond delay="499"/>
                                          </p:stCondLst>
                                        </p:cTn>
                                        <p:tgtEl>
                                          <p:spTgt spid="30"/>
                                        </p:tgtEl>
                                        <p:attrNameLst>
                                          <p:attrName>style.visibility</p:attrName>
                                        </p:attrNameLst>
                                      </p:cBhvr>
                                      <p:to>
                                        <p:strVal val="hidden"/>
                                      </p:to>
                                    </p:set>
                                  </p:childTnLst>
                                </p:cTn>
                              </p:par>
                              <p:par>
                                <p:cTn id="172" presetID="2" presetClass="exit" presetSubtype="4" fill="hold" nodeType="withEffect">
                                  <p:stCondLst>
                                    <p:cond delay="28200"/>
                                  </p:stCondLst>
                                  <p:childTnLst>
                                    <p:anim calcmode="lin" valueType="num">
                                      <p:cBhvr additive="base">
                                        <p:cTn id="173" dur="500"/>
                                        <p:tgtEl>
                                          <p:spTgt spid="73"/>
                                        </p:tgtEl>
                                        <p:attrNameLst>
                                          <p:attrName>ppt_x</p:attrName>
                                        </p:attrNameLst>
                                      </p:cBhvr>
                                      <p:tavLst>
                                        <p:tav tm="0">
                                          <p:val>
                                            <p:strVal val="ppt_x"/>
                                          </p:val>
                                        </p:tav>
                                        <p:tav tm="100000">
                                          <p:val>
                                            <p:strVal val="ppt_x"/>
                                          </p:val>
                                        </p:tav>
                                      </p:tavLst>
                                    </p:anim>
                                    <p:anim calcmode="lin" valueType="num">
                                      <p:cBhvr additive="base">
                                        <p:cTn id="174" dur="500"/>
                                        <p:tgtEl>
                                          <p:spTgt spid="73"/>
                                        </p:tgtEl>
                                        <p:attrNameLst>
                                          <p:attrName>ppt_y</p:attrName>
                                        </p:attrNameLst>
                                      </p:cBhvr>
                                      <p:tavLst>
                                        <p:tav tm="0">
                                          <p:val>
                                            <p:strVal val="ppt_y"/>
                                          </p:val>
                                        </p:tav>
                                        <p:tav tm="100000">
                                          <p:val>
                                            <p:strVal val="1+ppt_h/2"/>
                                          </p:val>
                                        </p:tav>
                                      </p:tavLst>
                                    </p:anim>
                                    <p:set>
                                      <p:cBhvr>
                                        <p:cTn id="175" dur="1" fill="hold">
                                          <p:stCondLst>
                                            <p:cond delay="499"/>
                                          </p:stCondLst>
                                        </p:cTn>
                                        <p:tgtEl>
                                          <p:spTgt spid="73"/>
                                        </p:tgtEl>
                                        <p:attrNameLst>
                                          <p:attrName>style.visibility</p:attrName>
                                        </p:attrNameLst>
                                      </p:cBhvr>
                                      <p:to>
                                        <p:strVal val="hidden"/>
                                      </p:to>
                                    </p:set>
                                  </p:childTnLst>
                                </p:cTn>
                              </p:par>
                              <p:par>
                                <p:cTn id="176" presetID="64" presetClass="path" presetSubtype="0" accel="50000" decel="50000" fill="hold" grpId="0" nodeType="withEffect">
                                  <p:stCondLst>
                                    <p:cond delay="29600"/>
                                  </p:stCondLst>
                                  <p:childTnLst>
                                    <p:animMotion origin="layout" path="M 0.02916 0.04213 L 0.02691 -0.13982 " pathEditMode="relative" rAng="0" ptsTypes="AA">
                                      <p:cBhvr>
                                        <p:cTn id="177" dur="1000" fill="hold"/>
                                        <p:tgtEl>
                                          <p:spTgt spid="31"/>
                                        </p:tgtEl>
                                        <p:attrNameLst>
                                          <p:attrName>ppt_x</p:attrName>
                                          <p:attrName>ppt_y</p:attrName>
                                        </p:attrNameLst>
                                      </p:cBhvr>
                                      <p:rCtr x="-122" y="-9097"/>
                                    </p:animMotion>
                                  </p:childTnLst>
                                </p:cTn>
                              </p:par>
                              <p:par>
                                <p:cTn id="178" presetID="64" presetClass="path" presetSubtype="0" accel="50000" decel="50000" fill="hold" nodeType="withEffect">
                                  <p:stCondLst>
                                    <p:cond delay="29600"/>
                                  </p:stCondLst>
                                  <p:childTnLst>
                                    <p:animMotion origin="layout" path="M 0.02829 0.04283 L 0.02604 -0.23703 " pathEditMode="fixed" rAng="0" ptsTypes="AA">
                                      <p:cBhvr>
                                        <p:cTn id="179" dur="1000" fill="hold"/>
                                        <p:tgtEl>
                                          <p:spTgt spid="74"/>
                                        </p:tgtEl>
                                        <p:attrNameLst>
                                          <p:attrName>ppt_x</p:attrName>
                                          <p:attrName>ppt_y</p:attrName>
                                        </p:attrNameLst>
                                      </p:cBhvr>
                                      <p:rCtr x="-122" y="-14005"/>
                                    </p:animMotion>
                                  </p:childTnLst>
                                </p:cTn>
                              </p:par>
                              <p:par>
                                <p:cTn id="180" presetID="22" presetClass="entr" presetSubtype="8" fill="hold" grpId="0" nodeType="withEffect">
                                  <p:stCondLst>
                                    <p:cond delay="29600"/>
                                  </p:stCondLst>
                                  <p:iterate type="lt">
                                    <p:tmPct val="10000"/>
                                  </p:iterate>
                                  <p:childTnLst>
                                    <p:set>
                                      <p:cBhvr>
                                        <p:cTn id="181" dur="1" fill="hold">
                                          <p:stCondLst>
                                            <p:cond delay="0"/>
                                          </p:stCondLst>
                                        </p:cTn>
                                        <p:tgtEl>
                                          <p:spTgt spid="55"/>
                                        </p:tgtEl>
                                        <p:attrNameLst>
                                          <p:attrName>style.visibility</p:attrName>
                                        </p:attrNameLst>
                                      </p:cBhvr>
                                      <p:to>
                                        <p:strVal val="visible"/>
                                      </p:to>
                                    </p:set>
                                    <p:animEffect transition="in" filter="wipe(left)">
                                      <p:cBhvr>
                                        <p:cTn id="182" dur="500"/>
                                        <p:tgtEl>
                                          <p:spTgt spid="55"/>
                                        </p:tgtEl>
                                      </p:cBhvr>
                                    </p:animEffect>
                                  </p:childTnLst>
                                </p:cTn>
                              </p:par>
                              <p:par>
                                <p:cTn id="183" presetID="53" presetClass="entr" presetSubtype="16" fill="hold" grpId="0" nodeType="withEffect">
                                  <p:stCondLst>
                                    <p:cond delay="36200"/>
                                  </p:stCondLst>
                                  <p:childTnLst>
                                    <p:set>
                                      <p:cBhvr>
                                        <p:cTn id="184" dur="1" fill="hold">
                                          <p:stCondLst>
                                            <p:cond delay="0"/>
                                          </p:stCondLst>
                                        </p:cTn>
                                        <p:tgtEl>
                                          <p:spTgt spid="40"/>
                                        </p:tgtEl>
                                        <p:attrNameLst>
                                          <p:attrName>style.visibility</p:attrName>
                                        </p:attrNameLst>
                                      </p:cBhvr>
                                      <p:to>
                                        <p:strVal val="visible"/>
                                      </p:to>
                                    </p:set>
                                    <p:anim calcmode="lin" valueType="num">
                                      <p:cBhvr>
                                        <p:cTn id="185" dur="500" fill="hold"/>
                                        <p:tgtEl>
                                          <p:spTgt spid="40"/>
                                        </p:tgtEl>
                                        <p:attrNameLst>
                                          <p:attrName>ppt_w</p:attrName>
                                        </p:attrNameLst>
                                      </p:cBhvr>
                                      <p:tavLst>
                                        <p:tav tm="0">
                                          <p:val>
                                            <p:fltVal val="0"/>
                                          </p:val>
                                        </p:tav>
                                        <p:tav tm="100000">
                                          <p:val>
                                            <p:strVal val="#ppt_w"/>
                                          </p:val>
                                        </p:tav>
                                      </p:tavLst>
                                    </p:anim>
                                    <p:anim calcmode="lin" valueType="num">
                                      <p:cBhvr>
                                        <p:cTn id="186" dur="500" fill="hold"/>
                                        <p:tgtEl>
                                          <p:spTgt spid="40"/>
                                        </p:tgtEl>
                                        <p:attrNameLst>
                                          <p:attrName>ppt_h</p:attrName>
                                        </p:attrNameLst>
                                      </p:cBhvr>
                                      <p:tavLst>
                                        <p:tav tm="0">
                                          <p:val>
                                            <p:fltVal val="0"/>
                                          </p:val>
                                        </p:tav>
                                        <p:tav tm="100000">
                                          <p:val>
                                            <p:strVal val="#ppt_h"/>
                                          </p:val>
                                        </p:tav>
                                      </p:tavLst>
                                    </p:anim>
                                    <p:animEffect transition="in" filter="fade">
                                      <p:cBhvr>
                                        <p:cTn id="187" dur="500"/>
                                        <p:tgtEl>
                                          <p:spTgt spid="40"/>
                                        </p:tgtEl>
                                      </p:cBhvr>
                                    </p:animEffect>
                                  </p:childTnLst>
                                </p:cTn>
                              </p:par>
                              <p:par>
                                <p:cTn id="188" presetID="53" presetClass="exit" presetSubtype="32" fill="hold" grpId="2" nodeType="withEffect">
                                  <p:stCondLst>
                                    <p:cond delay="40000"/>
                                  </p:stCondLst>
                                  <p:childTnLst>
                                    <p:anim calcmode="lin" valueType="num">
                                      <p:cBhvr>
                                        <p:cTn id="189" dur="500"/>
                                        <p:tgtEl>
                                          <p:spTgt spid="40"/>
                                        </p:tgtEl>
                                        <p:attrNameLst>
                                          <p:attrName>ppt_w</p:attrName>
                                        </p:attrNameLst>
                                      </p:cBhvr>
                                      <p:tavLst>
                                        <p:tav tm="0">
                                          <p:val>
                                            <p:strVal val="ppt_w"/>
                                          </p:val>
                                        </p:tav>
                                        <p:tav tm="100000">
                                          <p:val>
                                            <p:fltVal val="0"/>
                                          </p:val>
                                        </p:tav>
                                      </p:tavLst>
                                    </p:anim>
                                    <p:anim calcmode="lin" valueType="num">
                                      <p:cBhvr>
                                        <p:cTn id="190" dur="500"/>
                                        <p:tgtEl>
                                          <p:spTgt spid="40"/>
                                        </p:tgtEl>
                                        <p:attrNameLst>
                                          <p:attrName>ppt_h</p:attrName>
                                        </p:attrNameLst>
                                      </p:cBhvr>
                                      <p:tavLst>
                                        <p:tav tm="0">
                                          <p:val>
                                            <p:strVal val="ppt_h"/>
                                          </p:val>
                                        </p:tav>
                                        <p:tav tm="100000">
                                          <p:val>
                                            <p:fltVal val="0"/>
                                          </p:val>
                                        </p:tav>
                                      </p:tavLst>
                                    </p:anim>
                                    <p:animEffect transition="out" filter="fade">
                                      <p:cBhvr>
                                        <p:cTn id="191" dur="500"/>
                                        <p:tgtEl>
                                          <p:spTgt spid="40"/>
                                        </p:tgtEl>
                                      </p:cBhvr>
                                    </p:animEffect>
                                    <p:set>
                                      <p:cBhvr>
                                        <p:cTn id="192" dur="1" fill="hold">
                                          <p:stCondLst>
                                            <p:cond delay="499"/>
                                          </p:stCondLst>
                                        </p:cTn>
                                        <p:tgtEl>
                                          <p:spTgt spid="40"/>
                                        </p:tgtEl>
                                        <p:attrNameLst>
                                          <p:attrName>style.visibility</p:attrName>
                                        </p:attrNameLst>
                                      </p:cBhvr>
                                      <p:to>
                                        <p:strVal val="hidden"/>
                                      </p:to>
                                    </p:set>
                                  </p:childTnLst>
                                </p:cTn>
                              </p:par>
                              <p:par>
                                <p:cTn id="193" presetID="53" presetClass="entr" presetSubtype="16" fill="hold" grpId="0" nodeType="withEffect">
                                  <p:stCondLst>
                                    <p:cond delay="40100"/>
                                  </p:stCondLst>
                                  <p:childTnLst>
                                    <p:set>
                                      <p:cBhvr>
                                        <p:cTn id="194" dur="1" fill="hold">
                                          <p:stCondLst>
                                            <p:cond delay="0"/>
                                          </p:stCondLst>
                                        </p:cTn>
                                        <p:tgtEl>
                                          <p:spTgt spid="41"/>
                                        </p:tgtEl>
                                        <p:attrNameLst>
                                          <p:attrName>style.visibility</p:attrName>
                                        </p:attrNameLst>
                                      </p:cBhvr>
                                      <p:to>
                                        <p:strVal val="visible"/>
                                      </p:to>
                                    </p:set>
                                    <p:anim calcmode="lin" valueType="num">
                                      <p:cBhvr>
                                        <p:cTn id="195" dur="500" fill="hold"/>
                                        <p:tgtEl>
                                          <p:spTgt spid="41"/>
                                        </p:tgtEl>
                                        <p:attrNameLst>
                                          <p:attrName>ppt_w</p:attrName>
                                        </p:attrNameLst>
                                      </p:cBhvr>
                                      <p:tavLst>
                                        <p:tav tm="0">
                                          <p:val>
                                            <p:fltVal val="0"/>
                                          </p:val>
                                        </p:tav>
                                        <p:tav tm="100000">
                                          <p:val>
                                            <p:strVal val="#ppt_w"/>
                                          </p:val>
                                        </p:tav>
                                      </p:tavLst>
                                    </p:anim>
                                    <p:anim calcmode="lin" valueType="num">
                                      <p:cBhvr>
                                        <p:cTn id="196" dur="500" fill="hold"/>
                                        <p:tgtEl>
                                          <p:spTgt spid="41"/>
                                        </p:tgtEl>
                                        <p:attrNameLst>
                                          <p:attrName>ppt_h</p:attrName>
                                        </p:attrNameLst>
                                      </p:cBhvr>
                                      <p:tavLst>
                                        <p:tav tm="0">
                                          <p:val>
                                            <p:fltVal val="0"/>
                                          </p:val>
                                        </p:tav>
                                        <p:tav tm="100000">
                                          <p:val>
                                            <p:strVal val="#ppt_h"/>
                                          </p:val>
                                        </p:tav>
                                      </p:tavLst>
                                    </p:anim>
                                    <p:animEffect transition="in" filter="fade">
                                      <p:cBhvr>
                                        <p:cTn id="197" dur="500"/>
                                        <p:tgtEl>
                                          <p:spTgt spid="41"/>
                                        </p:tgtEl>
                                      </p:cBhvr>
                                    </p:animEffect>
                                  </p:childTnLst>
                                </p:cTn>
                              </p:par>
                              <p:par>
                                <p:cTn id="198" presetID="53" presetClass="exit" presetSubtype="32" fill="hold" grpId="2" nodeType="withEffect">
                                  <p:stCondLst>
                                    <p:cond delay="44600"/>
                                  </p:stCondLst>
                                  <p:childTnLst>
                                    <p:anim calcmode="lin" valueType="num">
                                      <p:cBhvr>
                                        <p:cTn id="199" dur="500"/>
                                        <p:tgtEl>
                                          <p:spTgt spid="41"/>
                                        </p:tgtEl>
                                        <p:attrNameLst>
                                          <p:attrName>ppt_w</p:attrName>
                                        </p:attrNameLst>
                                      </p:cBhvr>
                                      <p:tavLst>
                                        <p:tav tm="0">
                                          <p:val>
                                            <p:strVal val="ppt_w"/>
                                          </p:val>
                                        </p:tav>
                                        <p:tav tm="100000">
                                          <p:val>
                                            <p:fltVal val="0"/>
                                          </p:val>
                                        </p:tav>
                                      </p:tavLst>
                                    </p:anim>
                                    <p:anim calcmode="lin" valueType="num">
                                      <p:cBhvr>
                                        <p:cTn id="200" dur="500"/>
                                        <p:tgtEl>
                                          <p:spTgt spid="41"/>
                                        </p:tgtEl>
                                        <p:attrNameLst>
                                          <p:attrName>ppt_h</p:attrName>
                                        </p:attrNameLst>
                                      </p:cBhvr>
                                      <p:tavLst>
                                        <p:tav tm="0">
                                          <p:val>
                                            <p:strVal val="ppt_h"/>
                                          </p:val>
                                        </p:tav>
                                        <p:tav tm="100000">
                                          <p:val>
                                            <p:fltVal val="0"/>
                                          </p:val>
                                        </p:tav>
                                      </p:tavLst>
                                    </p:anim>
                                    <p:animEffect transition="out" filter="fade">
                                      <p:cBhvr>
                                        <p:cTn id="201" dur="500"/>
                                        <p:tgtEl>
                                          <p:spTgt spid="41"/>
                                        </p:tgtEl>
                                      </p:cBhvr>
                                    </p:animEffect>
                                    <p:set>
                                      <p:cBhvr>
                                        <p:cTn id="202" dur="1" fill="hold">
                                          <p:stCondLst>
                                            <p:cond delay="499"/>
                                          </p:stCondLst>
                                        </p:cTn>
                                        <p:tgtEl>
                                          <p:spTgt spid="41"/>
                                        </p:tgtEl>
                                        <p:attrNameLst>
                                          <p:attrName>style.visibility</p:attrName>
                                        </p:attrNameLst>
                                      </p:cBhvr>
                                      <p:to>
                                        <p:strVal val="hidden"/>
                                      </p:to>
                                    </p:set>
                                  </p:childTnLst>
                                </p:cTn>
                              </p:par>
                            </p:childTnLst>
                          </p:cTn>
                        </p:par>
                        <p:par>
                          <p:cTn id="203" fill="hold">
                            <p:stCondLst>
                              <p:cond delay="76750"/>
                            </p:stCondLst>
                            <p:childTnLst>
                              <p:par>
                                <p:cTn id="204" presetID="2" presetClass="exit" presetSubtype="4" fill="hold" grpId="1" nodeType="afterEffect">
                                  <p:stCondLst>
                                    <p:cond delay="0"/>
                                  </p:stCondLst>
                                  <p:childTnLst>
                                    <p:anim calcmode="lin" valueType="num">
                                      <p:cBhvr additive="base">
                                        <p:cTn id="205" dur="500"/>
                                        <p:tgtEl>
                                          <p:spTgt spid="31"/>
                                        </p:tgtEl>
                                        <p:attrNameLst>
                                          <p:attrName>ppt_x</p:attrName>
                                        </p:attrNameLst>
                                      </p:cBhvr>
                                      <p:tavLst>
                                        <p:tav tm="0">
                                          <p:val>
                                            <p:strVal val="ppt_x"/>
                                          </p:val>
                                        </p:tav>
                                        <p:tav tm="100000">
                                          <p:val>
                                            <p:strVal val="ppt_x"/>
                                          </p:val>
                                        </p:tav>
                                      </p:tavLst>
                                    </p:anim>
                                    <p:anim calcmode="lin" valueType="num">
                                      <p:cBhvr additive="base">
                                        <p:cTn id="206" dur="500"/>
                                        <p:tgtEl>
                                          <p:spTgt spid="31"/>
                                        </p:tgtEl>
                                        <p:attrNameLst>
                                          <p:attrName>ppt_y</p:attrName>
                                        </p:attrNameLst>
                                      </p:cBhvr>
                                      <p:tavLst>
                                        <p:tav tm="0">
                                          <p:val>
                                            <p:strVal val="ppt_y"/>
                                          </p:val>
                                        </p:tav>
                                        <p:tav tm="100000">
                                          <p:val>
                                            <p:strVal val="1+ppt_h/2"/>
                                          </p:val>
                                        </p:tav>
                                      </p:tavLst>
                                    </p:anim>
                                    <p:set>
                                      <p:cBhvr>
                                        <p:cTn id="207" dur="1" fill="hold">
                                          <p:stCondLst>
                                            <p:cond delay="499"/>
                                          </p:stCondLst>
                                        </p:cTn>
                                        <p:tgtEl>
                                          <p:spTgt spid="31"/>
                                        </p:tgtEl>
                                        <p:attrNameLst>
                                          <p:attrName>style.visibility</p:attrName>
                                        </p:attrNameLst>
                                      </p:cBhvr>
                                      <p:to>
                                        <p:strVal val="hidden"/>
                                      </p:to>
                                    </p:set>
                                  </p:childTnLst>
                                </p:cTn>
                              </p:par>
                              <p:par>
                                <p:cTn id="208" presetID="2" presetClass="exit" presetSubtype="4" fill="hold" nodeType="withEffect">
                                  <p:stCondLst>
                                    <p:cond delay="0"/>
                                  </p:stCondLst>
                                  <p:childTnLst>
                                    <p:anim calcmode="lin" valueType="num">
                                      <p:cBhvr additive="base">
                                        <p:cTn id="209" dur="500"/>
                                        <p:tgtEl>
                                          <p:spTgt spid="74"/>
                                        </p:tgtEl>
                                        <p:attrNameLst>
                                          <p:attrName>ppt_x</p:attrName>
                                        </p:attrNameLst>
                                      </p:cBhvr>
                                      <p:tavLst>
                                        <p:tav tm="0">
                                          <p:val>
                                            <p:strVal val="ppt_x"/>
                                          </p:val>
                                        </p:tav>
                                        <p:tav tm="100000">
                                          <p:val>
                                            <p:strVal val="ppt_x"/>
                                          </p:val>
                                        </p:tav>
                                      </p:tavLst>
                                    </p:anim>
                                    <p:anim calcmode="lin" valueType="num">
                                      <p:cBhvr additive="base">
                                        <p:cTn id="210" dur="500"/>
                                        <p:tgtEl>
                                          <p:spTgt spid="74"/>
                                        </p:tgtEl>
                                        <p:attrNameLst>
                                          <p:attrName>ppt_y</p:attrName>
                                        </p:attrNameLst>
                                      </p:cBhvr>
                                      <p:tavLst>
                                        <p:tav tm="0">
                                          <p:val>
                                            <p:strVal val="ppt_y"/>
                                          </p:val>
                                        </p:tav>
                                        <p:tav tm="100000">
                                          <p:val>
                                            <p:strVal val="1+ppt_h/2"/>
                                          </p:val>
                                        </p:tav>
                                      </p:tavLst>
                                    </p:anim>
                                    <p:set>
                                      <p:cBhvr>
                                        <p:cTn id="211" dur="1" fill="hold">
                                          <p:stCondLst>
                                            <p:cond delay="499"/>
                                          </p:stCondLst>
                                        </p:cTn>
                                        <p:tgtEl>
                                          <p:spTgt spid="74"/>
                                        </p:tgtEl>
                                        <p:attrNameLst>
                                          <p:attrName>style.visibility</p:attrName>
                                        </p:attrNameLst>
                                      </p:cBhvr>
                                      <p:to>
                                        <p:strVal val="hidden"/>
                                      </p:to>
                                    </p:set>
                                  </p:childTnLst>
                                </p:cTn>
                              </p:par>
                            </p:childTnLst>
                          </p:cTn>
                        </p:par>
                        <p:par>
                          <p:cTn id="212" fill="hold">
                            <p:stCondLst>
                              <p:cond delay="77250"/>
                            </p:stCondLst>
                            <p:childTnLst>
                              <p:par>
                                <p:cTn id="213" presetID="22" presetClass="entr" presetSubtype="8" fill="hold" grpId="0" nodeType="afterEffect">
                                  <p:stCondLst>
                                    <p:cond delay="0"/>
                                  </p:stCondLst>
                                  <p:iterate type="lt">
                                    <p:tmPct val="10000"/>
                                  </p:iterate>
                                  <p:childTnLst>
                                    <p:set>
                                      <p:cBhvr>
                                        <p:cTn id="214" dur="1" fill="hold">
                                          <p:stCondLst>
                                            <p:cond delay="0"/>
                                          </p:stCondLst>
                                        </p:cTn>
                                        <p:tgtEl>
                                          <p:spTgt spid="67"/>
                                        </p:tgtEl>
                                        <p:attrNameLst>
                                          <p:attrName>style.visibility</p:attrName>
                                        </p:attrNameLst>
                                      </p:cBhvr>
                                      <p:to>
                                        <p:strVal val="visible"/>
                                      </p:to>
                                    </p:set>
                                    <p:animEffect transition="in" filter="wipe(left)">
                                      <p:cBhvr>
                                        <p:cTn id="215" dur="500"/>
                                        <p:tgtEl>
                                          <p:spTgt spid="67"/>
                                        </p:tgtEl>
                                      </p:cBhvr>
                                    </p:animEffect>
                                  </p:childTnLst>
                                </p:cTn>
                              </p:par>
                              <p:par>
                                <p:cTn id="216" presetID="1" presetClass="entr" presetSubtype="0" fill="hold" grpId="1" nodeType="withEffect">
                                  <p:stCondLst>
                                    <p:cond delay="0"/>
                                  </p:stCondLst>
                                  <p:iterate type="lt">
                                    <p:tmAbs val="0"/>
                                  </p:iterate>
                                  <p:childTnLst>
                                    <p:set>
                                      <p:cBhvr>
                                        <p:cTn id="217" dur="1" fill="hold">
                                          <p:stCondLst>
                                            <p:cond delay="14499"/>
                                          </p:stCondLst>
                                        </p:cTn>
                                        <p:tgtEl>
                                          <p:spTgt spid="67"/>
                                        </p:tgtEl>
                                        <p:attrNameLst>
                                          <p:attrName>style.visibility</p:attrName>
                                        </p:attrNameLst>
                                      </p:cBhvr>
                                      <p:to>
                                        <p:strVal val="visible"/>
                                      </p:to>
                                    </p:set>
                                  </p:childTnLst>
                                  <p:subTnLst>
                                    <p:audio>
                                      <p:cMediaNode>
                                        <p:cTn display="0" masterRel="sameClick">
                                          <p:stCondLst>
                                            <p:cond evt="begin" delay="0">
                                              <p:tn val="216"/>
                                            </p:cond>
                                          </p:stCondLst>
                                          <p:endCondLst>
                                            <p:cond evt="onStopAudio" delay="0">
                                              <p:tgtEl>
                                                <p:sldTgt/>
                                              </p:tgtEl>
                                            </p:cond>
                                          </p:endCondLst>
                                        </p:cTn>
                                        <p:tgtEl>
                                          <p:sndTgt r:embed="rId9" name="cpL07S03_Clip_2_2.wav"/>
                                        </p:tgtEl>
                                      </p:cMediaNode>
                                    </p:audio>
                                  </p:subTnLst>
                                </p:cTn>
                              </p:par>
                              <p:par>
                                <p:cTn id="218" presetID="64" presetClass="path" presetSubtype="0" accel="50000" decel="50000" fill="hold" nodeType="withEffect">
                                  <p:stCondLst>
                                    <p:cond delay="0"/>
                                  </p:stCondLst>
                                  <p:childTnLst>
                                    <p:animMotion origin="layout" path="M 0.00955 0.0412 L 0.0073 -0.14074 " pathEditMode="relative" rAng="0" ptsTypes="AA">
                                      <p:cBhvr>
                                        <p:cTn id="219" dur="1000" fill="hold"/>
                                        <p:tgtEl>
                                          <p:spTgt spid="32"/>
                                        </p:tgtEl>
                                        <p:attrNameLst>
                                          <p:attrName>ppt_x</p:attrName>
                                          <p:attrName>ppt_y</p:attrName>
                                        </p:attrNameLst>
                                      </p:cBhvr>
                                      <p:rCtr x="-122" y="-9097"/>
                                    </p:animMotion>
                                  </p:childTnLst>
                                </p:cTn>
                              </p:par>
                              <p:par>
                                <p:cTn id="220" presetID="64" presetClass="path" presetSubtype="0" accel="50000" decel="50000" fill="hold" nodeType="withEffect">
                                  <p:stCondLst>
                                    <p:cond delay="0"/>
                                  </p:stCondLst>
                                  <p:childTnLst>
                                    <p:animMotion origin="layout" path="M 0.00868 0.04329 L 0.00643 -0.23657 " pathEditMode="fixed" rAng="0" ptsTypes="AA">
                                      <p:cBhvr>
                                        <p:cTn id="221" dur="1000" fill="hold"/>
                                        <p:tgtEl>
                                          <p:spTgt spid="76"/>
                                        </p:tgtEl>
                                        <p:attrNameLst>
                                          <p:attrName>ppt_x</p:attrName>
                                          <p:attrName>ppt_y</p:attrName>
                                        </p:attrNameLst>
                                      </p:cBhvr>
                                      <p:rCtr x="-122" y="-14005"/>
                                    </p:animMotion>
                                  </p:childTnLst>
                                </p:cTn>
                              </p:par>
                              <p:par>
                                <p:cTn id="222" presetID="22" presetClass="entr" presetSubtype="8" fill="hold" grpId="0" nodeType="withEffect">
                                  <p:stCondLst>
                                    <p:cond delay="10000"/>
                                  </p:stCondLst>
                                  <p:iterate type="lt">
                                    <p:tmPct val="10000"/>
                                  </p:iterate>
                                  <p:childTnLst>
                                    <p:set>
                                      <p:cBhvr>
                                        <p:cTn id="223" dur="1" fill="hold">
                                          <p:stCondLst>
                                            <p:cond delay="0"/>
                                          </p:stCondLst>
                                        </p:cTn>
                                        <p:tgtEl>
                                          <p:spTgt spid="71"/>
                                        </p:tgtEl>
                                        <p:attrNameLst>
                                          <p:attrName>style.visibility</p:attrName>
                                        </p:attrNameLst>
                                      </p:cBhvr>
                                      <p:to>
                                        <p:strVal val="visible"/>
                                      </p:to>
                                    </p:set>
                                    <p:animEffect transition="in" filter="wipe(left)">
                                      <p:cBhvr>
                                        <p:cTn id="224" dur="500"/>
                                        <p:tgtEl>
                                          <p:spTgt spid="71"/>
                                        </p:tgtEl>
                                      </p:cBhvr>
                                    </p:animEffect>
                                  </p:childTnLst>
                                </p:cTn>
                              </p:par>
                              <p:par>
                                <p:cTn id="225" presetID="45" presetClass="entr" presetSubtype="0" fill="hold" grpId="0" nodeType="withEffect">
                                  <p:stCondLst>
                                    <p:cond delay="10000"/>
                                  </p:stCondLst>
                                  <p:childTnLst>
                                    <p:set>
                                      <p:cBhvr>
                                        <p:cTn id="226" dur="1" fill="hold">
                                          <p:stCondLst>
                                            <p:cond delay="0"/>
                                          </p:stCondLst>
                                        </p:cTn>
                                        <p:tgtEl>
                                          <p:spTgt spid="43"/>
                                        </p:tgtEl>
                                        <p:attrNameLst>
                                          <p:attrName>style.visibility</p:attrName>
                                        </p:attrNameLst>
                                      </p:cBhvr>
                                      <p:to>
                                        <p:strVal val="visible"/>
                                      </p:to>
                                    </p:set>
                                    <p:animEffect transition="in" filter="fade">
                                      <p:cBhvr>
                                        <p:cTn id="227" dur="2000"/>
                                        <p:tgtEl>
                                          <p:spTgt spid="43"/>
                                        </p:tgtEl>
                                      </p:cBhvr>
                                    </p:animEffect>
                                    <p:anim calcmode="lin" valueType="num">
                                      <p:cBhvr>
                                        <p:cTn id="228" dur="2000" fill="hold"/>
                                        <p:tgtEl>
                                          <p:spTgt spid="43"/>
                                        </p:tgtEl>
                                        <p:attrNameLst>
                                          <p:attrName>ppt_w</p:attrName>
                                        </p:attrNameLst>
                                      </p:cBhvr>
                                      <p:tavLst>
                                        <p:tav tm="0" fmla="#ppt_w*sin(2.5*pi*$)">
                                          <p:val>
                                            <p:fltVal val="0"/>
                                          </p:val>
                                        </p:tav>
                                        <p:tav tm="100000">
                                          <p:val>
                                            <p:fltVal val="1"/>
                                          </p:val>
                                        </p:tav>
                                      </p:tavLst>
                                    </p:anim>
                                    <p:anim calcmode="lin" valueType="num">
                                      <p:cBhvr>
                                        <p:cTn id="229" dur="2000" fill="hold"/>
                                        <p:tgtEl>
                                          <p:spTgt spid="43"/>
                                        </p:tgtEl>
                                        <p:attrNameLst>
                                          <p:attrName>ppt_h</p:attrName>
                                        </p:attrNameLst>
                                      </p:cBhvr>
                                      <p:tavLst>
                                        <p:tav tm="0">
                                          <p:val>
                                            <p:strVal val="#ppt_h"/>
                                          </p:val>
                                        </p:tav>
                                        <p:tav tm="100000">
                                          <p:val>
                                            <p:strVal val="#ppt_h"/>
                                          </p:val>
                                        </p:tav>
                                      </p:tavLst>
                                    </p:anim>
                                  </p:childTnLst>
                                </p:cTn>
                              </p:par>
                              <p:par>
                                <p:cTn id="230" presetID="1" presetClass="exit" presetSubtype="0" fill="hold" grpId="2" nodeType="withEffect">
                                  <p:stCondLst>
                                    <p:cond delay="14300"/>
                                  </p:stCondLst>
                                  <p:childTnLst>
                                    <p:set>
                                      <p:cBhvr>
                                        <p:cTn id="231" dur="1" fill="hold">
                                          <p:stCondLst>
                                            <p:cond delay="0"/>
                                          </p:stCondLst>
                                        </p:cTn>
                                        <p:tgtEl>
                                          <p:spTgt spid="43"/>
                                        </p:tgtEl>
                                        <p:attrNameLst>
                                          <p:attrName>style.visibility</p:attrName>
                                        </p:attrNameLst>
                                      </p:cBhvr>
                                      <p:to>
                                        <p:strVal val="hidden"/>
                                      </p:to>
                                    </p:set>
                                  </p:childTnLst>
                                </p:cTn>
                              </p:par>
                            </p:childTnLst>
                          </p:cTn>
                        </p:par>
                        <p:par>
                          <p:cTn id="232" fill="hold">
                            <p:stCondLst>
                              <p:cond delay="91750"/>
                            </p:stCondLst>
                            <p:childTnLst>
                              <p:par>
                                <p:cTn id="233" presetID="2" presetClass="exit" presetSubtype="4" fill="hold" nodeType="afterEffect">
                                  <p:stCondLst>
                                    <p:cond delay="0"/>
                                  </p:stCondLst>
                                  <p:childTnLst>
                                    <p:anim calcmode="lin" valueType="num">
                                      <p:cBhvr additive="base">
                                        <p:cTn id="234" dur="500"/>
                                        <p:tgtEl>
                                          <p:spTgt spid="32"/>
                                        </p:tgtEl>
                                        <p:attrNameLst>
                                          <p:attrName>ppt_x</p:attrName>
                                        </p:attrNameLst>
                                      </p:cBhvr>
                                      <p:tavLst>
                                        <p:tav tm="0">
                                          <p:val>
                                            <p:strVal val="ppt_x"/>
                                          </p:val>
                                        </p:tav>
                                        <p:tav tm="100000">
                                          <p:val>
                                            <p:strVal val="ppt_x"/>
                                          </p:val>
                                        </p:tav>
                                      </p:tavLst>
                                    </p:anim>
                                    <p:anim calcmode="lin" valueType="num">
                                      <p:cBhvr additive="base">
                                        <p:cTn id="235" dur="500"/>
                                        <p:tgtEl>
                                          <p:spTgt spid="32"/>
                                        </p:tgtEl>
                                        <p:attrNameLst>
                                          <p:attrName>ppt_y</p:attrName>
                                        </p:attrNameLst>
                                      </p:cBhvr>
                                      <p:tavLst>
                                        <p:tav tm="0">
                                          <p:val>
                                            <p:strVal val="ppt_y"/>
                                          </p:val>
                                        </p:tav>
                                        <p:tav tm="100000">
                                          <p:val>
                                            <p:strVal val="1+ppt_h/2"/>
                                          </p:val>
                                        </p:tav>
                                      </p:tavLst>
                                    </p:anim>
                                    <p:set>
                                      <p:cBhvr>
                                        <p:cTn id="236" dur="1" fill="hold">
                                          <p:stCondLst>
                                            <p:cond delay="499"/>
                                          </p:stCondLst>
                                        </p:cTn>
                                        <p:tgtEl>
                                          <p:spTgt spid="32"/>
                                        </p:tgtEl>
                                        <p:attrNameLst>
                                          <p:attrName>style.visibility</p:attrName>
                                        </p:attrNameLst>
                                      </p:cBhvr>
                                      <p:to>
                                        <p:strVal val="hidden"/>
                                      </p:to>
                                    </p:set>
                                  </p:childTnLst>
                                </p:cTn>
                              </p:par>
                              <p:par>
                                <p:cTn id="237" presetID="2" presetClass="exit" presetSubtype="4" fill="hold" nodeType="withEffect">
                                  <p:stCondLst>
                                    <p:cond delay="0"/>
                                  </p:stCondLst>
                                  <p:childTnLst>
                                    <p:anim calcmode="lin" valueType="num">
                                      <p:cBhvr additive="base">
                                        <p:cTn id="238" dur="500"/>
                                        <p:tgtEl>
                                          <p:spTgt spid="76"/>
                                        </p:tgtEl>
                                        <p:attrNameLst>
                                          <p:attrName>ppt_x</p:attrName>
                                        </p:attrNameLst>
                                      </p:cBhvr>
                                      <p:tavLst>
                                        <p:tav tm="0">
                                          <p:val>
                                            <p:strVal val="ppt_x"/>
                                          </p:val>
                                        </p:tav>
                                        <p:tav tm="100000">
                                          <p:val>
                                            <p:strVal val="ppt_x"/>
                                          </p:val>
                                        </p:tav>
                                      </p:tavLst>
                                    </p:anim>
                                    <p:anim calcmode="lin" valueType="num">
                                      <p:cBhvr additive="base">
                                        <p:cTn id="239" dur="500"/>
                                        <p:tgtEl>
                                          <p:spTgt spid="76"/>
                                        </p:tgtEl>
                                        <p:attrNameLst>
                                          <p:attrName>ppt_y</p:attrName>
                                        </p:attrNameLst>
                                      </p:cBhvr>
                                      <p:tavLst>
                                        <p:tav tm="0">
                                          <p:val>
                                            <p:strVal val="ppt_y"/>
                                          </p:val>
                                        </p:tav>
                                        <p:tav tm="100000">
                                          <p:val>
                                            <p:strVal val="1+ppt_h/2"/>
                                          </p:val>
                                        </p:tav>
                                      </p:tavLst>
                                    </p:anim>
                                    <p:set>
                                      <p:cBhvr>
                                        <p:cTn id="240" dur="1" fill="hold">
                                          <p:stCondLst>
                                            <p:cond delay="499"/>
                                          </p:stCondLst>
                                        </p:cTn>
                                        <p:tgtEl>
                                          <p:spTgt spid="76"/>
                                        </p:tgtEl>
                                        <p:attrNameLst>
                                          <p:attrName>style.visibility</p:attrName>
                                        </p:attrNameLst>
                                      </p:cBhvr>
                                      <p:to>
                                        <p:strVal val="hidden"/>
                                      </p:to>
                                    </p:set>
                                  </p:childTnLst>
                                </p:cTn>
                              </p:par>
                            </p:childTnLst>
                          </p:cTn>
                        </p:par>
                        <p:par>
                          <p:cTn id="241" fill="hold">
                            <p:stCondLst>
                              <p:cond delay="92250"/>
                            </p:stCondLst>
                            <p:childTnLst>
                              <p:par>
                                <p:cTn id="242" presetID="22" presetClass="entr" presetSubtype="8" fill="hold" grpId="0" nodeType="afterEffect">
                                  <p:stCondLst>
                                    <p:cond delay="0"/>
                                  </p:stCondLst>
                                  <p:iterate type="lt">
                                    <p:tmPct val="10000"/>
                                  </p:iterate>
                                  <p:childTnLst>
                                    <p:set>
                                      <p:cBhvr>
                                        <p:cTn id="243" dur="1" fill="hold">
                                          <p:stCondLst>
                                            <p:cond delay="0"/>
                                          </p:stCondLst>
                                        </p:cTn>
                                        <p:tgtEl>
                                          <p:spTgt spid="68"/>
                                        </p:tgtEl>
                                        <p:attrNameLst>
                                          <p:attrName>style.visibility</p:attrName>
                                        </p:attrNameLst>
                                      </p:cBhvr>
                                      <p:to>
                                        <p:strVal val="visible"/>
                                      </p:to>
                                    </p:set>
                                    <p:animEffect transition="in" filter="wipe(left)">
                                      <p:cBhvr>
                                        <p:cTn id="244" dur="500"/>
                                        <p:tgtEl>
                                          <p:spTgt spid="68"/>
                                        </p:tgtEl>
                                      </p:cBhvr>
                                    </p:animEffect>
                                  </p:childTnLst>
                                </p:cTn>
                              </p:par>
                              <p:par>
                                <p:cTn id="245" presetID="1" presetClass="entr" presetSubtype="0" fill="hold" grpId="1" nodeType="withEffect">
                                  <p:stCondLst>
                                    <p:cond delay="0"/>
                                  </p:stCondLst>
                                  <p:iterate type="lt">
                                    <p:tmAbs val="0"/>
                                  </p:iterate>
                                  <p:childTnLst>
                                    <p:set>
                                      <p:cBhvr>
                                        <p:cTn id="246" dur="1" fill="hold">
                                          <p:stCondLst>
                                            <p:cond delay="33599"/>
                                          </p:stCondLst>
                                        </p:cTn>
                                        <p:tgtEl>
                                          <p:spTgt spid="68"/>
                                        </p:tgtEl>
                                        <p:attrNameLst>
                                          <p:attrName>style.visibility</p:attrName>
                                        </p:attrNameLst>
                                      </p:cBhvr>
                                      <p:to>
                                        <p:strVal val="visible"/>
                                      </p:to>
                                    </p:set>
                                  </p:childTnLst>
                                  <p:subTnLst>
                                    <p:audio>
                                      <p:cMediaNode>
                                        <p:cTn display="0" masterRel="sameClick">
                                          <p:stCondLst>
                                            <p:cond evt="begin" delay="0">
                                              <p:tn val="245"/>
                                            </p:cond>
                                          </p:stCondLst>
                                          <p:endCondLst>
                                            <p:cond evt="onStopAudio" delay="0">
                                              <p:tgtEl>
                                                <p:sldTgt/>
                                              </p:tgtEl>
                                            </p:cond>
                                          </p:endCondLst>
                                        </p:cTn>
                                        <p:tgtEl>
                                          <p:sndTgt r:embed="rId10" name="cpL07S03_Clip_2_3.wav"/>
                                        </p:tgtEl>
                                      </p:cMediaNode>
                                    </p:audio>
                                  </p:subTnLst>
                                </p:cTn>
                              </p:par>
                              <p:par>
                                <p:cTn id="247" presetID="64" presetClass="path" presetSubtype="0" accel="50000" decel="50000" fill="hold" nodeType="withEffect">
                                  <p:stCondLst>
                                    <p:cond delay="0"/>
                                  </p:stCondLst>
                                  <p:childTnLst>
                                    <p:animMotion origin="layout" path="M -0.01042 0.04259 L -0.01268 -0.13936 " pathEditMode="relative" rAng="0" ptsTypes="AA">
                                      <p:cBhvr>
                                        <p:cTn id="248" dur="1000" fill="hold"/>
                                        <p:tgtEl>
                                          <p:spTgt spid="47"/>
                                        </p:tgtEl>
                                        <p:attrNameLst>
                                          <p:attrName>ppt_x</p:attrName>
                                          <p:attrName>ppt_y</p:attrName>
                                        </p:attrNameLst>
                                      </p:cBhvr>
                                      <p:rCtr x="-122" y="-9097"/>
                                    </p:animMotion>
                                  </p:childTnLst>
                                </p:cTn>
                              </p:par>
                              <p:par>
                                <p:cTn id="249" presetID="64" presetClass="path" presetSubtype="0" accel="50000" decel="50000" fill="hold" nodeType="withEffect">
                                  <p:stCondLst>
                                    <p:cond delay="0"/>
                                  </p:stCondLst>
                                  <p:childTnLst>
                                    <p:animMotion origin="layout" path="M -0.01112 0.04329 L -0.01337 -0.23657 " pathEditMode="fixed" rAng="0" ptsTypes="AA">
                                      <p:cBhvr>
                                        <p:cTn id="250" dur="1000" fill="hold"/>
                                        <p:tgtEl>
                                          <p:spTgt spid="77"/>
                                        </p:tgtEl>
                                        <p:attrNameLst>
                                          <p:attrName>ppt_x</p:attrName>
                                          <p:attrName>ppt_y</p:attrName>
                                        </p:attrNameLst>
                                      </p:cBhvr>
                                      <p:rCtr x="-122" y="-14005"/>
                                    </p:animMotion>
                                  </p:childTnLst>
                                </p:cTn>
                              </p:par>
                              <p:par>
                                <p:cTn id="251" presetID="45" presetClass="entr" presetSubtype="0" fill="hold" grpId="0" nodeType="withEffect">
                                  <p:stCondLst>
                                    <p:cond delay="1800"/>
                                  </p:stCondLst>
                                  <p:childTnLst>
                                    <p:set>
                                      <p:cBhvr>
                                        <p:cTn id="252" dur="1" fill="hold">
                                          <p:stCondLst>
                                            <p:cond delay="0"/>
                                          </p:stCondLst>
                                        </p:cTn>
                                        <p:tgtEl>
                                          <p:spTgt spid="44"/>
                                        </p:tgtEl>
                                        <p:attrNameLst>
                                          <p:attrName>style.visibility</p:attrName>
                                        </p:attrNameLst>
                                      </p:cBhvr>
                                      <p:to>
                                        <p:strVal val="visible"/>
                                      </p:to>
                                    </p:set>
                                    <p:animEffect transition="in" filter="fade">
                                      <p:cBhvr>
                                        <p:cTn id="253" dur="2000"/>
                                        <p:tgtEl>
                                          <p:spTgt spid="44"/>
                                        </p:tgtEl>
                                      </p:cBhvr>
                                    </p:animEffect>
                                    <p:anim calcmode="lin" valueType="num">
                                      <p:cBhvr>
                                        <p:cTn id="254" dur="2000" fill="hold"/>
                                        <p:tgtEl>
                                          <p:spTgt spid="44"/>
                                        </p:tgtEl>
                                        <p:attrNameLst>
                                          <p:attrName>ppt_w</p:attrName>
                                        </p:attrNameLst>
                                      </p:cBhvr>
                                      <p:tavLst>
                                        <p:tav tm="0" fmla="#ppt_w*sin(2.5*pi*$)">
                                          <p:val>
                                            <p:fltVal val="0"/>
                                          </p:val>
                                        </p:tav>
                                        <p:tav tm="100000">
                                          <p:val>
                                            <p:fltVal val="1"/>
                                          </p:val>
                                        </p:tav>
                                      </p:tavLst>
                                    </p:anim>
                                    <p:anim calcmode="lin" valueType="num">
                                      <p:cBhvr>
                                        <p:cTn id="255" dur="2000" fill="hold"/>
                                        <p:tgtEl>
                                          <p:spTgt spid="44"/>
                                        </p:tgtEl>
                                        <p:attrNameLst>
                                          <p:attrName>ppt_h</p:attrName>
                                        </p:attrNameLst>
                                      </p:cBhvr>
                                      <p:tavLst>
                                        <p:tav tm="0">
                                          <p:val>
                                            <p:strVal val="#ppt_h"/>
                                          </p:val>
                                        </p:tav>
                                        <p:tav tm="100000">
                                          <p:val>
                                            <p:strVal val="#ppt_h"/>
                                          </p:val>
                                        </p:tav>
                                      </p:tavLst>
                                    </p:anim>
                                  </p:childTnLst>
                                </p:cTn>
                              </p:par>
                              <p:par>
                                <p:cTn id="256" presetID="1" presetClass="exit" presetSubtype="0" fill="hold" grpId="1" nodeType="withEffect">
                                  <p:stCondLst>
                                    <p:cond delay="4500"/>
                                  </p:stCondLst>
                                  <p:childTnLst>
                                    <p:set>
                                      <p:cBhvr>
                                        <p:cTn id="257" dur="1" fill="hold">
                                          <p:stCondLst>
                                            <p:cond delay="0"/>
                                          </p:stCondLst>
                                        </p:cTn>
                                        <p:tgtEl>
                                          <p:spTgt spid="44"/>
                                        </p:tgtEl>
                                        <p:attrNameLst>
                                          <p:attrName>style.visibility</p:attrName>
                                        </p:attrNameLst>
                                      </p:cBhvr>
                                      <p:to>
                                        <p:strVal val="hidden"/>
                                      </p:to>
                                    </p:set>
                                  </p:childTnLst>
                                </p:cTn>
                              </p:par>
                              <p:par>
                                <p:cTn id="258" presetID="22" presetClass="entr" presetSubtype="1" fill="hold" grpId="0" nodeType="withEffect">
                                  <p:stCondLst>
                                    <p:cond delay="21500"/>
                                  </p:stCondLst>
                                  <p:childTnLst>
                                    <p:set>
                                      <p:cBhvr>
                                        <p:cTn id="259" dur="1" fill="hold">
                                          <p:stCondLst>
                                            <p:cond delay="0"/>
                                          </p:stCondLst>
                                        </p:cTn>
                                        <p:tgtEl>
                                          <p:spTgt spid="46"/>
                                        </p:tgtEl>
                                        <p:attrNameLst>
                                          <p:attrName>style.visibility</p:attrName>
                                        </p:attrNameLst>
                                      </p:cBhvr>
                                      <p:to>
                                        <p:strVal val="visible"/>
                                      </p:to>
                                    </p:set>
                                    <p:animEffect transition="in" filter="wipe(up)">
                                      <p:cBhvr>
                                        <p:cTn id="260" dur="1500"/>
                                        <p:tgtEl>
                                          <p:spTgt spid="46"/>
                                        </p:tgtEl>
                                      </p:cBhvr>
                                    </p:animEffect>
                                  </p:childTnLst>
                                </p:cTn>
                              </p:par>
                              <p:par>
                                <p:cTn id="261" presetID="22" presetClass="exit" presetSubtype="4" fill="hold" grpId="2" nodeType="withEffect">
                                  <p:stCondLst>
                                    <p:cond delay="23100"/>
                                  </p:stCondLst>
                                  <p:childTnLst>
                                    <p:animEffect transition="out" filter="wipe(down)">
                                      <p:cBhvr>
                                        <p:cTn id="262" dur="1500"/>
                                        <p:tgtEl>
                                          <p:spTgt spid="46"/>
                                        </p:tgtEl>
                                      </p:cBhvr>
                                    </p:animEffect>
                                    <p:set>
                                      <p:cBhvr>
                                        <p:cTn id="263" dur="1" fill="hold">
                                          <p:stCondLst>
                                            <p:cond delay="1499"/>
                                          </p:stCondLst>
                                        </p:cTn>
                                        <p:tgtEl>
                                          <p:spTgt spid="46"/>
                                        </p:tgtEl>
                                        <p:attrNameLst>
                                          <p:attrName>style.visibility</p:attrName>
                                        </p:attrNameLst>
                                      </p:cBhvr>
                                      <p:to>
                                        <p:strVal val="hidden"/>
                                      </p:to>
                                    </p:set>
                                  </p:childTnLst>
                                </p:cTn>
                              </p:par>
                              <p:par>
                                <p:cTn id="264" presetID="2" presetClass="exit" presetSubtype="4" fill="hold" nodeType="withEffect">
                                  <p:stCondLst>
                                    <p:cond delay="23100"/>
                                  </p:stCondLst>
                                  <p:childTnLst>
                                    <p:anim calcmode="lin" valueType="num">
                                      <p:cBhvr additive="base">
                                        <p:cTn id="265" dur="500"/>
                                        <p:tgtEl>
                                          <p:spTgt spid="47"/>
                                        </p:tgtEl>
                                        <p:attrNameLst>
                                          <p:attrName>ppt_x</p:attrName>
                                        </p:attrNameLst>
                                      </p:cBhvr>
                                      <p:tavLst>
                                        <p:tav tm="0">
                                          <p:val>
                                            <p:strVal val="ppt_x"/>
                                          </p:val>
                                        </p:tav>
                                        <p:tav tm="100000">
                                          <p:val>
                                            <p:strVal val="ppt_x"/>
                                          </p:val>
                                        </p:tav>
                                      </p:tavLst>
                                    </p:anim>
                                    <p:anim calcmode="lin" valueType="num">
                                      <p:cBhvr additive="base">
                                        <p:cTn id="266" dur="500"/>
                                        <p:tgtEl>
                                          <p:spTgt spid="47"/>
                                        </p:tgtEl>
                                        <p:attrNameLst>
                                          <p:attrName>ppt_y</p:attrName>
                                        </p:attrNameLst>
                                      </p:cBhvr>
                                      <p:tavLst>
                                        <p:tav tm="0">
                                          <p:val>
                                            <p:strVal val="ppt_y"/>
                                          </p:val>
                                        </p:tav>
                                        <p:tav tm="100000">
                                          <p:val>
                                            <p:strVal val="1+ppt_h/2"/>
                                          </p:val>
                                        </p:tav>
                                      </p:tavLst>
                                    </p:anim>
                                    <p:set>
                                      <p:cBhvr>
                                        <p:cTn id="267" dur="1" fill="hold">
                                          <p:stCondLst>
                                            <p:cond delay="499"/>
                                          </p:stCondLst>
                                        </p:cTn>
                                        <p:tgtEl>
                                          <p:spTgt spid="47"/>
                                        </p:tgtEl>
                                        <p:attrNameLst>
                                          <p:attrName>style.visibility</p:attrName>
                                        </p:attrNameLst>
                                      </p:cBhvr>
                                      <p:to>
                                        <p:strVal val="hidden"/>
                                      </p:to>
                                    </p:set>
                                  </p:childTnLst>
                                </p:cTn>
                              </p:par>
                              <p:par>
                                <p:cTn id="268" presetID="2" presetClass="exit" presetSubtype="4" fill="hold" nodeType="withEffect">
                                  <p:stCondLst>
                                    <p:cond delay="23100"/>
                                  </p:stCondLst>
                                  <p:childTnLst>
                                    <p:anim calcmode="lin" valueType="num">
                                      <p:cBhvr additive="base">
                                        <p:cTn id="269" dur="500"/>
                                        <p:tgtEl>
                                          <p:spTgt spid="77"/>
                                        </p:tgtEl>
                                        <p:attrNameLst>
                                          <p:attrName>ppt_x</p:attrName>
                                        </p:attrNameLst>
                                      </p:cBhvr>
                                      <p:tavLst>
                                        <p:tav tm="0">
                                          <p:val>
                                            <p:strVal val="ppt_x"/>
                                          </p:val>
                                        </p:tav>
                                        <p:tav tm="100000">
                                          <p:val>
                                            <p:strVal val="ppt_x"/>
                                          </p:val>
                                        </p:tav>
                                      </p:tavLst>
                                    </p:anim>
                                    <p:anim calcmode="lin" valueType="num">
                                      <p:cBhvr additive="base">
                                        <p:cTn id="270" dur="500"/>
                                        <p:tgtEl>
                                          <p:spTgt spid="77"/>
                                        </p:tgtEl>
                                        <p:attrNameLst>
                                          <p:attrName>ppt_y</p:attrName>
                                        </p:attrNameLst>
                                      </p:cBhvr>
                                      <p:tavLst>
                                        <p:tav tm="0">
                                          <p:val>
                                            <p:strVal val="ppt_y"/>
                                          </p:val>
                                        </p:tav>
                                        <p:tav tm="100000">
                                          <p:val>
                                            <p:strVal val="1+ppt_h/2"/>
                                          </p:val>
                                        </p:tav>
                                      </p:tavLst>
                                    </p:anim>
                                    <p:set>
                                      <p:cBhvr>
                                        <p:cTn id="271" dur="1" fill="hold">
                                          <p:stCondLst>
                                            <p:cond delay="499"/>
                                          </p:stCondLst>
                                        </p:cTn>
                                        <p:tgtEl>
                                          <p:spTgt spid="77"/>
                                        </p:tgtEl>
                                        <p:attrNameLst>
                                          <p:attrName>style.visibility</p:attrName>
                                        </p:attrNameLst>
                                      </p:cBhvr>
                                      <p:to>
                                        <p:strVal val="hidden"/>
                                      </p:to>
                                    </p:set>
                                  </p:childTnLst>
                                </p:cTn>
                              </p:par>
                              <p:par>
                                <p:cTn id="272" presetID="64" presetClass="path" presetSubtype="0" accel="50000" decel="50000" fill="hold" nodeType="withEffect">
                                  <p:stCondLst>
                                    <p:cond delay="24500"/>
                                  </p:stCondLst>
                                  <p:childTnLst>
                                    <p:animMotion origin="layout" path="M -0.02986 0.04213 L -0.03211 -0.13982 " pathEditMode="relative" rAng="0" ptsTypes="AA">
                                      <p:cBhvr>
                                        <p:cTn id="273" dur="1000" fill="hold"/>
                                        <p:tgtEl>
                                          <p:spTgt spid="54"/>
                                        </p:tgtEl>
                                        <p:attrNameLst>
                                          <p:attrName>ppt_x</p:attrName>
                                          <p:attrName>ppt_y</p:attrName>
                                        </p:attrNameLst>
                                      </p:cBhvr>
                                      <p:rCtr x="-122" y="-9097"/>
                                    </p:animMotion>
                                  </p:childTnLst>
                                </p:cTn>
                              </p:par>
                              <p:par>
                                <p:cTn id="274" presetID="64" presetClass="path" presetSubtype="0" accel="50000" decel="50000" fill="hold" nodeType="withEffect">
                                  <p:stCondLst>
                                    <p:cond delay="24500"/>
                                  </p:stCondLst>
                                  <p:childTnLst>
                                    <p:animMotion origin="layout" path="M -0.03055 0.04375 L -0.03281 -0.23611 " pathEditMode="fixed" rAng="0" ptsTypes="AA">
                                      <p:cBhvr>
                                        <p:cTn id="275" dur="1000" fill="hold"/>
                                        <p:tgtEl>
                                          <p:spTgt spid="78"/>
                                        </p:tgtEl>
                                        <p:attrNameLst>
                                          <p:attrName>ppt_x</p:attrName>
                                          <p:attrName>ppt_y</p:attrName>
                                        </p:attrNameLst>
                                      </p:cBhvr>
                                      <p:rCtr x="-122" y="-14005"/>
                                    </p:animMotion>
                                  </p:childTnLst>
                                </p:cTn>
                              </p:par>
                              <p:par>
                                <p:cTn id="276" presetID="53" presetClass="entr" presetSubtype="16" fill="hold" grpId="0" nodeType="withEffect">
                                  <p:stCondLst>
                                    <p:cond delay="25400"/>
                                  </p:stCondLst>
                                  <p:childTnLst>
                                    <p:set>
                                      <p:cBhvr>
                                        <p:cTn id="277" dur="1" fill="hold">
                                          <p:stCondLst>
                                            <p:cond delay="0"/>
                                          </p:stCondLst>
                                        </p:cTn>
                                        <p:tgtEl>
                                          <p:spTgt spid="42"/>
                                        </p:tgtEl>
                                        <p:attrNameLst>
                                          <p:attrName>style.visibility</p:attrName>
                                        </p:attrNameLst>
                                      </p:cBhvr>
                                      <p:to>
                                        <p:strVal val="visible"/>
                                      </p:to>
                                    </p:set>
                                    <p:anim calcmode="lin" valueType="num">
                                      <p:cBhvr>
                                        <p:cTn id="278" dur="500" fill="hold"/>
                                        <p:tgtEl>
                                          <p:spTgt spid="42"/>
                                        </p:tgtEl>
                                        <p:attrNameLst>
                                          <p:attrName>ppt_w</p:attrName>
                                        </p:attrNameLst>
                                      </p:cBhvr>
                                      <p:tavLst>
                                        <p:tav tm="0">
                                          <p:val>
                                            <p:fltVal val="0"/>
                                          </p:val>
                                        </p:tav>
                                        <p:tav tm="100000">
                                          <p:val>
                                            <p:strVal val="#ppt_w"/>
                                          </p:val>
                                        </p:tav>
                                      </p:tavLst>
                                    </p:anim>
                                    <p:anim calcmode="lin" valueType="num">
                                      <p:cBhvr>
                                        <p:cTn id="279" dur="500" fill="hold"/>
                                        <p:tgtEl>
                                          <p:spTgt spid="42"/>
                                        </p:tgtEl>
                                        <p:attrNameLst>
                                          <p:attrName>ppt_h</p:attrName>
                                        </p:attrNameLst>
                                      </p:cBhvr>
                                      <p:tavLst>
                                        <p:tav tm="0">
                                          <p:val>
                                            <p:fltVal val="0"/>
                                          </p:val>
                                        </p:tav>
                                        <p:tav tm="100000">
                                          <p:val>
                                            <p:strVal val="#ppt_h"/>
                                          </p:val>
                                        </p:tav>
                                      </p:tavLst>
                                    </p:anim>
                                    <p:animEffect transition="in" filter="fade">
                                      <p:cBhvr>
                                        <p:cTn id="280" dur="500"/>
                                        <p:tgtEl>
                                          <p:spTgt spid="42"/>
                                        </p:tgtEl>
                                      </p:cBhvr>
                                    </p:animEffect>
                                  </p:childTnLst>
                                </p:cTn>
                              </p:par>
                              <p:par>
                                <p:cTn id="281" presetID="22" presetClass="entr" presetSubtype="8" fill="hold" grpId="0" nodeType="withEffect">
                                  <p:stCondLst>
                                    <p:cond delay="25400"/>
                                  </p:stCondLst>
                                  <p:iterate type="lt">
                                    <p:tmPct val="10000"/>
                                  </p:iterate>
                                  <p:childTnLst>
                                    <p:set>
                                      <p:cBhvr>
                                        <p:cTn id="282" dur="1" fill="hold">
                                          <p:stCondLst>
                                            <p:cond delay="0"/>
                                          </p:stCondLst>
                                        </p:cTn>
                                        <p:tgtEl>
                                          <p:spTgt spid="75"/>
                                        </p:tgtEl>
                                        <p:attrNameLst>
                                          <p:attrName>style.visibility</p:attrName>
                                        </p:attrNameLst>
                                      </p:cBhvr>
                                      <p:to>
                                        <p:strVal val="visible"/>
                                      </p:to>
                                    </p:set>
                                    <p:animEffect transition="in" filter="wipe(left)">
                                      <p:cBhvr>
                                        <p:cTn id="283" dur="500"/>
                                        <p:tgtEl>
                                          <p:spTgt spid="75"/>
                                        </p:tgtEl>
                                      </p:cBhvr>
                                    </p:animEffect>
                                  </p:childTnLst>
                                </p:cTn>
                              </p:par>
                              <p:par>
                                <p:cTn id="284" presetID="53" presetClass="exit" presetSubtype="32" fill="hold" grpId="2" nodeType="withEffect">
                                  <p:stCondLst>
                                    <p:cond delay="28500"/>
                                  </p:stCondLst>
                                  <p:childTnLst>
                                    <p:anim calcmode="lin" valueType="num">
                                      <p:cBhvr>
                                        <p:cTn id="285" dur="500"/>
                                        <p:tgtEl>
                                          <p:spTgt spid="42"/>
                                        </p:tgtEl>
                                        <p:attrNameLst>
                                          <p:attrName>ppt_w</p:attrName>
                                        </p:attrNameLst>
                                      </p:cBhvr>
                                      <p:tavLst>
                                        <p:tav tm="0">
                                          <p:val>
                                            <p:strVal val="ppt_w"/>
                                          </p:val>
                                        </p:tav>
                                        <p:tav tm="100000">
                                          <p:val>
                                            <p:fltVal val="0"/>
                                          </p:val>
                                        </p:tav>
                                      </p:tavLst>
                                    </p:anim>
                                    <p:anim calcmode="lin" valueType="num">
                                      <p:cBhvr>
                                        <p:cTn id="286" dur="500"/>
                                        <p:tgtEl>
                                          <p:spTgt spid="42"/>
                                        </p:tgtEl>
                                        <p:attrNameLst>
                                          <p:attrName>ppt_h</p:attrName>
                                        </p:attrNameLst>
                                      </p:cBhvr>
                                      <p:tavLst>
                                        <p:tav tm="0">
                                          <p:val>
                                            <p:strVal val="ppt_h"/>
                                          </p:val>
                                        </p:tav>
                                        <p:tav tm="100000">
                                          <p:val>
                                            <p:fltVal val="0"/>
                                          </p:val>
                                        </p:tav>
                                      </p:tavLst>
                                    </p:anim>
                                    <p:animEffect transition="out" filter="fade">
                                      <p:cBhvr>
                                        <p:cTn id="287" dur="500"/>
                                        <p:tgtEl>
                                          <p:spTgt spid="42"/>
                                        </p:tgtEl>
                                      </p:cBhvr>
                                    </p:animEffect>
                                    <p:set>
                                      <p:cBhvr>
                                        <p:cTn id="288" dur="1" fill="hold">
                                          <p:stCondLst>
                                            <p:cond delay="499"/>
                                          </p:stCondLst>
                                        </p:cTn>
                                        <p:tgtEl>
                                          <p:spTgt spid="42"/>
                                        </p:tgtEl>
                                        <p:attrNameLst>
                                          <p:attrName>style.visibility</p:attrName>
                                        </p:attrNameLst>
                                      </p:cBhvr>
                                      <p:to>
                                        <p:strVal val="hidden"/>
                                      </p:to>
                                    </p:set>
                                  </p:childTnLst>
                                </p:cTn>
                              </p:par>
                            </p:childTnLst>
                          </p:cTn>
                        </p:par>
                        <p:par>
                          <p:cTn id="289" fill="hold">
                            <p:stCondLst>
                              <p:cond delay="125850"/>
                            </p:stCondLst>
                            <p:childTnLst>
                              <p:par>
                                <p:cTn id="290" presetID="2" presetClass="exit" presetSubtype="4" fill="hold" nodeType="afterEffect">
                                  <p:stCondLst>
                                    <p:cond delay="0"/>
                                  </p:stCondLst>
                                  <p:childTnLst>
                                    <p:anim calcmode="lin" valueType="num">
                                      <p:cBhvr additive="base">
                                        <p:cTn id="291" dur="500"/>
                                        <p:tgtEl>
                                          <p:spTgt spid="54"/>
                                        </p:tgtEl>
                                        <p:attrNameLst>
                                          <p:attrName>ppt_x</p:attrName>
                                        </p:attrNameLst>
                                      </p:cBhvr>
                                      <p:tavLst>
                                        <p:tav tm="0">
                                          <p:val>
                                            <p:strVal val="ppt_x"/>
                                          </p:val>
                                        </p:tav>
                                        <p:tav tm="100000">
                                          <p:val>
                                            <p:strVal val="ppt_x"/>
                                          </p:val>
                                        </p:tav>
                                      </p:tavLst>
                                    </p:anim>
                                    <p:anim calcmode="lin" valueType="num">
                                      <p:cBhvr additive="base">
                                        <p:cTn id="292" dur="500"/>
                                        <p:tgtEl>
                                          <p:spTgt spid="54"/>
                                        </p:tgtEl>
                                        <p:attrNameLst>
                                          <p:attrName>ppt_y</p:attrName>
                                        </p:attrNameLst>
                                      </p:cBhvr>
                                      <p:tavLst>
                                        <p:tav tm="0">
                                          <p:val>
                                            <p:strVal val="ppt_y"/>
                                          </p:val>
                                        </p:tav>
                                        <p:tav tm="100000">
                                          <p:val>
                                            <p:strVal val="1+ppt_h/2"/>
                                          </p:val>
                                        </p:tav>
                                      </p:tavLst>
                                    </p:anim>
                                    <p:set>
                                      <p:cBhvr>
                                        <p:cTn id="293" dur="1" fill="hold">
                                          <p:stCondLst>
                                            <p:cond delay="499"/>
                                          </p:stCondLst>
                                        </p:cTn>
                                        <p:tgtEl>
                                          <p:spTgt spid="54"/>
                                        </p:tgtEl>
                                        <p:attrNameLst>
                                          <p:attrName>style.visibility</p:attrName>
                                        </p:attrNameLst>
                                      </p:cBhvr>
                                      <p:to>
                                        <p:strVal val="hidden"/>
                                      </p:to>
                                    </p:set>
                                  </p:childTnLst>
                                </p:cTn>
                              </p:par>
                              <p:par>
                                <p:cTn id="294" presetID="2" presetClass="exit" presetSubtype="4" fill="hold" nodeType="withEffect">
                                  <p:stCondLst>
                                    <p:cond delay="0"/>
                                  </p:stCondLst>
                                  <p:childTnLst>
                                    <p:anim calcmode="lin" valueType="num">
                                      <p:cBhvr additive="base">
                                        <p:cTn id="295" dur="500"/>
                                        <p:tgtEl>
                                          <p:spTgt spid="78"/>
                                        </p:tgtEl>
                                        <p:attrNameLst>
                                          <p:attrName>ppt_x</p:attrName>
                                        </p:attrNameLst>
                                      </p:cBhvr>
                                      <p:tavLst>
                                        <p:tav tm="0">
                                          <p:val>
                                            <p:strVal val="ppt_x"/>
                                          </p:val>
                                        </p:tav>
                                        <p:tav tm="100000">
                                          <p:val>
                                            <p:strVal val="ppt_x"/>
                                          </p:val>
                                        </p:tav>
                                      </p:tavLst>
                                    </p:anim>
                                    <p:anim calcmode="lin" valueType="num">
                                      <p:cBhvr additive="base">
                                        <p:cTn id="296" dur="500"/>
                                        <p:tgtEl>
                                          <p:spTgt spid="78"/>
                                        </p:tgtEl>
                                        <p:attrNameLst>
                                          <p:attrName>ppt_y</p:attrName>
                                        </p:attrNameLst>
                                      </p:cBhvr>
                                      <p:tavLst>
                                        <p:tav tm="0">
                                          <p:val>
                                            <p:strVal val="ppt_y"/>
                                          </p:val>
                                        </p:tav>
                                        <p:tav tm="100000">
                                          <p:val>
                                            <p:strVal val="1+ppt_h/2"/>
                                          </p:val>
                                        </p:tav>
                                      </p:tavLst>
                                    </p:anim>
                                    <p:set>
                                      <p:cBhvr>
                                        <p:cTn id="297" dur="1" fill="hold">
                                          <p:stCondLst>
                                            <p:cond delay="499"/>
                                          </p:stCondLst>
                                        </p:cTn>
                                        <p:tgtEl>
                                          <p:spTgt spid="78"/>
                                        </p:tgtEl>
                                        <p:attrNameLst>
                                          <p:attrName>style.visibility</p:attrName>
                                        </p:attrNameLst>
                                      </p:cBhvr>
                                      <p:to>
                                        <p:strVal val="hidden"/>
                                      </p:to>
                                    </p:set>
                                  </p:childTnLst>
                                </p:cTn>
                              </p:par>
                            </p:childTnLst>
                          </p:cTn>
                        </p:par>
                        <p:par>
                          <p:cTn id="298" fill="hold">
                            <p:stCondLst>
                              <p:cond delay="126350"/>
                            </p:stCondLst>
                            <p:childTnLst>
                              <p:par>
                                <p:cTn id="299" presetID="16" presetClass="emph" presetSubtype="0" fill="hold" grpId="2" nodeType="afterEffect">
                                  <p:stCondLst>
                                    <p:cond delay="0"/>
                                  </p:stCondLst>
                                  <p:iterate type="lt">
                                    <p:tmPct val="4000"/>
                                  </p:iterate>
                                  <p:childTnLst>
                                    <p:set>
                                      <p:cBhvr override="childStyle">
                                        <p:cTn id="300" dur="500" fill="hold"/>
                                        <p:tgtEl>
                                          <p:spTgt spid="25"/>
                                        </p:tgtEl>
                                        <p:attrNameLst>
                                          <p:attrName>style.color</p:attrName>
                                        </p:attrNameLst>
                                      </p:cBhvr>
                                      <p:to>
                                        <p:clrVal>
                                          <a:srgbClr val="C00000"/>
                                        </p:clrVal>
                                      </p:to>
                                    </p:set>
                                    <p:set>
                                      <p:cBhvr>
                                        <p:cTn id="301" dur="500" fill="hold"/>
                                        <p:tgtEl>
                                          <p:spTgt spid="25"/>
                                        </p:tgtEl>
                                        <p:attrNameLst>
                                          <p:attrName>fillcolor</p:attrName>
                                        </p:attrNameLst>
                                      </p:cBhvr>
                                      <p:to>
                                        <p:clrVal>
                                          <a:srgbClr val="C00000"/>
                                        </p:clrVal>
                                      </p:to>
                                    </p:set>
                                    <p:set>
                                      <p:cBhvr>
                                        <p:cTn id="302" dur="500" fill="hold"/>
                                        <p:tgtEl>
                                          <p:spTgt spid="25"/>
                                        </p:tgtEl>
                                        <p:attrNameLst>
                                          <p:attrName>fill.type</p:attrName>
                                        </p:attrNameLst>
                                      </p:cBhvr>
                                      <p:to>
                                        <p:strVal val="solid"/>
                                      </p:to>
                                    </p:set>
                                  </p:childTnLst>
                                </p:cTn>
                              </p:par>
                            </p:childTnLst>
                          </p:cTn>
                        </p:par>
                      </p:childTnLst>
                    </p:cTn>
                  </p:par>
                </p:childTnLst>
              </p:cTn>
              <p:nextCondLst>
                <p:cond evt="onClick" delay="0">
                  <p:tgtEl>
                    <p:spTgt spid="25"/>
                  </p:tgtEl>
                </p:cond>
              </p:nextCondLst>
            </p:seq>
            <p:seq concurrent="1" nextAc="seek">
              <p:cTn id="303" restart="whenNotActive" fill="hold" evtFilter="cancelBubble" nodeType="interactiveSeq">
                <p:stCondLst>
                  <p:cond evt="onClick" delay="0">
                    <p:tgtEl>
                      <p:spTgt spid="60"/>
                    </p:tgtEl>
                  </p:cond>
                </p:stCondLst>
                <p:endSync evt="end" delay="0">
                  <p:rtn val="all"/>
                </p:endSync>
                <p:childTnLst>
                  <p:par>
                    <p:cTn id="304" fill="hold">
                      <p:stCondLst>
                        <p:cond delay="0"/>
                      </p:stCondLst>
                      <p:childTnLst>
                        <p:par>
                          <p:cTn id="305" fill="hold">
                            <p:stCondLst>
                              <p:cond delay="0"/>
                            </p:stCondLst>
                            <p:childTnLst>
                              <p:par>
                                <p:cTn id="306" presetID="26" presetClass="emph" presetSubtype="0" fill="hold" grpId="1" nodeType="withEffect">
                                  <p:stCondLst>
                                    <p:cond delay="0"/>
                                  </p:stCondLst>
                                  <p:iterate type="lt">
                                    <p:tmPct val="0"/>
                                  </p:iterate>
                                  <p:childTnLst>
                                    <p:animEffect transition="out" filter="fade">
                                      <p:cBhvr>
                                        <p:cTn id="307" dur="500" tmFilter="0, 0; .2, .5; .8, .5; 1, 0"/>
                                        <p:tgtEl>
                                          <p:spTgt spid="60"/>
                                        </p:tgtEl>
                                      </p:cBhvr>
                                    </p:animEffect>
                                    <p:animScale>
                                      <p:cBhvr>
                                        <p:cTn id="308" dur="250" autoRev="1" fill="hold"/>
                                        <p:tgtEl>
                                          <p:spTgt spid="60"/>
                                        </p:tgtEl>
                                      </p:cBhvr>
                                      <p:by x="105000" y="105000"/>
                                    </p:animScale>
                                  </p:childTnLst>
                                </p:cTn>
                              </p:par>
                              <p:par>
                                <p:cTn id="309" presetID="9" presetClass="entr" presetSubtype="0" fill="hold" grpId="1" nodeType="withEffect">
                                  <p:stCondLst>
                                    <p:cond delay="0"/>
                                  </p:stCondLst>
                                  <p:childTnLst>
                                    <p:set>
                                      <p:cBhvr>
                                        <p:cTn id="310" dur="1" fill="hold">
                                          <p:stCondLst>
                                            <p:cond delay="0"/>
                                          </p:stCondLst>
                                        </p:cTn>
                                        <p:tgtEl>
                                          <p:spTgt spid="64"/>
                                        </p:tgtEl>
                                        <p:attrNameLst>
                                          <p:attrName>style.visibility</p:attrName>
                                        </p:attrNameLst>
                                      </p:cBhvr>
                                      <p:to>
                                        <p:strVal val="visible"/>
                                      </p:to>
                                    </p:set>
                                    <p:animEffect transition="in" filter="dissolve">
                                      <p:cBhvr>
                                        <p:cTn id="311" dur="500"/>
                                        <p:tgtEl>
                                          <p:spTgt spid="64"/>
                                        </p:tgtEl>
                                      </p:cBhvr>
                                    </p:animEffect>
                                  </p:childTnLst>
                                </p:cTn>
                              </p:par>
                            </p:childTnLst>
                          </p:cTn>
                        </p:par>
                        <p:par>
                          <p:cTn id="312" fill="hold">
                            <p:stCondLst>
                              <p:cond delay="500"/>
                            </p:stCondLst>
                            <p:childTnLst>
                              <p:par>
                                <p:cTn id="313" presetID="34" presetClass="emph" presetSubtype="0" fill="hold" grpId="0" nodeType="afterEffect">
                                  <p:stCondLst>
                                    <p:cond delay="0"/>
                                  </p:stCondLst>
                                  <p:iterate type="lt">
                                    <p:tmPct val="10000"/>
                                  </p:iterate>
                                  <p:childTnLst>
                                    <p:animMotion origin="layout" path="M -0.00104 3.7037E-6 L 3.33333E-6 -0.04815 " pathEditMode="relative" rAng="0" ptsTypes="AA">
                                      <p:cBhvr>
                                        <p:cTn id="314" dur="250" accel="50000" decel="50000" autoRev="1" fill="hold">
                                          <p:stCondLst>
                                            <p:cond delay="0"/>
                                          </p:stCondLst>
                                        </p:cTn>
                                        <p:tgtEl>
                                          <p:spTgt spid="4"/>
                                        </p:tgtEl>
                                        <p:attrNameLst>
                                          <p:attrName>ppt_x</p:attrName>
                                          <p:attrName>ppt_y</p:attrName>
                                        </p:attrNameLst>
                                      </p:cBhvr>
                                      <p:rCtr x="52" y="-2407"/>
                                    </p:animMotion>
                                    <p:animRot by="1500000">
                                      <p:cBhvr>
                                        <p:cTn id="315" dur="125" fill="hold">
                                          <p:stCondLst>
                                            <p:cond delay="0"/>
                                          </p:stCondLst>
                                        </p:cTn>
                                        <p:tgtEl>
                                          <p:spTgt spid="4"/>
                                        </p:tgtEl>
                                        <p:attrNameLst>
                                          <p:attrName>r</p:attrName>
                                        </p:attrNameLst>
                                      </p:cBhvr>
                                    </p:animRot>
                                    <p:animRot by="-1500000">
                                      <p:cBhvr>
                                        <p:cTn id="316" dur="125" fill="hold">
                                          <p:stCondLst>
                                            <p:cond delay="125"/>
                                          </p:stCondLst>
                                        </p:cTn>
                                        <p:tgtEl>
                                          <p:spTgt spid="4"/>
                                        </p:tgtEl>
                                        <p:attrNameLst>
                                          <p:attrName>r</p:attrName>
                                        </p:attrNameLst>
                                      </p:cBhvr>
                                    </p:animRot>
                                    <p:animRot by="-1500000">
                                      <p:cBhvr>
                                        <p:cTn id="317" dur="125" fill="hold">
                                          <p:stCondLst>
                                            <p:cond delay="250"/>
                                          </p:stCondLst>
                                        </p:cTn>
                                        <p:tgtEl>
                                          <p:spTgt spid="4"/>
                                        </p:tgtEl>
                                        <p:attrNameLst>
                                          <p:attrName>r</p:attrName>
                                        </p:attrNameLst>
                                      </p:cBhvr>
                                    </p:animRot>
                                    <p:animRot by="1500000">
                                      <p:cBhvr>
                                        <p:cTn id="318" dur="125" fill="hold">
                                          <p:stCondLst>
                                            <p:cond delay="375"/>
                                          </p:stCondLst>
                                        </p:cTn>
                                        <p:tgtEl>
                                          <p:spTgt spid="4"/>
                                        </p:tgtEl>
                                        <p:attrNameLst>
                                          <p:attrName>r</p:attrName>
                                        </p:attrNameLst>
                                      </p:cBhvr>
                                    </p:animRot>
                                  </p:childTnLst>
                                </p:cTn>
                              </p:par>
                              <p:par>
                                <p:cTn id="319" presetID="1" presetClass="entr" presetSubtype="0" fill="hold" grpId="1" nodeType="withEffect">
                                  <p:stCondLst>
                                    <p:cond delay="0"/>
                                  </p:stCondLst>
                                  <p:iterate type="lt">
                                    <p:tmAbs val="0"/>
                                  </p:iterate>
                                  <p:childTnLst>
                                    <p:set>
                                      <p:cBhvr>
                                        <p:cTn id="320" dur="1" fill="hold">
                                          <p:stCondLst>
                                            <p:cond delay="20799"/>
                                          </p:stCondLst>
                                        </p:cTn>
                                        <p:tgtEl>
                                          <p:spTgt spid="4"/>
                                        </p:tgtEl>
                                        <p:attrNameLst>
                                          <p:attrName>style.visibility</p:attrName>
                                        </p:attrNameLst>
                                      </p:cBhvr>
                                      <p:to>
                                        <p:strVal val="visible"/>
                                      </p:to>
                                    </p:set>
                                  </p:childTnLst>
                                  <p:subTnLst>
                                    <p:audio>
                                      <p:cMediaNode>
                                        <p:cTn display="0" masterRel="sameClick">
                                          <p:stCondLst>
                                            <p:cond evt="begin" delay="0">
                                              <p:tn val="319"/>
                                            </p:cond>
                                          </p:stCondLst>
                                          <p:endCondLst>
                                            <p:cond evt="onStopAudio" delay="0">
                                              <p:tgtEl>
                                                <p:sldTgt/>
                                              </p:tgtEl>
                                            </p:cond>
                                          </p:endCondLst>
                                        </p:cTn>
                                        <p:tgtEl>
                                          <p:sndTgt r:embed="rId11" name="cpL07S03_Clip_1.wav"/>
                                        </p:tgtEl>
                                      </p:cMediaNode>
                                    </p:audio>
                                  </p:subTnLst>
                                </p:cTn>
                              </p:par>
                              <p:par>
                                <p:cTn id="321" presetID="64" presetClass="path" presetSubtype="0" accel="50000" decel="50000" fill="hold" nodeType="withEffect">
                                  <p:stCondLst>
                                    <p:cond delay="0"/>
                                  </p:stCondLst>
                                  <p:childTnLst>
                                    <p:animMotion origin="layout" path="M 0.10798 0.04166 L 0.10573 -0.14028 " pathEditMode="relative" rAng="0" ptsTypes="AA">
                                      <p:cBhvr>
                                        <p:cTn id="322" dur="1000" fill="hold"/>
                                        <p:tgtEl>
                                          <p:spTgt spid="27"/>
                                        </p:tgtEl>
                                        <p:attrNameLst>
                                          <p:attrName>ppt_x</p:attrName>
                                          <p:attrName>ppt_y</p:attrName>
                                        </p:attrNameLst>
                                      </p:cBhvr>
                                      <p:rCtr x="-122" y="-9097"/>
                                    </p:animMotion>
                                  </p:childTnLst>
                                </p:cTn>
                              </p:par>
                              <p:par>
                                <p:cTn id="323" presetID="64" presetClass="path" presetSubtype="0" accel="50000" decel="50000" fill="hold" nodeType="withEffect">
                                  <p:stCondLst>
                                    <p:cond delay="0"/>
                                  </p:stCondLst>
                                  <p:childTnLst>
                                    <p:animMotion origin="layout" path="M 0.10799 0.0425 L 0.10574 -0.23737 " pathEditMode="fixed" rAng="0" ptsTypes="AA">
                                      <p:cBhvr>
                                        <p:cTn id="324" dur="1000" fill="hold"/>
                                        <p:tgtEl>
                                          <p:spTgt spid="69"/>
                                        </p:tgtEl>
                                        <p:attrNameLst>
                                          <p:attrName>ppt_x</p:attrName>
                                          <p:attrName>ppt_y</p:attrName>
                                        </p:attrNameLst>
                                      </p:cBhvr>
                                      <p:rCtr x="-122" y="-14005"/>
                                    </p:animMotion>
                                  </p:childTnLst>
                                </p:cTn>
                              </p:par>
                            </p:childTnLst>
                          </p:cTn>
                        </p:par>
                        <p:par>
                          <p:cTn id="325" fill="hold">
                            <p:stCondLst>
                              <p:cond delay="21300"/>
                            </p:stCondLst>
                            <p:childTnLst>
                              <p:par>
                                <p:cTn id="326" presetID="2" presetClass="exit" presetSubtype="4" fill="hold" nodeType="afterEffect">
                                  <p:stCondLst>
                                    <p:cond delay="0"/>
                                  </p:stCondLst>
                                  <p:childTnLst>
                                    <p:anim calcmode="lin" valueType="num">
                                      <p:cBhvr additive="base">
                                        <p:cTn id="327" dur="500"/>
                                        <p:tgtEl>
                                          <p:spTgt spid="27"/>
                                        </p:tgtEl>
                                        <p:attrNameLst>
                                          <p:attrName>ppt_x</p:attrName>
                                        </p:attrNameLst>
                                      </p:cBhvr>
                                      <p:tavLst>
                                        <p:tav tm="0">
                                          <p:val>
                                            <p:strVal val="ppt_x"/>
                                          </p:val>
                                        </p:tav>
                                        <p:tav tm="100000">
                                          <p:val>
                                            <p:strVal val="ppt_x"/>
                                          </p:val>
                                        </p:tav>
                                      </p:tavLst>
                                    </p:anim>
                                    <p:anim calcmode="lin" valueType="num">
                                      <p:cBhvr additive="base">
                                        <p:cTn id="328" dur="500"/>
                                        <p:tgtEl>
                                          <p:spTgt spid="27"/>
                                        </p:tgtEl>
                                        <p:attrNameLst>
                                          <p:attrName>ppt_y</p:attrName>
                                        </p:attrNameLst>
                                      </p:cBhvr>
                                      <p:tavLst>
                                        <p:tav tm="0">
                                          <p:val>
                                            <p:strVal val="ppt_y"/>
                                          </p:val>
                                        </p:tav>
                                        <p:tav tm="100000">
                                          <p:val>
                                            <p:strVal val="1+ppt_h/2"/>
                                          </p:val>
                                        </p:tav>
                                      </p:tavLst>
                                    </p:anim>
                                    <p:set>
                                      <p:cBhvr>
                                        <p:cTn id="329" dur="1" fill="hold">
                                          <p:stCondLst>
                                            <p:cond delay="499"/>
                                          </p:stCondLst>
                                        </p:cTn>
                                        <p:tgtEl>
                                          <p:spTgt spid="27"/>
                                        </p:tgtEl>
                                        <p:attrNameLst>
                                          <p:attrName>style.visibility</p:attrName>
                                        </p:attrNameLst>
                                      </p:cBhvr>
                                      <p:to>
                                        <p:strVal val="hidden"/>
                                      </p:to>
                                    </p:set>
                                  </p:childTnLst>
                                </p:cTn>
                              </p:par>
                              <p:par>
                                <p:cTn id="330" presetID="2" presetClass="exit" presetSubtype="4" fill="hold" nodeType="withEffect">
                                  <p:stCondLst>
                                    <p:cond delay="0"/>
                                  </p:stCondLst>
                                  <p:childTnLst>
                                    <p:anim calcmode="lin" valueType="num">
                                      <p:cBhvr additive="base">
                                        <p:cTn id="331" dur="500"/>
                                        <p:tgtEl>
                                          <p:spTgt spid="69"/>
                                        </p:tgtEl>
                                        <p:attrNameLst>
                                          <p:attrName>ppt_x</p:attrName>
                                        </p:attrNameLst>
                                      </p:cBhvr>
                                      <p:tavLst>
                                        <p:tav tm="0">
                                          <p:val>
                                            <p:strVal val="ppt_x"/>
                                          </p:val>
                                        </p:tav>
                                        <p:tav tm="100000">
                                          <p:val>
                                            <p:strVal val="ppt_x"/>
                                          </p:val>
                                        </p:tav>
                                      </p:tavLst>
                                    </p:anim>
                                    <p:anim calcmode="lin" valueType="num">
                                      <p:cBhvr additive="base">
                                        <p:cTn id="332" dur="500"/>
                                        <p:tgtEl>
                                          <p:spTgt spid="69"/>
                                        </p:tgtEl>
                                        <p:attrNameLst>
                                          <p:attrName>ppt_y</p:attrName>
                                        </p:attrNameLst>
                                      </p:cBhvr>
                                      <p:tavLst>
                                        <p:tav tm="0">
                                          <p:val>
                                            <p:strVal val="ppt_y"/>
                                          </p:val>
                                        </p:tav>
                                        <p:tav tm="100000">
                                          <p:val>
                                            <p:strVal val="1+ppt_h/2"/>
                                          </p:val>
                                        </p:tav>
                                      </p:tavLst>
                                    </p:anim>
                                    <p:set>
                                      <p:cBhvr>
                                        <p:cTn id="333" dur="1" fill="hold">
                                          <p:stCondLst>
                                            <p:cond delay="499"/>
                                          </p:stCondLst>
                                        </p:cTn>
                                        <p:tgtEl>
                                          <p:spTgt spid="69"/>
                                        </p:tgtEl>
                                        <p:attrNameLst>
                                          <p:attrName>style.visibility</p:attrName>
                                        </p:attrNameLst>
                                      </p:cBhvr>
                                      <p:to>
                                        <p:strVal val="hidden"/>
                                      </p:to>
                                    </p:set>
                                  </p:childTnLst>
                                </p:cTn>
                              </p:par>
                            </p:childTnLst>
                          </p:cTn>
                        </p:par>
                        <p:par>
                          <p:cTn id="334" fill="hold">
                            <p:stCondLst>
                              <p:cond delay="21800"/>
                            </p:stCondLst>
                            <p:childTnLst>
                              <p:par>
                                <p:cTn id="335" presetID="16" presetClass="emph" presetSubtype="0" fill="hold" grpId="2" nodeType="afterEffect">
                                  <p:stCondLst>
                                    <p:cond delay="0"/>
                                  </p:stCondLst>
                                  <p:iterate type="lt">
                                    <p:tmPct val="4000"/>
                                  </p:iterate>
                                  <p:childTnLst>
                                    <p:set>
                                      <p:cBhvr override="childStyle">
                                        <p:cTn id="336" dur="500" fill="hold"/>
                                        <p:tgtEl>
                                          <p:spTgt spid="60"/>
                                        </p:tgtEl>
                                        <p:attrNameLst>
                                          <p:attrName>style.color</p:attrName>
                                        </p:attrNameLst>
                                      </p:cBhvr>
                                      <p:to>
                                        <p:clrVal>
                                          <a:srgbClr val="C00000"/>
                                        </p:clrVal>
                                      </p:to>
                                    </p:set>
                                    <p:set>
                                      <p:cBhvr>
                                        <p:cTn id="337" dur="500" fill="hold"/>
                                        <p:tgtEl>
                                          <p:spTgt spid="60"/>
                                        </p:tgtEl>
                                        <p:attrNameLst>
                                          <p:attrName>fillcolor</p:attrName>
                                        </p:attrNameLst>
                                      </p:cBhvr>
                                      <p:to>
                                        <p:clrVal>
                                          <a:srgbClr val="C00000"/>
                                        </p:clrVal>
                                      </p:to>
                                    </p:set>
                                    <p:set>
                                      <p:cBhvr>
                                        <p:cTn id="338" dur="500" fill="hold"/>
                                        <p:tgtEl>
                                          <p:spTgt spid="60"/>
                                        </p:tgtEl>
                                        <p:attrNameLst>
                                          <p:attrName>fill.type</p:attrName>
                                        </p:attrNameLst>
                                      </p:cBhvr>
                                      <p:to>
                                        <p:strVal val="solid"/>
                                      </p:to>
                                    </p:set>
                                  </p:childTnLst>
                                </p:cTn>
                              </p:par>
                            </p:childTnLst>
                          </p:cTn>
                        </p:par>
                      </p:childTnLst>
                    </p:cTn>
                  </p:par>
                </p:childTnLst>
              </p:cTn>
              <p:nextCondLst>
                <p:cond evt="onClick" delay="0">
                  <p:tgtEl>
                    <p:spTgt spid="60"/>
                  </p:tgtEl>
                </p:cond>
              </p:nextCondLst>
            </p:seq>
            <p:seq concurrent="1" nextAc="seek">
              <p:cTn id="339" restart="whenNotActive" fill="hold" evtFilter="cancelBubble" nodeType="interactiveSeq">
                <p:stCondLst>
                  <p:cond evt="onClick" delay="0">
                    <p:tgtEl>
                      <p:spTgt spid="81"/>
                    </p:tgtEl>
                  </p:cond>
                </p:stCondLst>
                <p:endSync evt="end" delay="0">
                  <p:rtn val="all"/>
                </p:endSync>
                <p:childTnLst>
                  <p:par>
                    <p:cTn id="340" fill="hold">
                      <p:stCondLst>
                        <p:cond delay="0"/>
                      </p:stCondLst>
                      <p:childTnLst>
                        <p:par>
                          <p:cTn id="341" fill="hold">
                            <p:stCondLst>
                              <p:cond delay="0"/>
                            </p:stCondLst>
                            <p:childTnLst>
                              <p:par>
                                <p:cTn id="342" presetID="26" presetClass="emph" presetSubtype="0" fill="hold" grpId="1" nodeType="withEffect">
                                  <p:stCondLst>
                                    <p:cond delay="0"/>
                                  </p:stCondLst>
                                  <p:iterate type="lt">
                                    <p:tmPct val="0"/>
                                  </p:iterate>
                                  <p:childTnLst>
                                    <p:animEffect transition="out" filter="fade">
                                      <p:cBhvr>
                                        <p:cTn id="343" dur="500" tmFilter="0, 0; .2, .5; .8, .5; 1, 0"/>
                                        <p:tgtEl>
                                          <p:spTgt spid="81"/>
                                        </p:tgtEl>
                                      </p:cBhvr>
                                    </p:animEffect>
                                    <p:animScale>
                                      <p:cBhvr>
                                        <p:cTn id="344" dur="250" autoRev="1" fill="hold"/>
                                        <p:tgtEl>
                                          <p:spTgt spid="81"/>
                                        </p:tgtEl>
                                      </p:cBhvr>
                                      <p:by x="105000" y="105000"/>
                                    </p:animScale>
                                  </p:childTnLst>
                                </p:cTn>
                              </p:par>
                              <p:par>
                                <p:cTn id="345" presetID="9" presetClass="entr" presetSubtype="0" fill="hold" grpId="4" nodeType="withEffect">
                                  <p:stCondLst>
                                    <p:cond delay="0"/>
                                  </p:stCondLst>
                                  <p:childTnLst>
                                    <p:set>
                                      <p:cBhvr>
                                        <p:cTn id="346" dur="1" fill="hold">
                                          <p:stCondLst>
                                            <p:cond delay="0"/>
                                          </p:stCondLst>
                                        </p:cTn>
                                        <p:tgtEl>
                                          <p:spTgt spid="64"/>
                                        </p:tgtEl>
                                        <p:attrNameLst>
                                          <p:attrName>style.visibility</p:attrName>
                                        </p:attrNameLst>
                                      </p:cBhvr>
                                      <p:to>
                                        <p:strVal val="visible"/>
                                      </p:to>
                                    </p:set>
                                    <p:animEffect transition="in" filter="dissolve">
                                      <p:cBhvr>
                                        <p:cTn id="347" dur="500"/>
                                        <p:tgtEl>
                                          <p:spTgt spid="64"/>
                                        </p:tgtEl>
                                      </p:cBhvr>
                                    </p:animEffect>
                                  </p:childTnLst>
                                </p:cTn>
                              </p:par>
                            </p:childTnLst>
                          </p:cTn>
                        </p:par>
                        <p:par>
                          <p:cTn id="348" fill="hold">
                            <p:stCondLst>
                              <p:cond delay="500"/>
                            </p:stCondLst>
                            <p:childTnLst>
                              <p:par>
                                <p:cTn id="349" presetID="22" presetClass="entr" presetSubtype="8" fill="hold" grpId="0" nodeType="afterEffect">
                                  <p:stCondLst>
                                    <p:cond delay="0"/>
                                  </p:stCondLst>
                                  <p:iterate type="lt">
                                    <p:tmPct val="10000"/>
                                  </p:iterate>
                                  <p:childTnLst>
                                    <p:set>
                                      <p:cBhvr>
                                        <p:cTn id="350" dur="1" fill="hold">
                                          <p:stCondLst>
                                            <p:cond delay="0"/>
                                          </p:stCondLst>
                                        </p:cTn>
                                        <p:tgtEl>
                                          <p:spTgt spid="80"/>
                                        </p:tgtEl>
                                        <p:attrNameLst>
                                          <p:attrName>style.visibility</p:attrName>
                                        </p:attrNameLst>
                                      </p:cBhvr>
                                      <p:to>
                                        <p:strVal val="visible"/>
                                      </p:to>
                                    </p:set>
                                    <p:animEffect transition="in" filter="wipe(left)">
                                      <p:cBhvr>
                                        <p:cTn id="351" dur="500"/>
                                        <p:tgtEl>
                                          <p:spTgt spid="80"/>
                                        </p:tgtEl>
                                      </p:cBhvr>
                                    </p:animEffect>
                                  </p:childTnLst>
                                </p:cTn>
                              </p:par>
                              <p:par>
                                <p:cTn id="352" presetID="1" presetClass="entr" presetSubtype="0" fill="hold" grpId="1" nodeType="withEffect">
                                  <p:stCondLst>
                                    <p:cond delay="0"/>
                                  </p:stCondLst>
                                  <p:iterate type="lt">
                                    <p:tmAbs val="0"/>
                                  </p:iterate>
                                  <p:childTnLst>
                                    <p:set>
                                      <p:cBhvr>
                                        <p:cTn id="353" dur="1" fill="hold">
                                          <p:stCondLst>
                                            <p:cond delay="4749"/>
                                          </p:stCondLst>
                                        </p:cTn>
                                        <p:tgtEl>
                                          <p:spTgt spid="80"/>
                                        </p:tgtEl>
                                        <p:attrNameLst>
                                          <p:attrName>style.visibility</p:attrName>
                                        </p:attrNameLst>
                                      </p:cBhvr>
                                      <p:to>
                                        <p:strVal val="visible"/>
                                      </p:to>
                                    </p:set>
                                  </p:childTnLst>
                                  <p:subTnLst>
                                    <p:audio>
                                      <p:cMediaNode>
                                        <p:cTn display="0" masterRel="sameClick">
                                          <p:stCondLst>
                                            <p:cond evt="begin" delay="0">
                                              <p:tn val="352"/>
                                            </p:cond>
                                          </p:stCondLst>
                                          <p:endCondLst>
                                            <p:cond evt="onStopAudio" delay="0">
                                              <p:tgtEl>
                                                <p:sldTgt/>
                                              </p:tgtEl>
                                            </p:cond>
                                          </p:endCondLst>
                                        </p:cTn>
                                        <p:tgtEl>
                                          <p:sndTgt r:embed="rId12" name="cpL07S03_Clip_3.wav"/>
                                        </p:tgtEl>
                                      </p:cMediaNode>
                                    </p:audio>
                                  </p:subTnLst>
                                </p:cTn>
                              </p:par>
                              <p:par>
                                <p:cTn id="354" presetID="64" presetClass="path" presetSubtype="0" accel="50000" decel="50000" fill="hold" nodeType="withEffect">
                                  <p:stCondLst>
                                    <p:cond delay="0"/>
                                  </p:stCondLst>
                                  <p:childTnLst>
                                    <p:animMotion origin="layout" path="M -0.04966 0.04213 L -0.05191 -0.13982 " pathEditMode="relative" rAng="0" ptsTypes="AA">
                                      <p:cBhvr>
                                        <p:cTn id="355" dur="1000" fill="hold"/>
                                        <p:tgtEl>
                                          <p:spTgt spid="62"/>
                                        </p:tgtEl>
                                        <p:attrNameLst>
                                          <p:attrName>ppt_x</p:attrName>
                                          <p:attrName>ppt_y</p:attrName>
                                        </p:attrNameLst>
                                      </p:cBhvr>
                                      <p:rCtr x="-122" y="-9097"/>
                                    </p:animMotion>
                                  </p:childTnLst>
                                </p:cTn>
                              </p:par>
                              <p:par>
                                <p:cTn id="356" presetID="64" presetClass="path" presetSubtype="0" accel="50000" decel="50000" fill="hold" nodeType="withEffect">
                                  <p:stCondLst>
                                    <p:cond delay="0"/>
                                  </p:stCondLst>
                                  <p:childTnLst>
                                    <p:animMotion origin="layout" path="M -0.05053 0.04329 L -0.05278 -0.23657 " pathEditMode="fixed" rAng="0" ptsTypes="AA">
                                      <p:cBhvr>
                                        <p:cTn id="357" dur="1000" fill="hold"/>
                                        <p:tgtEl>
                                          <p:spTgt spid="79"/>
                                        </p:tgtEl>
                                        <p:attrNameLst>
                                          <p:attrName>ppt_x</p:attrName>
                                          <p:attrName>ppt_y</p:attrName>
                                        </p:attrNameLst>
                                      </p:cBhvr>
                                      <p:rCtr x="-122" y="-14005"/>
                                    </p:animMotion>
                                  </p:childTnLst>
                                </p:cTn>
                              </p:par>
                            </p:childTnLst>
                          </p:cTn>
                        </p:par>
                        <p:par>
                          <p:cTn id="358" fill="hold">
                            <p:stCondLst>
                              <p:cond delay="5250"/>
                            </p:stCondLst>
                            <p:childTnLst>
                              <p:par>
                                <p:cTn id="359" presetID="2" presetClass="exit" presetSubtype="4" fill="hold" nodeType="afterEffect">
                                  <p:stCondLst>
                                    <p:cond delay="0"/>
                                  </p:stCondLst>
                                  <p:childTnLst>
                                    <p:anim calcmode="lin" valueType="num">
                                      <p:cBhvr additive="base">
                                        <p:cTn id="360" dur="500"/>
                                        <p:tgtEl>
                                          <p:spTgt spid="62"/>
                                        </p:tgtEl>
                                        <p:attrNameLst>
                                          <p:attrName>ppt_x</p:attrName>
                                        </p:attrNameLst>
                                      </p:cBhvr>
                                      <p:tavLst>
                                        <p:tav tm="0">
                                          <p:val>
                                            <p:strVal val="ppt_x"/>
                                          </p:val>
                                        </p:tav>
                                        <p:tav tm="100000">
                                          <p:val>
                                            <p:strVal val="ppt_x"/>
                                          </p:val>
                                        </p:tav>
                                      </p:tavLst>
                                    </p:anim>
                                    <p:anim calcmode="lin" valueType="num">
                                      <p:cBhvr additive="base">
                                        <p:cTn id="361" dur="500"/>
                                        <p:tgtEl>
                                          <p:spTgt spid="62"/>
                                        </p:tgtEl>
                                        <p:attrNameLst>
                                          <p:attrName>ppt_y</p:attrName>
                                        </p:attrNameLst>
                                      </p:cBhvr>
                                      <p:tavLst>
                                        <p:tav tm="0">
                                          <p:val>
                                            <p:strVal val="ppt_y"/>
                                          </p:val>
                                        </p:tav>
                                        <p:tav tm="100000">
                                          <p:val>
                                            <p:strVal val="1+ppt_h/2"/>
                                          </p:val>
                                        </p:tav>
                                      </p:tavLst>
                                    </p:anim>
                                    <p:set>
                                      <p:cBhvr>
                                        <p:cTn id="362" dur="1" fill="hold">
                                          <p:stCondLst>
                                            <p:cond delay="499"/>
                                          </p:stCondLst>
                                        </p:cTn>
                                        <p:tgtEl>
                                          <p:spTgt spid="62"/>
                                        </p:tgtEl>
                                        <p:attrNameLst>
                                          <p:attrName>style.visibility</p:attrName>
                                        </p:attrNameLst>
                                      </p:cBhvr>
                                      <p:to>
                                        <p:strVal val="hidden"/>
                                      </p:to>
                                    </p:set>
                                  </p:childTnLst>
                                </p:cTn>
                              </p:par>
                              <p:par>
                                <p:cTn id="363" presetID="2" presetClass="exit" presetSubtype="4" fill="hold" nodeType="withEffect">
                                  <p:stCondLst>
                                    <p:cond delay="0"/>
                                  </p:stCondLst>
                                  <p:childTnLst>
                                    <p:anim calcmode="lin" valueType="num">
                                      <p:cBhvr additive="base">
                                        <p:cTn id="364" dur="500"/>
                                        <p:tgtEl>
                                          <p:spTgt spid="79"/>
                                        </p:tgtEl>
                                        <p:attrNameLst>
                                          <p:attrName>ppt_x</p:attrName>
                                        </p:attrNameLst>
                                      </p:cBhvr>
                                      <p:tavLst>
                                        <p:tav tm="0">
                                          <p:val>
                                            <p:strVal val="ppt_x"/>
                                          </p:val>
                                        </p:tav>
                                        <p:tav tm="100000">
                                          <p:val>
                                            <p:strVal val="ppt_x"/>
                                          </p:val>
                                        </p:tav>
                                      </p:tavLst>
                                    </p:anim>
                                    <p:anim calcmode="lin" valueType="num">
                                      <p:cBhvr additive="base">
                                        <p:cTn id="365" dur="500"/>
                                        <p:tgtEl>
                                          <p:spTgt spid="79"/>
                                        </p:tgtEl>
                                        <p:attrNameLst>
                                          <p:attrName>ppt_y</p:attrName>
                                        </p:attrNameLst>
                                      </p:cBhvr>
                                      <p:tavLst>
                                        <p:tav tm="0">
                                          <p:val>
                                            <p:strVal val="ppt_y"/>
                                          </p:val>
                                        </p:tav>
                                        <p:tav tm="100000">
                                          <p:val>
                                            <p:strVal val="1+ppt_h/2"/>
                                          </p:val>
                                        </p:tav>
                                      </p:tavLst>
                                    </p:anim>
                                    <p:set>
                                      <p:cBhvr>
                                        <p:cTn id="366" dur="1" fill="hold">
                                          <p:stCondLst>
                                            <p:cond delay="499"/>
                                          </p:stCondLst>
                                        </p:cTn>
                                        <p:tgtEl>
                                          <p:spTgt spid="79"/>
                                        </p:tgtEl>
                                        <p:attrNameLst>
                                          <p:attrName>style.visibility</p:attrName>
                                        </p:attrNameLst>
                                      </p:cBhvr>
                                      <p:to>
                                        <p:strVal val="hidden"/>
                                      </p:to>
                                    </p:set>
                                  </p:childTnLst>
                                </p:cTn>
                              </p:par>
                            </p:childTnLst>
                          </p:cTn>
                        </p:par>
                        <p:par>
                          <p:cTn id="367" fill="hold">
                            <p:stCondLst>
                              <p:cond delay="5750"/>
                            </p:stCondLst>
                            <p:childTnLst>
                              <p:par>
                                <p:cTn id="368" presetID="22" presetClass="entr" presetSubtype="8" fill="hold" grpId="0" nodeType="afterEffect">
                                  <p:stCondLst>
                                    <p:cond delay="0"/>
                                  </p:stCondLst>
                                  <p:iterate type="lt">
                                    <p:tmPct val="10000"/>
                                  </p:iterate>
                                  <p:childTnLst>
                                    <p:set>
                                      <p:cBhvr>
                                        <p:cTn id="369" dur="1" fill="hold">
                                          <p:stCondLst>
                                            <p:cond delay="0"/>
                                          </p:stCondLst>
                                        </p:cTn>
                                        <p:tgtEl>
                                          <p:spTgt spid="82"/>
                                        </p:tgtEl>
                                        <p:attrNameLst>
                                          <p:attrName>style.visibility</p:attrName>
                                        </p:attrNameLst>
                                      </p:cBhvr>
                                      <p:to>
                                        <p:strVal val="visible"/>
                                      </p:to>
                                    </p:set>
                                    <p:animEffect transition="in" filter="wipe(left)">
                                      <p:cBhvr>
                                        <p:cTn id="370" dur="500"/>
                                        <p:tgtEl>
                                          <p:spTgt spid="82"/>
                                        </p:tgtEl>
                                      </p:cBhvr>
                                    </p:animEffect>
                                  </p:childTnLst>
                                </p:cTn>
                              </p:par>
                              <p:par>
                                <p:cTn id="371" presetID="1" presetClass="entr" presetSubtype="0" fill="hold" grpId="1" nodeType="withEffect">
                                  <p:stCondLst>
                                    <p:cond delay="0"/>
                                  </p:stCondLst>
                                  <p:iterate type="lt">
                                    <p:tmAbs val="0"/>
                                  </p:iterate>
                                  <p:childTnLst>
                                    <p:set>
                                      <p:cBhvr>
                                        <p:cTn id="372" dur="1" fill="hold">
                                          <p:stCondLst>
                                            <p:cond delay="18099"/>
                                          </p:stCondLst>
                                        </p:cTn>
                                        <p:tgtEl>
                                          <p:spTgt spid="82"/>
                                        </p:tgtEl>
                                        <p:attrNameLst>
                                          <p:attrName>style.visibility</p:attrName>
                                        </p:attrNameLst>
                                      </p:cBhvr>
                                      <p:to>
                                        <p:strVal val="visible"/>
                                      </p:to>
                                    </p:set>
                                  </p:childTnLst>
                                  <p:subTnLst>
                                    <p:audio>
                                      <p:cMediaNode>
                                        <p:cTn display="0" masterRel="sameClick">
                                          <p:stCondLst>
                                            <p:cond evt="begin" delay="0">
                                              <p:tn val="371"/>
                                            </p:cond>
                                          </p:stCondLst>
                                          <p:endCondLst>
                                            <p:cond evt="onStopAudio" delay="0">
                                              <p:tgtEl>
                                                <p:sldTgt/>
                                              </p:tgtEl>
                                            </p:cond>
                                          </p:endCondLst>
                                        </p:cTn>
                                        <p:tgtEl>
                                          <p:sndTgt r:embed="rId13" name="cpL07S03_Clip_3_1.wav"/>
                                        </p:tgtEl>
                                      </p:cMediaNode>
                                    </p:audio>
                                  </p:subTnLst>
                                </p:cTn>
                              </p:par>
                              <p:par>
                                <p:cTn id="373" presetID="64" presetClass="path" presetSubtype="0" accel="50000" decel="50000" fill="hold" nodeType="withEffect">
                                  <p:stCondLst>
                                    <p:cond delay="0"/>
                                  </p:stCondLst>
                                  <p:childTnLst>
                                    <p:animMotion origin="layout" path="M -0.06927 0.04166 L -0.07152 -0.14028 " pathEditMode="relative" rAng="0" ptsTypes="AA">
                                      <p:cBhvr>
                                        <p:cTn id="374" dur="1000" fill="hold"/>
                                        <p:tgtEl>
                                          <p:spTgt spid="63"/>
                                        </p:tgtEl>
                                        <p:attrNameLst>
                                          <p:attrName>ppt_x</p:attrName>
                                          <p:attrName>ppt_y</p:attrName>
                                        </p:attrNameLst>
                                      </p:cBhvr>
                                      <p:rCtr x="-122" y="-9097"/>
                                    </p:animMotion>
                                  </p:childTnLst>
                                </p:cTn>
                              </p:par>
                              <p:par>
                                <p:cTn id="375" presetID="64" presetClass="path" presetSubtype="0" accel="50000" decel="50000" fill="hold" nodeType="withEffect">
                                  <p:stCondLst>
                                    <p:cond delay="0"/>
                                  </p:stCondLst>
                                  <p:childTnLst>
                                    <p:animMotion origin="layout" path="M -0.06996 0.04329 L -0.07222 -0.23657 " pathEditMode="fixed" rAng="0" ptsTypes="AA">
                                      <p:cBhvr>
                                        <p:cTn id="376" dur="1000" fill="hold"/>
                                        <p:tgtEl>
                                          <p:spTgt spid="84"/>
                                        </p:tgtEl>
                                        <p:attrNameLst>
                                          <p:attrName>ppt_x</p:attrName>
                                          <p:attrName>ppt_y</p:attrName>
                                        </p:attrNameLst>
                                      </p:cBhvr>
                                      <p:rCtr x="-122" y="-14005"/>
                                    </p:animMotion>
                                  </p:childTnLst>
                                </p:cTn>
                              </p:par>
                              <p:par>
                                <p:cTn id="377" presetID="22" presetClass="entr" presetSubtype="4" fill="hold" grpId="0" nodeType="withEffect">
                                  <p:stCondLst>
                                    <p:cond delay="4700"/>
                                  </p:stCondLst>
                                  <p:childTnLst>
                                    <p:set>
                                      <p:cBhvr>
                                        <p:cTn id="378" dur="1" fill="hold">
                                          <p:stCondLst>
                                            <p:cond delay="0"/>
                                          </p:stCondLst>
                                        </p:cTn>
                                        <p:tgtEl>
                                          <p:spTgt spid="83"/>
                                        </p:tgtEl>
                                        <p:attrNameLst>
                                          <p:attrName>style.visibility</p:attrName>
                                        </p:attrNameLst>
                                      </p:cBhvr>
                                      <p:to>
                                        <p:strVal val="visible"/>
                                      </p:to>
                                    </p:set>
                                    <p:animEffect transition="in" filter="wipe(down)">
                                      <p:cBhvr>
                                        <p:cTn id="379" dur="2000"/>
                                        <p:tgtEl>
                                          <p:spTgt spid="83"/>
                                        </p:tgtEl>
                                      </p:cBhvr>
                                    </p:animEffect>
                                  </p:childTnLst>
                                </p:cTn>
                              </p:par>
                              <p:par>
                                <p:cTn id="380" presetID="26" presetClass="emph" presetSubtype="0" fill="hold" grpId="1" nodeType="withEffect">
                                  <p:stCondLst>
                                    <p:cond delay="6700"/>
                                  </p:stCondLst>
                                  <p:childTnLst>
                                    <p:animEffect transition="out" filter="fade">
                                      <p:cBhvr>
                                        <p:cTn id="381" dur="500" tmFilter="0, 0; .2, .5; .8, .5; 1, 0"/>
                                        <p:tgtEl>
                                          <p:spTgt spid="83"/>
                                        </p:tgtEl>
                                      </p:cBhvr>
                                    </p:animEffect>
                                    <p:animScale>
                                      <p:cBhvr>
                                        <p:cTn id="382" dur="250" autoRev="1" fill="hold"/>
                                        <p:tgtEl>
                                          <p:spTgt spid="83"/>
                                        </p:tgtEl>
                                      </p:cBhvr>
                                      <p:by x="105000" y="105000"/>
                                    </p:animScale>
                                  </p:childTnLst>
                                </p:cTn>
                              </p:par>
                              <p:par>
                                <p:cTn id="383" presetID="53" presetClass="entr" presetSubtype="16" fill="hold" grpId="0" nodeType="withEffect">
                                  <p:stCondLst>
                                    <p:cond delay="8400"/>
                                  </p:stCondLst>
                                  <p:childTnLst>
                                    <p:set>
                                      <p:cBhvr>
                                        <p:cTn id="384" dur="1" fill="hold">
                                          <p:stCondLst>
                                            <p:cond delay="0"/>
                                          </p:stCondLst>
                                        </p:cTn>
                                        <p:tgtEl>
                                          <p:spTgt spid="48"/>
                                        </p:tgtEl>
                                        <p:attrNameLst>
                                          <p:attrName>style.visibility</p:attrName>
                                        </p:attrNameLst>
                                      </p:cBhvr>
                                      <p:to>
                                        <p:strVal val="visible"/>
                                      </p:to>
                                    </p:set>
                                    <p:anim calcmode="lin" valueType="num">
                                      <p:cBhvr>
                                        <p:cTn id="385" dur="500" fill="hold"/>
                                        <p:tgtEl>
                                          <p:spTgt spid="48"/>
                                        </p:tgtEl>
                                        <p:attrNameLst>
                                          <p:attrName>ppt_w</p:attrName>
                                        </p:attrNameLst>
                                      </p:cBhvr>
                                      <p:tavLst>
                                        <p:tav tm="0">
                                          <p:val>
                                            <p:fltVal val="0"/>
                                          </p:val>
                                        </p:tav>
                                        <p:tav tm="100000">
                                          <p:val>
                                            <p:strVal val="#ppt_w"/>
                                          </p:val>
                                        </p:tav>
                                      </p:tavLst>
                                    </p:anim>
                                    <p:anim calcmode="lin" valueType="num">
                                      <p:cBhvr>
                                        <p:cTn id="386" dur="500" fill="hold"/>
                                        <p:tgtEl>
                                          <p:spTgt spid="48"/>
                                        </p:tgtEl>
                                        <p:attrNameLst>
                                          <p:attrName>ppt_h</p:attrName>
                                        </p:attrNameLst>
                                      </p:cBhvr>
                                      <p:tavLst>
                                        <p:tav tm="0">
                                          <p:val>
                                            <p:fltVal val="0"/>
                                          </p:val>
                                        </p:tav>
                                        <p:tav tm="100000">
                                          <p:val>
                                            <p:strVal val="#ppt_h"/>
                                          </p:val>
                                        </p:tav>
                                      </p:tavLst>
                                    </p:anim>
                                    <p:animEffect transition="in" filter="fade">
                                      <p:cBhvr>
                                        <p:cTn id="387" dur="500"/>
                                        <p:tgtEl>
                                          <p:spTgt spid="48"/>
                                        </p:tgtEl>
                                      </p:cBhvr>
                                    </p:animEffect>
                                  </p:childTnLst>
                                </p:cTn>
                              </p:par>
                              <p:par>
                                <p:cTn id="388" presetID="53" presetClass="exit" presetSubtype="32" fill="hold" grpId="2" nodeType="withEffect">
                                  <p:stCondLst>
                                    <p:cond delay="12000"/>
                                  </p:stCondLst>
                                  <p:childTnLst>
                                    <p:anim calcmode="lin" valueType="num">
                                      <p:cBhvr>
                                        <p:cTn id="389" dur="500"/>
                                        <p:tgtEl>
                                          <p:spTgt spid="48"/>
                                        </p:tgtEl>
                                        <p:attrNameLst>
                                          <p:attrName>ppt_w</p:attrName>
                                        </p:attrNameLst>
                                      </p:cBhvr>
                                      <p:tavLst>
                                        <p:tav tm="0">
                                          <p:val>
                                            <p:strVal val="ppt_w"/>
                                          </p:val>
                                        </p:tav>
                                        <p:tav tm="100000">
                                          <p:val>
                                            <p:fltVal val="0"/>
                                          </p:val>
                                        </p:tav>
                                      </p:tavLst>
                                    </p:anim>
                                    <p:anim calcmode="lin" valueType="num">
                                      <p:cBhvr>
                                        <p:cTn id="390" dur="500"/>
                                        <p:tgtEl>
                                          <p:spTgt spid="48"/>
                                        </p:tgtEl>
                                        <p:attrNameLst>
                                          <p:attrName>ppt_h</p:attrName>
                                        </p:attrNameLst>
                                      </p:cBhvr>
                                      <p:tavLst>
                                        <p:tav tm="0">
                                          <p:val>
                                            <p:strVal val="ppt_h"/>
                                          </p:val>
                                        </p:tav>
                                        <p:tav tm="100000">
                                          <p:val>
                                            <p:fltVal val="0"/>
                                          </p:val>
                                        </p:tav>
                                      </p:tavLst>
                                    </p:anim>
                                    <p:animEffect transition="out" filter="fade">
                                      <p:cBhvr>
                                        <p:cTn id="391" dur="500"/>
                                        <p:tgtEl>
                                          <p:spTgt spid="48"/>
                                        </p:tgtEl>
                                      </p:cBhvr>
                                    </p:animEffect>
                                    <p:set>
                                      <p:cBhvr>
                                        <p:cTn id="392" dur="1" fill="hold">
                                          <p:stCondLst>
                                            <p:cond delay="499"/>
                                          </p:stCondLst>
                                        </p:cTn>
                                        <p:tgtEl>
                                          <p:spTgt spid="48"/>
                                        </p:tgtEl>
                                        <p:attrNameLst>
                                          <p:attrName>style.visibility</p:attrName>
                                        </p:attrNameLst>
                                      </p:cBhvr>
                                      <p:to>
                                        <p:strVal val="hidden"/>
                                      </p:to>
                                    </p:set>
                                  </p:childTnLst>
                                </p:cTn>
                              </p:par>
                              <p:par>
                                <p:cTn id="393" presetID="53" presetClass="entr" presetSubtype="16" fill="hold" grpId="0" nodeType="withEffect">
                                  <p:stCondLst>
                                    <p:cond delay="12000"/>
                                  </p:stCondLst>
                                  <p:childTnLst>
                                    <p:set>
                                      <p:cBhvr>
                                        <p:cTn id="394" dur="1" fill="hold">
                                          <p:stCondLst>
                                            <p:cond delay="0"/>
                                          </p:stCondLst>
                                        </p:cTn>
                                        <p:tgtEl>
                                          <p:spTgt spid="50"/>
                                        </p:tgtEl>
                                        <p:attrNameLst>
                                          <p:attrName>style.visibility</p:attrName>
                                        </p:attrNameLst>
                                      </p:cBhvr>
                                      <p:to>
                                        <p:strVal val="visible"/>
                                      </p:to>
                                    </p:set>
                                    <p:anim calcmode="lin" valueType="num">
                                      <p:cBhvr>
                                        <p:cTn id="395" dur="500" fill="hold"/>
                                        <p:tgtEl>
                                          <p:spTgt spid="50"/>
                                        </p:tgtEl>
                                        <p:attrNameLst>
                                          <p:attrName>ppt_w</p:attrName>
                                        </p:attrNameLst>
                                      </p:cBhvr>
                                      <p:tavLst>
                                        <p:tav tm="0">
                                          <p:val>
                                            <p:fltVal val="0"/>
                                          </p:val>
                                        </p:tav>
                                        <p:tav tm="100000">
                                          <p:val>
                                            <p:strVal val="#ppt_w"/>
                                          </p:val>
                                        </p:tav>
                                      </p:tavLst>
                                    </p:anim>
                                    <p:anim calcmode="lin" valueType="num">
                                      <p:cBhvr>
                                        <p:cTn id="396" dur="500" fill="hold"/>
                                        <p:tgtEl>
                                          <p:spTgt spid="50"/>
                                        </p:tgtEl>
                                        <p:attrNameLst>
                                          <p:attrName>ppt_h</p:attrName>
                                        </p:attrNameLst>
                                      </p:cBhvr>
                                      <p:tavLst>
                                        <p:tav tm="0">
                                          <p:val>
                                            <p:fltVal val="0"/>
                                          </p:val>
                                        </p:tav>
                                        <p:tav tm="100000">
                                          <p:val>
                                            <p:strVal val="#ppt_h"/>
                                          </p:val>
                                        </p:tav>
                                      </p:tavLst>
                                    </p:anim>
                                    <p:animEffect transition="in" filter="fade">
                                      <p:cBhvr>
                                        <p:cTn id="397" dur="500"/>
                                        <p:tgtEl>
                                          <p:spTgt spid="50"/>
                                        </p:tgtEl>
                                      </p:cBhvr>
                                    </p:animEffect>
                                  </p:childTnLst>
                                </p:cTn>
                              </p:par>
                              <p:par>
                                <p:cTn id="398" presetID="53" presetClass="exit" presetSubtype="32" fill="hold" grpId="2" nodeType="withEffect">
                                  <p:stCondLst>
                                    <p:cond delay="16000"/>
                                  </p:stCondLst>
                                  <p:childTnLst>
                                    <p:anim calcmode="lin" valueType="num">
                                      <p:cBhvr>
                                        <p:cTn id="399" dur="500"/>
                                        <p:tgtEl>
                                          <p:spTgt spid="50"/>
                                        </p:tgtEl>
                                        <p:attrNameLst>
                                          <p:attrName>ppt_w</p:attrName>
                                        </p:attrNameLst>
                                      </p:cBhvr>
                                      <p:tavLst>
                                        <p:tav tm="0">
                                          <p:val>
                                            <p:strVal val="ppt_w"/>
                                          </p:val>
                                        </p:tav>
                                        <p:tav tm="100000">
                                          <p:val>
                                            <p:fltVal val="0"/>
                                          </p:val>
                                        </p:tav>
                                      </p:tavLst>
                                    </p:anim>
                                    <p:anim calcmode="lin" valueType="num">
                                      <p:cBhvr>
                                        <p:cTn id="400" dur="500"/>
                                        <p:tgtEl>
                                          <p:spTgt spid="50"/>
                                        </p:tgtEl>
                                        <p:attrNameLst>
                                          <p:attrName>ppt_h</p:attrName>
                                        </p:attrNameLst>
                                      </p:cBhvr>
                                      <p:tavLst>
                                        <p:tav tm="0">
                                          <p:val>
                                            <p:strVal val="ppt_h"/>
                                          </p:val>
                                        </p:tav>
                                        <p:tav tm="100000">
                                          <p:val>
                                            <p:fltVal val="0"/>
                                          </p:val>
                                        </p:tav>
                                      </p:tavLst>
                                    </p:anim>
                                    <p:animEffect transition="out" filter="fade">
                                      <p:cBhvr>
                                        <p:cTn id="401" dur="500"/>
                                        <p:tgtEl>
                                          <p:spTgt spid="50"/>
                                        </p:tgtEl>
                                      </p:cBhvr>
                                    </p:animEffect>
                                    <p:set>
                                      <p:cBhvr>
                                        <p:cTn id="402" dur="1" fill="hold">
                                          <p:stCondLst>
                                            <p:cond delay="499"/>
                                          </p:stCondLst>
                                        </p:cTn>
                                        <p:tgtEl>
                                          <p:spTgt spid="50"/>
                                        </p:tgtEl>
                                        <p:attrNameLst>
                                          <p:attrName>style.visibility</p:attrName>
                                        </p:attrNameLst>
                                      </p:cBhvr>
                                      <p:to>
                                        <p:strVal val="hidden"/>
                                      </p:to>
                                    </p:set>
                                  </p:childTnLst>
                                </p:cTn>
                              </p:par>
                            </p:childTnLst>
                          </p:cTn>
                        </p:par>
                        <p:par>
                          <p:cTn id="403" fill="hold">
                            <p:stCondLst>
                              <p:cond delay="23850"/>
                            </p:stCondLst>
                            <p:childTnLst>
                              <p:par>
                                <p:cTn id="404" presetID="2" presetClass="exit" presetSubtype="4" fill="hold" nodeType="afterEffect">
                                  <p:stCondLst>
                                    <p:cond delay="0"/>
                                  </p:stCondLst>
                                  <p:childTnLst>
                                    <p:anim calcmode="lin" valueType="num">
                                      <p:cBhvr additive="base">
                                        <p:cTn id="405" dur="500"/>
                                        <p:tgtEl>
                                          <p:spTgt spid="63"/>
                                        </p:tgtEl>
                                        <p:attrNameLst>
                                          <p:attrName>ppt_x</p:attrName>
                                        </p:attrNameLst>
                                      </p:cBhvr>
                                      <p:tavLst>
                                        <p:tav tm="0">
                                          <p:val>
                                            <p:strVal val="ppt_x"/>
                                          </p:val>
                                        </p:tav>
                                        <p:tav tm="100000">
                                          <p:val>
                                            <p:strVal val="ppt_x"/>
                                          </p:val>
                                        </p:tav>
                                      </p:tavLst>
                                    </p:anim>
                                    <p:anim calcmode="lin" valueType="num">
                                      <p:cBhvr additive="base">
                                        <p:cTn id="406" dur="500"/>
                                        <p:tgtEl>
                                          <p:spTgt spid="63"/>
                                        </p:tgtEl>
                                        <p:attrNameLst>
                                          <p:attrName>ppt_y</p:attrName>
                                        </p:attrNameLst>
                                      </p:cBhvr>
                                      <p:tavLst>
                                        <p:tav tm="0">
                                          <p:val>
                                            <p:strVal val="ppt_y"/>
                                          </p:val>
                                        </p:tav>
                                        <p:tav tm="100000">
                                          <p:val>
                                            <p:strVal val="1+ppt_h/2"/>
                                          </p:val>
                                        </p:tav>
                                      </p:tavLst>
                                    </p:anim>
                                    <p:set>
                                      <p:cBhvr>
                                        <p:cTn id="407" dur="1" fill="hold">
                                          <p:stCondLst>
                                            <p:cond delay="499"/>
                                          </p:stCondLst>
                                        </p:cTn>
                                        <p:tgtEl>
                                          <p:spTgt spid="63"/>
                                        </p:tgtEl>
                                        <p:attrNameLst>
                                          <p:attrName>style.visibility</p:attrName>
                                        </p:attrNameLst>
                                      </p:cBhvr>
                                      <p:to>
                                        <p:strVal val="hidden"/>
                                      </p:to>
                                    </p:set>
                                  </p:childTnLst>
                                </p:cTn>
                              </p:par>
                              <p:par>
                                <p:cTn id="408" presetID="2" presetClass="exit" presetSubtype="4" fill="hold" nodeType="withEffect">
                                  <p:stCondLst>
                                    <p:cond delay="0"/>
                                  </p:stCondLst>
                                  <p:childTnLst>
                                    <p:anim calcmode="lin" valueType="num">
                                      <p:cBhvr additive="base">
                                        <p:cTn id="409" dur="500"/>
                                        <p:tgtEl>
                                          <p:spTgt spid="84"/>
                                        </p:tgtEl>
                                        <p:attrNameLst>
                                          <p:attrName>ppt_x</p:attrName>
                                        </p:attrNameLst>
                                      </p:cBhvr>
                                      <p:tavLst>
                                        <p:tav tm="0">
                                          <p:val>
                                            <p:strVal val="ppt_x"/>
                                          </p:val>
                                        </p:tav>
                                        <p:tav tm="100000">
                                          <p:val>
                                            <p:strVal val="ppt_x"/>
                                          </p:val>
                                        </p:tav>
                                      </p:tavLst>
                                    </p:anim>
                                    <p:anim calcmode="lin" valueType="num">
                                      <p:cBhvr additive="base">
                                        <p:cTn id="410" dur="500"/>
                                        <p:tgtEl>
                                          <p:spTgt spid="84"/>
                                        </p:tgtEl>
                                        <p:attrNameLst>
                                          <p:attrName>ppt_y</p:attrName>
                                        </p:attrNameLst>
                                      </p:cBhvr>
                                      <p:tavLst>
                                        <p:tav tm="0">
                                          <p:val>
                                            <p:strVal val="ppt_y"/>
                                          </p:val>
                                        </p:tav>
                                        <p:tav tm="100000">
                                          <p:val>
                                            <p:strVal val="1+ppt_h/2"/>
                                          </p:val>
                                        </p:tav>
                                      </p:tavLst>
                                    </p:anim>
                                    <p:set>
                                      <p:cBhvr>
                                        <p:cTn id="411" dur="1" fill="hold">
                                          <p:stCondLst>
                                            <p:cond delay="499"/>
                                          </p:stCondLst>
                                        </p:cTn>
                                        <p:tgtEl>
                                          <p:spTgt spid="84"/>
                                        </p:tgtEl>
                                        <p:attrNameLst>
                                          <p:attrName>style.visibility</p:attrName>
                                        </p:attrNameLst>
                                      </p:cBhvr>
                                      <p:to>
                                        <p:strVal val="hidden"/>
                                      </p:to>
                                    </p:set>
                                  </p:childTnLst>
                                </p:cTn>
                              </p:par>
                            </p:childTnLst>
                          </p:cTn>
                        </p:par>
                        <p:par>
                          <p:cTn id="412" fill="hold">
                            <p:stCondLst>
                              <p:cond delay="24350"/>
                            </p:stCondLst>
                            <p:childTnLst>
                              <p:par>
                                <p:cTn id="413" presetID="16" presetClass="emph" presetSubtype="0" fill="hold" grpId="2" nodeType="afterEffect">
                                  <p:stCondLst>
                                    <p:cond delay="0"/>
                                  </p:stCondLst>
                                  <p:iterate type="lt">
                                    <p:tmPct val="4000"/>
                                  </p:iterate>
                                  <p:childTnLst>
                                    <p:set>
                                      <p:cBhvr override="childStyle">
                                        <p:cTn id="414" dur="500" fill="hold"/>
                                        <p:tgtEl>
                                          <p:spTgt spid="81"/>
                                        </p:tgtEl>
                                        <p:attrNameLst>
                                          <p:attrName>style.color</p:attrName>
                                        </p:attrNameLst>
                                      </p:cBhvr>
                                      <p:to>
                                        <p:clrVal>
                                          <a:srgbClr val="C00000"/>
                                        </p:clrVal>
                                      </p:to>
                                    </p:set>
                                    <p:set>
                                      <p:cBhvr>
                                        <p:cTn id="415" dur="500" fill="hold"/>
                                        <p:tgtEl>
                                          <p:spTgt spid="81"/>
                                        </p:tgtEl>
                                        <p:attrNameLst>
                                          <p:attrName>fillcolor</p:attrName>
                                        </p:attrNameLst>
                                      </p:cBhvr>
                                      <p:to>
                                        <p:clrVal>
                                          <a:srgbClr val="C00000"/>
                                        </p:clrVal>
                                      </p:to>
                                    </p:set>
                                    <p:set>
                                      <p:cBhvr>
                                        <p:cTn id="416" dur="500" fill="hold"/>
                                        <p:tgtEl>
                                          <p:spTgt spid="81"/>
                                        </p:tgtEl>
                                        <p:attrNameLst>
                                          <p:attrName>fill.type</p:attrName>
                                        </p:attrNameLst>
                                      </p:cBhvr>
                                      <p:to>
                                        <p:strVal val="solid"/>
                                      </p:to>
                                    </p:set>
                                  </p:childTnLst>
                                </p:cTn>
                              </p:par>
                            </p:childTnLst>
                          </p:cTn>
                        </p:par>
                      </p:childTnLst>
                    </p:cTn>
                  </p:par>
                </p:childTnLst>
              </p:cTn>
              <p:nextCondLst>
                <p:cond evt="onClick" delay="0">
                  <p:tgtEl>
                    <p:spTgt spid="81"/>
                  </p:tgtEl>
                </p:cond>
              </p:nextCondLst>
            </p:seq>
            <p:seq concurrent="1" nextAc="seek">
              <p:cTn id="417" restart="whenNotActive" fill="hold" evtFilter="cancelBubble" nodeType="interactiveSeq">
                <p:stCondLst>
                  <p:cond evt="onClick" delay="0">
                    <p:tgtEl>
                      <p:spTgt spid="35"/>
                    </p:tgtEl>
                  </p:cond>
                </p:stCondLst>
                <p:endSync evt="end" delay="0">
                  <p:rtn val="all"/>
                </p:endSync>
                <p:childTnLst>
                  <p:par>
                    <p:cTn id="418" fill="hold">
                      <p:stCondLst>
                        <p:cond delay="0"/>
                      </p:stCondLst>
                      <p:childTnLst>
                        <p:par>
                          <p:cTn id="419" fill="hold">
                            <p:stCondLst>
                              <p:cond delay="0"/>
                            </p:stCondLst>
                            <p:childTnLst>
                              <p:par>
                                <p:cTn id="420" presetID="26" presetClass="emph" presetSubtype="0" fill="hold" grpId="1" nodeType="withEffect">
                                  <p:stCondLst>
                                    <p:cond delay="0"/>
                                  </p:stCondLst>
                                  <p:iterate type="lt">
                                    <p:tmPct val="0"/>
                                  </p:iterate>
                                  <p:childTnLst>
                                    <p:animEffect transition="out" filter="fade">
                                      <p:cBhvr>
                                        <p:cTn id="421" dur="500" tmFilter="0, 0; .2, .5; .8, .5; 1, 0"/>
                                        <p:tgtEl>
                                          <p:spTgt spid="35"/>
                                        </p:tgtEl>
                                      </p:cBhvr>
                                    </p:animEffect>
                                    <p:animScale>
                                      <p:cBhvr>
                                        <p:cTn id="422" dur="250" autoRev="1" fill="hold"/>
                                        <p:tgtEl>
                                          <p:spTgt spid="35"/>
                                        </p:tgtEl>
                                      </p:cBhvr>
                                      <p:by x="105000" y="105000"/>
                                    </p:animScale>
                                  </p:childTnLst>
                                </p:cTn>
                              </p:par>
                              <p:par>
                                <p:cTn id="423" presetID="9" presetClass="entr" presetSubtype="0" fill="hold" grpId="5" nodeType="withEffect">
                                  <p:stCondLst>
                                    <p:cond delay="0"/>
                                  </p:stCondLst>
                                  <p:childTnLst>
                                    <p:set>
                                      <p:cBhvr>
                                        <p:cTn id="424" dur="1" fill="hold">
                                          <p:stCondLst>
                                            <p:cond delay="0"/>
                                          </p:stCondLst>
                                        </p:cTn>
                                        <p:tgtEl>
                                          <p:spTgt spid="64"/>
                                        </p:tgtEl>
                                        <p:attrNameLst>
                                          <p:attrName>style.visibility</p:attrName>
                                        </p:attrNameLst>
                                      </p:cBhvr>
                                      <p:to>
                                        <p:strVal val="visible"/>
                                      </p:to>
                                    </p:set>
                                    <p:animEffect transition="in" filter="dissolve">
                                      <p:cBhvr>
                                        <p:cTn id="425" dur="500"/>
                                        <p:tgtEl>
                                          <p:spTgt spid="64"/>
                                        </p:tgtEl>
                                      </p:cBhvr>
                                    </p:animEffect>
                                  </p:childTnLst>
                                </p:cTn>
                              </p:par>
                            </p:childTnLst>
                          </p:cTn>
                        </p:par>
                        <p:par>
                          <p:cTn id="426" fill="hold">
                            <p:stCondLst>
                              <p:cond delay="500"/>
                            </p:stCondLst>
                            <p:childTnLst>
                              <p:par>
                                <p:cTn id="427" presetID="22" presetClass="entr" presetSubtype="8" fill="hold" grpId="0" nodeType="afterEffect">
                                  <p:stCondLst>
                                    <p:cond delay="0"/>
                                  </p:stCondLst>
                                  <p:iterate type="lt">
                                    <p:tmPct val="10000"/>
                                  </p:iterate>
                                  <p:childTnLst>
                                    <p:set>
                                      <p:cBhvr>
                                        <p:cTn id="428" dur="1" fill="hold">
                                          <p:stCondLst>
                                            <p:cond delay="0"/>
                                          </p:stCondLst>
                                        </p:cTn>
                                        <p:tgtEl>
                                          <p:spTgt spid="34"/>
                                        </p:tgtEl>
                                        <p:attrNameLst>
                                          <p:attrName>style.visibility</p:attrName>
                                        </p:attrNameLst>
                                      </p:cBhvr>
                                      <p:to>
                                        <p:strVal val="visible"/>
                                      </p:to>
                                    </p:set>
                                    <p:animEffect transition="in" filter="wipe(left)">
                                      <p:cBhvr>
                                        <p:cTn id="429" dur="500"/>
                                        <p:tgtEl>
                                          <p:spTgt spid="34"/>
                                        </p:tgtEl>
                                      </p:cBhvr>
                                    </p:animEffect>
                                  </p:childTnLst>
                                </p:cTn>
                              </p:par>
                              <p:par>
                                <p:cTn id="430" presetID="1" presetClass="entr" presetSubtype="0" fill="hold" grpId="1" nodeType="withEffect">
                                  <p:stCondLst>
                                    <p:cond delay="0"/>
                                  </p:stCondLst>
                                  <p:iterate type="lt">
                                    <p:tmAbs val="0"/>
                                  </p:iterate>
                                  <p:childTnLst>
                                    <p:set>
                                      <p:cBhvr>
                                        <p:cTn id="431" dur="1" fill="hold">
                                          <p:stCondLst>
                                            <p:cond delay="46399"/>
                                          </p:stCondLst>
                                        </p:cTn>
                                        <p:tgtEl>
                                          <p:spTgt spid="34"/>
                                        </p:tgtEl>
                                        <p:attrNameLst>
                                          <p:attrName>style.visibility</p:attrName>
                                        </p:attrNameLst>
                                      </p:cBhvr>
                                      <p:to>
                                        <p:strVal val="visible"/>
                                      </p:to>
                                    </p:set>
                                  </p:childTnLst>
                                  <p:subTnLst>
                                    <p:audio>
                                      <p:cMediaNode>
                                        <p:cTn display="0" masterRel="sameClick">
                                          <p:stCondLst>
                                            <p:cond evt="begin" delay="0">
                                              <p:tn val="430"/>
                                            </p:cond>
                                          </p:stCondLst>
                                          <p:endCondLst>
                                            <p:cond evt="onStopAudio" delay="0">
                                              <p:tgtEl>
                                                <p:sldTgt/>
                                              </p:tgtEl>
                                            </p:cond>
                                          </p:endCondLst>
                                        </p:cTn>
                                        <p:tgtEl>
                                          <p:sndTgt r:embed="rId14" name="cpL07S03_Clip_4.wav"/>
                                        </p:tgtEl>
                                      </p:cMediaNode>
                                    </p:audio>
                                  </p:subTnLst>
                                </p:cTn>
                              </p:par>
                              <p:par>
                                <p:cTn id="432" presetID="64" presetClass="path" presetSubtype="0" accel="50000" decel="50000" fill="hold" nodeType="withEffect">
                                  <p:stCondLst>
                                    <p:cond delay="0"/>
                                  </p:stCondLst>
                                  <p:childTnLst>
                                    <p:animMotion origin="layout" path="M -0.08889 0.04213 L -0.09114 -0.13982 " pathEditMode="relative" rAng="0" ptsTypes="AA">
                                      <p:cBhvr>
                                        <p:cTn id="433" dur="1000" fill="hold"/>
                                        <p:tgtEl>
                                          <p:spTgt spid="65"/>
                                        </p:tgtEl>
                                        <p:attrNameLst>
                                          <p:attrName>ppt_x</p:attrName>
                                          <p:attrName>ppt_y</p:attrName>
                                        </p:attrNameLst>
                                      </p:cBhvr>
                                      <p:rCtr x="-122" y="-9097"/>
                                    </p:animMotion>
                                  </p:childTnLst>
                                </p:cTn>
                              </p:par>
                              <p:par>
                                <p:cTn id="434" presetID="64" presetClass="path" presetSubtype="0" accel="50000" decel="50000" fill="hold" nodeType="withEffect">
                                  <p:stCondLst>
                                    <p:cond delay="0"/>
                                  </p:stCondLst>
                                  <p:childTnLst>
                                    <p:animMotion origin="layout" path="M -0.08976 0.04329 L -0.09201 -0.23657 " pathEditMode="fixed" rAng="0" ptsTypes="AA">
                                      <p:cBhvr>
                                        <p:cTn id="435" dur="1000" fill="hold"/>
                                        <p:tgtEl>
                                          <p:spTgt spid="85"/>
                                        </p:tgtEl>
                                        <p:attrNameLst>
                                          <p:attrName>ppt_x</p:attrName>
                                          <p:attrName>ppt_y</p:attrName>
                                        </p:attrNameLst>
                                      </p:cBhvr>
                                      <p:rCtr x="-122" y="-14005"/>
                                    </p:animMotion>
                                  </p:childTnLst>
                                </p:cTn>
                              </p:par>
                              <p:par>
                                <p:cTn id="436" presetID="20" presetClass="entr" presetSubtype="0" fill="hold" nodeType="withEffect">
                                  <p:stCondLst>
                                    <p:cond delay="2600"/>
                                  </p:stCondLst>
                                  <p:childTnLst>
                                    <p:set>
                                      <p:cBhvr>
                                        <p:cTn id="437" dur="1" fill="hold">
                                          <p:stCondLst>
                                            <p:cond delay="0"/>
                                          </p:stCondLst>
                                        </p:cTn>
                                        <p:tgtEl>
                                          <p:spTgt spid="36"/>
                                        </p:tgtEl>
                                        <p:attrNameLst>
                                          <p:attrName>style.visibility</p:attrName>
                                        </p:attrNameLst>
                                      </p:cBhvr>
                                      <p:to>
                                        <p:strVal val="visible"/>
                                      </p:to>
                                    </p:set>
                                    <p:animEffect transition="in" filter="wedge">
                                      <p:cBhvr>
                                        <p:cTn id="438" dur="2000"/>
                                        <p:tgtEl>
                                          <p:spTgt spid="36"/>
                                        </p:tgtEl>
                                      </p:cBhvr>
                                    </p:animEffect>
                                  </p:childTnLst>
                                </p:cTn>
                              </p:par>
                              <p:par>
                                <p:cTn id="439" presetID="53" presetClass="entr" presetSubtype="16" fill="hold" grpId="0" nodeType="withEffect">
                                  <p:stCondLst>
                                    <p:cond delay="4600"/>
                                  </p:stCondLst>
                                  <p:childTnLst>
                                    <p:set>
                                      <p:cBhvr>
                                        <p:cTn id="440" dur="1" fill="hold">
                                          <p:stCondLst>
                                            <p:cond delay="0"/>
                                          </p:stCondLst>
                                        </p:cTn>
                                        <p:tgtEl>
                                          <p:spTgt spid="6"/>
                                        </p:tgtEl>
                                        <p:attrNameLst>
                                          <p:attrName>style.visibility</p:attrName>
                                        </p:attrNameLst>
                                      </p:cBhvr>
                                      <p:to>
                                        <p:strVal val="visible"/>
                                      </p:to>
                                    </p:set>
                                    <p:anim calcmode="lin" valueType="num">
                                      <p:cBhvr>
                                        <p:cTn id="441" dur="1500" fill="hold"/>
                                        <p:tgtEl>
                                          <p:spTgt spid="6"/>
                                        </p:tgtEl>
                                        <p:attrNameLst>
                                          <p:attrName>ppt_w</p:attrName>
                                        </p:attrNameLst>
                                      </p:cBhvr>
                                      <p:tavLst>
                                        <p:tav tm="0">
                                          <p:val>
                                            <p:fltVal val="0"/>
                                          </p:val>
                                        </p:tav>
                                        <p:tav tm="100000">
                                          <p:val>
                                            <p:strVal val="#ppt_w"/>
                                          </p:val>
                                        </p:tav>
                                      </p:tavLst>
                                    </p:anim>
                                    <p:anim calcmode="lin" valueType="num">
                                      <p:cBhvr>
                                        <p:cTn id="442" dur="1500" fill="hold"/>
                                        <p:tgtEl>
                                          <p:spTgt spid="6"/>
                                        </p:tgtEl>
                                        <p:attrNameLst>
                                          <p:attrName>ppt_h</p:attrName>
                                        </p:attrNameLst>
                                      </p:cBhvr>
                                      <p:tavLst>
                                        <p:tav tm="0">
                                          <p:val>
                                            <p:fltVal val="0"/>
                                          </p:val>
                                        </p:tav>
                                        <p:tav tm="100000">
                                          <p:val>
                                            <p:strVal val="#ppt_h"/>
                                          </p:val>
                                        </p:tav>
                                      </p:tavLst>
                                    </p:anim>
                                    <p:animEffect transition="in" filter="fade">
                                      <p:cBhvr>
                                        <p:cTn id="443" dur="1500"/>
                                        <p:tgtEl>
                                          <p:spTgt spid="6"/>
                                        </p:tgtEl>
                                      </p:cBhvr>
                                    </p:animEffect>
                                  </p:childTnLst>
                                </p:cTn>
                              </p:par>
                              <p:par>
                                <p:cTn id="444" presetID="2" presetClass="exit" presetSubtype="4" fill="hold" nodeType="withEffect">
                                  <p:stCondLst>
                                    <p:cond delay="6600"/>
                                  </p:stCondLst>
                                  <p:childTnLst>
                                    <p:anim calcmode="lin" valueType="num">
                                      <p:cBhvr additive="base">
                                        <p:cTn id="445" dur="500"/>
                                        <p:tgtEl>
                                          <p:spTgt spid="65"/>
                                        </p:tgtEl>
                                        <p:attrNameLst>
                                          <p:attrName>ppt_x</p:attrName>
                                        </p:attrNameLst>
                                      </p:cBhvr>
                                      <p:tavLst>
                                        <p:tav tm="0">
                                          <p:val>
                                            <p:strVal val="ppt_x"/>
                                          </p:val>
                                        </p:tav>
                                        <p:tav tm="100000">
                                          <p:val>
                                            <p:strVal val="ppt_x"/>
                                          </p:val>
                                        </p:tav>
                                      </p:tavLst>
                                    </p:anim>
                                    <p:anim calcmode="lin" valueType="num">
                                      <p:cBhvr additive="base">
                                        <p:cTn id="446" dur="500"/>
                                        <p:tgtEl>
                                          <p:spTgt spid="65"/>
                                        </p:tgtEl>
                                        <p:attrNameLst>
                                          <p:attrName>ppt_y</p:attrName>
                                        </p:attrNameLst>
                                      </p:cBhvr>
                                      <p:tavLst>
                                        <p:tav tm="0">
                                          <p:val>
                                            <p:strVal val="ppt_y"/>
                                          </p:val>
                                        </p:tav>
                                        <p:tav tm="100000">
                                          <p:val>
                                            <p:strVal val="1+ppt_h/2"/>
                                          </p:val>
                                        </p:tav>
                                      </p:tavLst>
                                    </p:anim>
                                    <p:set>
                                      <p:cBhvr>
                                        <p:cTn id="447" dur="1" fill="hold">
                                          <p:stCondLst>
                                            <p:cond delay="499"/>
                                          </p:stCondLst>
                                        </p:cTn>
                                        <p:tgtEl>
                                          <p:spTgt spid="65"/>
                                        </p:tgtEl>
                                        <p:attrNameLst>
                                          <p:attrName>style.visibility</p:attrName>
                                        </p:attrNameLst>
                                      </p:cBhvr>
                                      <p:to>
                                        <p:strVal val="hidden"/>
                                      </p:to>
                                    </p:set>
                                  </p:childTnLst>
                                </p:cTn>
                              </p:par>
                              <p:par>
                                <p:cTn id="448" presetID="2" presetClass="exit" presetSubtype="4" fill="hold" nodeType="withEffect">
                                  <p:stCondLst>
                                    <p:cond delay="6600"/>
                                  </p:stCondLst>
                                  <p:childTnLst>
                                    <p:anim calcmode="lin" valueType="num">
                                      <p:cBhvr additive="base">
                                        <p:cTn id="449" dur="500"/>
                                        <p:tgtEl>
                                          <p:spTgt spid="85"/>
                                        </p:tgtEl>
                                        <p:attrNameLst>
                                          <p:attrName>ppt_x</p:attrName>
                                        </p:attrNameLst>
                                      </p:cBhvr>
                                      <p:tavLst>
                                        <p:tav tm="0">
                                          <p:val>
                                            <p:strVal val="ppt_x"/>
                                          </p:val>
                                        </p:tav>
                                        <p:tav tm="100000">
                                          <p:val>
                                            <p:strVal val="ppt_x"/>
                                          </p:val>
                                        </p:tav>
                                      </p:tavLst>
                                    </p:anim>
                                    <p:anim calcmode="lin" valueType="num">
                                      <p:cBhvr additive="base">
                                        <p:cTn id="450" dur="500"/>
                                        <p:tgtEl>
                                          <p:spTgt spid="85"/>
                                        </p:tgtEl>
                                        <p:attrNameLst>
                                          <p:attrName>ppt_y</p:attrName>
                                        </p:attrNameLst>
                                      </p:cBhvr>
                                      <p:tavLst>
                                        <p:tav tm="0">
                                          <p:val>
                                            <p:strVal val="ppt_y"/>
                                          </p:val>
                                        </p:tav>
                                        <p:tav tm="100000">
                                          <p:val>
                                            <p:strVal val="1+ppt_h/2"/>
                                          </p:val>
                                        </p:tav>
                                      </p:tavLst>
                                    </p:anim>
                                    <p:set>
                                      <p:cBhvr>
                                        <p:cTn id="451" dur="1" fill="hold">
                                          <p:stCondLst>
                                            <p:cond delay="499"/>
                                          </p:stCondLst>
                                        </p:cTn>
                                        <p:tgtEl>
                                          <p:spTgt spid="85"/>
                                        </p:tgtEl>
                                        <p:attrNameLst>
                                          <p:attrName>style.visibility</p:attrName>
                                        </p:attrNameLst>
                                      </p:cBhvr>
                                      <p:to>
                                        <p:strVal val="hidden"/>
                                      </p:to>
                                    </p:set>
                                  </p:childTnLst>
                                </p:cTn>
                              </p:par>
                              <p:par>
                                <p:cTn id="452" presetID="64" presetClass="path" presetSubtype="0" accel="50000" decel="50000" fill="hold" nodeType="withEffect">
                                  <p:stCondLst>
                                    <p:cond delay="8000"/>
                                  </p:stCondLst>
                                  <p:childTnLst>
                                    <p:animMotion origin="layout" path="M -0.10868 0.04213 L -0.11093 -0.13982 " pathEditMode="relative" rAng="0" ptsTypes="AA">
                                      <p:cBhvr>
                                        <p:cTn id="453" dur="1000" fill="hold"/>
                                        <p:tgtEl>
                                          <p:spTgt spid="37"/>
                                        </p:tgtEl>
                                        <p:attrNameLst>
                                          <p:attrName>ppt_x</p:attrName>
                                          <p:attrName>ppt_y</p:attrName>
                                        </p:attrNameLst>
                                      </p:cBhvr>
                                      <p:rCtr x="-122" y="-9097"/>
                                    </p:animMotion>
                                  </p:childTnLst>
                                </p:cTn>
                              </p:par>
                              <p:par>
                                <p:cTn id="454" presetID="64" presetClass="path" presetSubtype="0" accel="50000" decel="50000" fill="hold" nodeType="withEffect">
                                  <p:stCondLst>
                                    <p:cond delay="8000"/>
                                  </p:stCondLst>
                                  <p:childTnLst>
                                    <p:animMotion origin="layout" path="M -0.10937 0.04329 L -0.11163 -0.23657 " pathEditMode="fixed" rAng="0" ptsTypes="AA">
                                      <p:cBhvr>
                                        <p:cTn id="455" dur="1000" fill="hold"/>
                                        <p:tgtEl>
                                          <p:spTgt spid="86"/>
                                        </p:tgtEl>
                                        <p:attrNameLst>
                                          <p:attrName>ppt_x</p:attrName>
                                          <p:attrName>ppt_y</p:attrName>
                                        </p:attrNameLst>
                                      </p:cBhvr>
                                      <p:rCtr x="-122" y="-14005"/>
                                    </p:animMotion>
                                  </p:childTnLst>
                                </p:cTn>
                              </p:par>
                              <p:par>
                                <p:cTn id="456" presetID="42" presetClass="path" presetSubtype="0" accel="50000" decel="50000" fill="hold" grpId="1" nodeType="withEffect">
                                  <p:stCondLst>
                                    <p:cond delay="8000"/>
                                  </p:stCondLst>
                                  <p:childTnLst>
                                    <p:animMotion origin="layout" path="M 4.44444E-6 -4.44444E-6 L 4.44444E-6 0.02686 " pathEditMode="relative" rAng="0" ptsTypes="AA">
                                      <p:cBhvr>
                                        <p:cTn id="457" dur="2000" fill="hold"/>
                                        <p:tgtEl>
                                          <p:spTgt spid="6"/>
                                        </p:tgtEl>
                                        <p:attrNameLst>
                                          <p:attrName>ppt_x</p:attrName>
                                          <p:attrName>ppt_y</p:attrName>
                                        </p:attrNameLst>
                                      </p:cBhvr>
                                      <p:rCtr x="0" y="1343"/>
                                    </p:animMotion>
                                  </p:childTnLst>
                                </p:cTn>
                              </p:par>
                              <p:par>
                                <p:cTn id="458" presetID="2" presetClass="exit" presetSubtype="4" fill="hold" nodeType="withEffect">
                                  <p:stCondLst>
                                    <p:cond delay="16400"/>
                                  </p:stCondLst>
                                  <p:childTnLst>
                                    <p:anim calcmode="lin" valueType="num">
                                      <p:cBhvr additive="base">
                                        <p:cTn id="459" dur="500"/>
                                        <p:tgtEl>
                                          <p:spTgt spid="37"/>
                                        </p:tgtEl>
                                        <p:attrNameLst>
                                          <p:attrName>ppt_x</p:attrName>
                                        </p:attrNameLst>
                                      </p:cBhvr>
                                      <p:tavLst>
                                        <p:tav tm="0">
                                          <p:val>
                                            <p:strVal val="ppt_x"/>
                                          </p:val>
                                        </p:tav>
                                        <p:tav tm="100000">
                                          <p:val>
                                            <p:strVal val="ppt_x"/>
                                          </p:val>
                                        </p:tav>
                                      </p:tavLst>
                                    </p:anim>
                                    <p:anim calcmode="lin" valueType="num">
                                      <p:cBhvr additive="base">
                                        <p:cTn id="460" dur="500"/>
                                        <p:tgtEl>
                                          <p:spTgt spid="37"/>
                                        </p:tgtEl>
                                        <p:attrNameLst>
                                          <p:attrName>ppt_y</p:attrName>
                                        </p:attrNameLst>
                                      </p:cBhvr>
                                      <p:tavLst>
                                        <p:tav tm="0">
                                          <p:val>
                                            <p:strVal val="ppt_y"/>
                                          </p:val>
                                        </p:tav>
                                        <p:tav tm="100000">
                                          <p:val>
                                            <p:strVal val="1+ppt_h/2"/>
                                          </p:val>
                                        </p:tav>
                                      </p:tavLst>
                                    </p:anim>
                                    <p:set>
                                      <p:cBhvr>
                                        <p:cTn id="461" dur="1" fill="hold">
                                          <p:stCondLst>
                                            <p:cond delay="499"/>
                                          </p:stCondLst>
                                        </p:cTn>
                                        <p:tgtEl>
                                          <p:spTgt spid="37"/>
                                        </p:tgtEl>
                                        <p:attrNameLst>
                                          <p:attrName>style.visibility</p:attrName>
                                        </p:attrNameLst>
                                      </p:cBhvr>
                                      <p:to>
                                        <p:strVal val="hidden"/>
                                      </p:to>
                                    </p:set>
                                  </p:childTnLst>
                                </p:cTn>
                              </p:par>
                              <p:par>
                                <p:cTn id="462" presetID="2" presetClass="exit" presetSubtype="4" fill="hold" nodeType="withEffect">
                                  <p:stCondLst>
                                    <p:cond delay="16400"/>
                                  </p:stCondLst>
                                  <p:childTnLst>
                                    <p:anim calcmode="lin" valueType="num">
                                      <p:cBhvr additive="base">
                                        <p:cTn id="463" dur="500"/>
                                        <p:tgtEl>
                                          <p:spTgt spid="86"/>
                                        </p:tgtEl>
                                        <p:attrNameLst>
                                          <p:attrName>ppt_x</p:attrName>
                                        </p:attrNameLst>
                                      </p:cBhvr>
                                      <p:tavLst>
                                        <p:tav tm="0">
                                          <p:val>
                                            <p:strVal val="ppt_x"/>
                                          </p:val>
                                        </p:tav>
                                        <p:tav tm="100000">
                                          <p:val>
                                            <p:strVal val="ppt_x"/>
                                          </p:val>
                                        </p:tav>
                                      </p:tavLst>
                                    </p:anim>
                                    <p:anim calcmode="lin" valueType="num">
                                      <p:cBhvr additive="base">
                                        <p:cTn id="464" dur="500"/>
                                        <p:tgtEl>
                                          <p:spTgt spid="86"/>
                                        </p:tgtEl>
                                        <p:attrNameLst>
                                          <p:attrName>ppt_y</p:attrName>
                                        </p:attrNameLst>
                                      </p:cBhvr>
                                      <p:tavLst>
                                        <p:tav tm="0">
                                          <p:val>
                                            <p:strVal val="ppt_y"/>
                                          </p:val>
                                        </p:tav>
                                        <p:tav tm="100000">
                                          <p:val>
                                            <p:strVal val="1+ppt_h/2"/>
                                          </p:val>
                                        </p:tav>
                                      </p:tavLst>
                                    </p:anim>
                                    <p:set>
                                      <p:cBhvr>
                                        <p:cTn id="465" dur="1" fill="hold">
                                          <p:stCondLst>
                                            <p:cond delay="499"/>
                                          </p:stCondLst>
                                        </p:cTn>
                                        <p:tgtEl>
                                          <p:spTgt spid="86"/>
                                        </p:tgtEl>
                                        <p:attrNameLst>
                                          <p:attrName>style.visibility</p:attrName>
                                        </p:attrNameLst>
                                      </p:cBhvr>
                                      <p:to>
                                        <p:strVal val="hidden"/>
                                      </p:to>
                                    </p:set>
                                  </p:childTnLst>
                                </p:cTn>
                              </p:par>
                              <p:par>
                                <p:cTn id="466" presetID="64" presetClass="path" presetSubtype="0" accel="50000" decel="50000" fill="hold" nodeType="withEffect">
                                  <p:stCondLst>
                                    <p:cond delay="17800"/>
                                  </p:stCondLst>
                                  <p:childTnLst>
                                    <p:animMotion origin="layout" path="M -0.1283 0.04259 L -0.13055 -0.13936 " pathEditMode="relative" rAng="0" ptsTypes="AA">
                                      <p:cBhvr>
                                        <p:cTn id="467" dur="1000" fill="hold"/>
                                        <p:tgtEl>
                                          <p:spTgt spid="38"/>
                                        </p:tgtEl>
                                        <p:attrNameLst>
                                          <p:attrName>ppt_x</p:attrName>
                                          <p:attrName>ppt_y</p:attrName>
                                        </p:attrNameLst>
                                      </p:cBhvr>
                                      <p:rCtr x="-122" y="-9097"/>
                                    </p:animMotion>
                                  </p:childTnLst>
                                </p:cTn>
                              </p:par>
                              <p:par>
                                <p:cTn id="468" presetID="64" presetClass="path" presetSubtype="0" accel="50000" decel="50000" fill="hold" nodeType="withEffect">
                                  <p:stCondLst>
                                    <p:cond delay="17800"/>
                                  </p:stCondLst>
                                  <p:childTnLst>
                                    <p:animMotion origin="layout" path="M -0.12917 0.04237 L -0.13142 -0.2375 " pathEditMode="fixed" rAng="0" ptsTypes="AA">
                                      <p:cBhvr>
                                        <p:cTn id="469" dur="1000" fill="hold"/>
                                        <p:tgtEl>
                                          <p:spTgt spid="87"/>
                                        </p:tgtEl>
                                        <p:attrNameLst>
                                          <p:attrName>ppt_x</p:attrName>
                                          <p:attrName>ppt_y</p:attrName>
                                        </p:attrNameLst>
                                      </p:cBhvr>
                                      <p:rCtr x="-122" y="-14005"/>
                                    </p:animMotion>
                                  </p:childTnLst>
                                </p:cTn>
                              </p:par>
                              <p:par>
                                <p:cTn id="470" presetID="1" presetClass="exit" presetSubtype="0" fill="hold" grpId="2" nodeType="withEffect">
                                  <p:stCondLst>
                                    <p:cond delay="17800"/>
                                  </p:stCondLst>
                                  <p:childTnLst>
                                    <p:set>
                                      <p:cBhvr>
                                        <p:cTn id="471" dur="1" fill="hold">
                                          <p:stCondLst>
                                            <p:cond delay="0"/>
                                          </p:stCondLst>
                                        </p:cTn>
                                        <p:tgtEl>
                                          <p:spTgt spid="6"/>
                                        </p:tgtEl>
                                        <p:attrNameLst>
                                          <p:attrName>style.visibility</p:attrName>
                                        </p:attrNameLst>
                                      </p:cBhvr>
                                      <p:to>
                                        <p:strVal val="hidden"/>
                                      </p:to>
                                    </p:set>
                                  </p:childTnLst>
                                </p:cTn>
                              </p:par>
                              <p:par>
                                <p:cTn id="472" presetID="1" presetClass="entr" presetSubtype="0" fill="hold" grpId="2" nodeType="withEffect">
                                  <p:stCondLst>
                                    <p:cond delay="17800"/>
                                  </p:stCondLst>
                                  <p:childTnLst>
                                    <p:set>
                                      <p:cBhvr>
                                        <p:cTn id="473" dur="1" fill="hold">
                                          <p:stCondLst>
                                            <p:cond delay="0"/>
                                          </p:stCondLst>
                                        </p:cTn>
                                        <p:tgtEl>
                                          <p:spTgt spid="58"/>
                                        </p:tgtEl>
                                        <p:attrNameLst>
                                          <p:attrName>style.visibility</p:attrName>
                                        </p:attrNameLst>
                                      </p:cBhvr>
                                      <p:to>
                                        <p:strVal val="visible"/>
                                      </p:to>
                                    </p:set>
                                  </p:childTnLst>
                                </p:cTn>
                              </p:par>
                              <p:par>
                                <p:cTn id="474" presetID="42" presetClass="path" presetSubtype="0" accel="50000" decel="50000" fill="hold" grpId="1" nodeType="withEffect">
                                  <p:stCondLst>
                                    <p:cond delay="17800"/>
                                  </p:stCondLst>
                                  <p:childTnLst>
                                    <p:animMotion origin="layout" path="M -1.11111E-6 -2.96296E-6 L -1.11111E-6 0.02685 " pathEditMode="relative" rAng="0" ptsTypes="AA">
                                      <p:cBhvr>
                                        <p:cTn id="475" dur="2000" fill="hold"/>
                                        <p:tgtEl>
                                          <p:spTgt spid="58"/>
                                        </p:tgtEl>
                                        <p:attrNameLst>
                                          <p:attrName>ppt_x</p:attrName>
                                          <p:attrName>ppt_y</p:attrName>
                                        </p:attrNameLst>
                                      </p:cBhvr>
                                      <p:rCtr x="0" y="1343"/>
                                    </p:animMotion>
                                  </p:childTnLst>
                                </p:cTn>
                              </p:par>
                              <p:par>
                                <p:cTn id="476" presetID="2" presetClass="exit" presetSubtype="4" fill="hold" nodeType="withEffect">
                                  <p:stCondLst>
                                    <p:cond delay="32200"/>
                                  </p:stCondLst>
                                  <p:childTnLst>
                                    <p:anim calcmode="lin" valueType="num">
                                      <p:cBhvr additive="base">
                                        <p:cTn id="477" dur="500"/>
                                        <p:tgtEl>
                                          <p:spTgt spid="38"/>
                                        </p:tgtEl>
                                        <p:attrNameLst>
                                          <p:attrName>ppt_x</p:attrName>
                                        </p:attrNameLst>
                                      </p:cBhvr>
                                      <p:tavLst>
                                        <p:tav tm="0">
                                          <p:val>
                                            <p:strVal val="ppt_x"/>
                                          </p:val>
                                        </p:tav>
                                        <p:tav tm="100000">
                                          <p:val>
                                            <p:strVal val="ppt_x"/>
                                          </p:val>
                                        </p:tav>
                                      </p:tavLst>
                                    </p:anim>
                                    <p:anim calcmode="lin" valueType="num">
                                      <p:cBhvr additive="base">
                                        <p:cTn id="478" dur="500"/>
                                        <p:tgtEl>
                                          <p:spTgt spid="38"/>
                                        </p:tgtEl>
                                        <p:attrNameLst>
                                          <p:attrName>ppt_y</p:attrName>
                                        </p:attrNameLst>
                                      </p:cBhvr>
                                      <p:tavLst>
                                        <p:tav tm="0">
                                          <p:val>
                                            <p:strVal val="ppt_y"/>
                                          </p:val>
                                        </p:tav>
                                        <p:tav tm="100000">
                                          <p:val>
                                            <p:strVal val="1+ppt_h/2"/>
                                          </p:val>
                                        </p:tav>
                                      </p:tavLst>
                                    </p:anim>
                                    <p:set>
                                      <p:cBhvr>
                                        <p:cTn id="479" dur="1" fill="hold">
                                          <p:stCondLst>
                                            <p:cond delay="499"/>
                                          </p:stCondLst>
                                        </p:cTn>
                                        <p:tgtEl>
                                          <p:spTgt spid="38"/>
                                        </p:tgtEl>
                                        <p:attrNameLst>
                                          <p:attrName>style.visibility</p:attrName>
                                        </p:attrNameLst>
                                      </p:cBhvr>
                                      <p:to>
                                        <p:strVal val="hidden"/>
                                      </p:to>
                                    </p:set>
                                  </p:childTnLst>
                                </p:cTn>
                              </p:par>
                              <p:par>
                                <p:cTn id="480" presetID="2" presetClass="exit" presetSubtype="4" fill="hold" nodeType="withEffect">
                                  <p:stCondLst>
                                    <p:cond delay="32200"/>
                                  </p:stCondLst>
                                  <p:childTnLst>
                                    <p:anim calcmode="lin" valueType="num">
                                      <p:cBhvr additive="base">
                                        <p:cTn id="481" dur="500"/>
                                        <p:tgtEl>
                                          <p:spTgt spid="87"/>
                                        </p:tgtEl>
                                        <p:attrNameLst>
                                          <p:attrName>ppt_x</p:attrName>
                                        </p:attrNameLst>
                                      </p:cBhvr>
                                      <p:tavLst>
                                        <p:tav tm="0">
                                          <p:val>
                                            <p:strVal val="ppt_x"/>
                                          </p:val>
                                        </p:tav>
                                        <p:tav tm="100000">
                                          <p:val>
                                            <p:strVal val="ppt_x"/>
                                          </p:val>
                                        </p:tav>
                                      </p:tavLst>
                                    </p:anim>
                                    <p:anim calcmode="lin" valueType="num">
                                      <p:cBhvr additive="base">
                                        <p:cTn id="482" dur="500"/>
                                        <p:tgtEl>
                                          <p:spTgt spid="87"/>
                                        </p:tgtEl>
                                        <p:attrNameLst>
                                          <p:attrName>ppt_y</p:attrName>
                                        </p:attrNameLst>
                                      </p:cBhvr>
                                      <p:tavLst>
                                        <p:tav tm="0">
                                          <p:val>
                                            <p:strVal val="ppt_y"/>
                                          </p:val>
                                        </p:tav>
                                        <p:tav tm="100000">
                                          <p:val>
                                            <p:strVal val="1+ppt_h/2"/>
                                          </p:val>
                                        </p:tav>
                                      </p:tavLst>
                                    </p:anim>
                                    <p:set>
                                      <p:cBhvr>
                                        <p:cTn id="483" dur="1" fill="hold">
                                          <p:stCondLst>
                                            <p:cond delay="499"/>
                                          </p:stCondLst>
                                        </p:cTn>
                                        <p:tgtEl>
                                          <p:spTgt spid="87"/>
                                        </p:tgtEl>
                                        <p:attrNameLst>
                                          <p:attrName>style.visibility</p:attrName>
                                        </p:attrNameLst>
                                      </p:cBhvr>
                                      <p:to>
                                        <p:strVal val="hidden"/>
                                      </p:to>
                                    </p:set>
                                  </p:childTnLst>
                                </p:cTn>
                              </p:par>
                              <p:par>
                                <p:cTn id="484" presetID="64" presetClass="path" presetSubtype="0" accel="50000" decel="50000" fill="hold" nodeType="withEffect">
                                  <p:stCondLst>
                                    <p:cond delay="33600"/>
                                  </p:stCondLst>
                                  <p:childTnLst>
                                    <p:animMotion origin="layout" path="M -0.14809 0.04166 L -0.15035 -0.14028 " pathEditMode="relative" rAng="0" ptsTypes="AA">
                                      <p:cBhvr>
                                        <p:cTn id="485" dur="1000" fill="hold"/>
                                        <p:tgtEl>
                                          <p:spTgt spid="52"/>
                                        </p:tgtEl>
                                        <p:attrNameLst>
                                          <p:attrName>ppt_x</p:attrName>
                                          <p:attrName>ppt_y</p:attrName>
                                        </p:attrNameLst>
                                      </p:cBhvr>
                                      <p:rCtr x="-122" y="-9097"/>
                                    </p:animMotion>
                                  </p:childTnLst>
                                </p:cTn>
                              </p:par>
                              <p:par>
                                <p:cTn id="486" presetID="64" presetClass="path" presetSubtype="0" accel="50000" decel="50000" fill="hold" nodeType="withEffect">
                                  <p:stCondLst>
                                    <p:cond delay="33600"/>
                                  </p:stCondLst>
                                  <p:childTnLst>
                                    <p:animMotion origin="layout" path="M -0.14931 0.04167 L -0.15156 -0.23819 " pathEditMode="fixed" rAng="0" ptsTypes="AA">
                                      <p:cBhvr>
                                        <p:cTn id="487" dur="1000" fill="hold"/>
                                        <p:tgtEl>
                                          <p:spTgt spid="88"/>
                                        </p:tgtEl>
                                        <p:attrNameLst>
                                          <p:attrName>ppt_x</p:attrName>
                                          <p:attrName>ppt_y</p:attrName>
                                        </p:attrNameLst>
                                      </p:cBhvr>
                                      <p:rCtr x="-122" y="-14005"/>
                                    </p:animMotion>
                                  </p:childTnLst>
                                </p:cTn>
                              </p:par>
                              <p:par>
                                <p:cTn id="488" presetID="1" presetClass="exit" presetSubtype="0" fill="hold" grpId="3" nodeType="withEffect">
                                  <p:stCondLst>
                                    <p:cond delay="33600"/>
                                  </p:stCondLst>
                                  <p:childTnLst>
                                    <p:set>
                                      <p:cBhvr>
                                        <p:cTn id="489" dur="1" fill="hold">
                                          <p:stCondLst>
                                            <p:cond delay="0"/>
                                          </p:stCondLst>
                                        </p:cTn>
                                        <p:tgtEl>
                                          <p:spTgt spid="58"/>
                                        </p:tgtEl>
                                        <p:attrNameLst>
                                          <p:attrName>style.visibility</p:attrName>
                                        </p:attrNameLst>
                                      </p:cBhvr>
                                      <p:to>
                                        <p:strVal val="hidden"/>
                                      </p:to>
                                    </p:set>
                                  </p:childTnLst>
                                </p:cTn>
                              </p:par>
                              <p:par>
                                <p:cTn id="490" presetID="1" presetClass="entr" presetSubtype="0" fill="hold" grpId="1" nodeType="withEffect">
                                  <p:stCondLst>
                                    <p:cond delay="33600"/>
                                  </p:stCondLst>
                                  <p:childTnLst>
                                    <p:set>
                                      <p:cBhvr>
                                        <p:cTn id="491" dur="1" fill="hold">
                                          <p:stCondLst>
                                            <p:cond delay="0"/>
                                          </p:stCondLst>
                                        </p:cTn>
                                        <p:tgtEl>
                                          <p:spTgt spid="59"/>
                                        </p:tgtEl>
                                        <p:attrNameLst>
                                          <p:attrName>style.visibility</p:attrName>
                                        </p:attrNameLst>
                                      </p:cBhvr>
                                      <p:to>
                                        <p:strVal val="visible"/>
                                      </p:to>
                                    </p:set>
                                  </p:childTnLst>
                                </p:cTn>
                              </p:par>
                              <p:par>
                                <p:cTn id="492" presetID="42" presetClass="path" presetSubtype="0" accel="50000" decel="50000" fill="hold" grpId="0" nodeType="withEffect">
                                  <p:stCondLst>
                                    <p:cond delay="33600"/>
                                  </p:stCondLst>
                                  <p:childTnLst>
                                    <p:animMotion origin="layout" path="M -1.11111E-6 2.59259E-6 L -1.11111E-6 0.02685 " pathEditMode="relative" rAng="0" ptsTypes="AA">
                                      <p:cBhvr>
                                        <p:cTn id="493" dur="2000" fill="hold"/>
                                        <p:tgtEl>
                                          <p:spTgt spid="59"/>
                                        </p:tgtEl>
                                        <p:attrNameLst>
                                          <p:attrName>ppt_x</p:attrName>
                                          <p:attrName>ppt_y</p:attrName>
                                        </p:attrNameLst>
                                      </p:cBhvr>
                                      <p:rCtr x="0" y="1343"/>
                                    </p:animMotion>
                                  </p:childTnLst>
                                </p:cTn>
                              </p:par>
                              <p:par>
                                <p:cTn id="494" presetID="53" presetClass="exit" presetSubtype="32" fill="hold" grpId="2" nodeType="withEffect">
                                  <p:stCondLst>
                                    <p:cond delay="45800"/>
                                  </p:stCondLst>
                                  <p:childTnLst>
                                    <p:anim calcmode="lin" valueType="num">
                                      <p:cBhvr>
                                        <p:cTn id="495" dur="500"/>
                                        <p:tgtEl>
                                          <p:spTgt spid="59"/>
                                        </p:tgtEl>
                                        <p:attrNameLst>
                                          <p:attrName>ppt_w</p:attrName>
                                        </p:attrNameLst>
                                      </p:cBhvr>
                                      <p:tavLst>
                                        <p:tav tm="0">
                                          <p:val>
                                            <p:strVal val="ppt_w"/>
                                          </p:val>
                                        </p:tav>
                                        <p:tav tm="100000">
                                          <p:val>
                                            <p:fltVal val="0"/>
                                          </p:val>
                                        </p:tav>
                                      </p:tavLst>
                                    </p:anim>
                                    <p:anim calcmode="lin" valueType="num">
                                      <p:cBhvr>
                                        <p:cTn id="496" dur="500"/>
                                        <p:tgtEl>
                                          <p:spTgt spid="59"/>
                                        </p:tgtEl>
                                        <p:attrNameLst>
                                          <p:attrName>ppt_h</p:attrName>
                                        </p:attrNameLst>
                                      </p:cBhvr>
                                      <p:tavLst>
                                        <p:tav tm="0">
                                          <p:val>
                                            <p:strVal val="ppt_h"/>
                                          </p:val>
                                        </p:tav>
                                        <p:tav tm="100000">
                                          <p:val>
                                            <p:fltVal val="0"/>
                                          </p:val>
                                        </p:tav>
                                      </p:tavLst>
                                    </p:anim>
                                    <p:animEffect transition="out" filter="fade">
                                      <p:cBhvr>
                                        <p:cTn id="497" dur="500"/>
                                        <p:tgtEl>
                                          <p:spTgt spid="59"/>
                                        </p:tgtEl>
                                      </p:cBhvr>
                                    </p:animEffect>
                                    <p:set>
                                      <p:cBhvr>
                                        <p:cTn id="498" dur="1" fill="hold">
                                          <p:stCondLst>
                                            <p:cond delay="499"/>
                                          </p:stCondLst>
                                        </p:cTn>
                                        <p:tgtEl>
                                          <p:spTgt spid="59"/>
                                        </p:tgtEl>
                                        <p:attrNameLst>
                                          <p:attrName>style.visibility</p:attrName>
                                        </p:attrNameLst>
                                      </p:cBhvr>
                                      <p:to>
                                        <p:strVal val="hidden"/>
                                      </p:to>
                                    </p:set>
                                  </p:childTnLst>
                                </p:cTn>
                              </p:par>
                            </p:childTnLst>
                          </p:cTn>
                        </p:par>
                        <p:par>
                          <p:cTn id="499" fill="hold">
                            <p:stCondLst>
                              <p:cond delay="46900"/>
                            </p:stCondLst>
                            <p:childTnLst>
                              <p:par>
                                <p:cTn id="500" presetID="2" presetClass="exit" presetSubtype="4" fill="hold" nodeType="afterEffect">
                                  <p:stCondLst>
                                    <p:cond delay="0"/>
                                  </p:stCondLst>
                                  <p:childTnLst>
                                    <p:anim calcmode="lin" valueType="num">
                                      <p:cBhvr additive="base">
                                        <p:cTn id="501" dur="500"/>
                                        <p:tgtEl>
                                          <p:spTgt spid="52"/>
                                        </p:tgtEl>
                                        <p:attrNameLst>
                                          <p:attrName>ppt_x</p:attrName>
                                        </p:attrNameLst>
                                      </p:cBhvr>
                                      <p:tavLst>
                                        <p:tav tm="0">
                                          <p:val>
                                            <p:strVal val="ppt_x"/>
                                          </p:val>
                                        </p:tav>
                                        <p:tav tm="100000">
                                          <p:val>
                                            <p:strVal val="ppt_x"/>
                                          </p:val>
                                        </p:tav>
                                      </p:tavLst>
                                    </p:anim>
                                    <p:anim calcmode="lin" valueType="num">
                                      <p:cBhvr additive="base">
                                        <p:cTn id="502" dur="500"/>
                                        <p:tgtEl>
                                          <p:spTgt spid="52"/>
                                        </p:tgtEl>
                                        <p:attrNameLst>
                                          <p:attrName>ppt_y</p:attrName>
                                        </p:attrNameLst>
                                      </p:cBhvr>
                                      <p:tavLst>
                                        <p:tav tm="0">
                                          <p:val>
                                            <p:strVal val="ppt_y"/>
                                          </p:val>
                                        </p:tav>
                                        <p:tav tm="100000">
                                          <p:val>
                                            <p:strVal val="1+ppt_h/2"/>
                                          </p:val>
                                        </p:tav>
                                      </p:tavLst>
                                    </p:anim>
                                    <p:set>
                                      <p:cBhvr>
                                        <p:cTn id="503" dur="1" fill="hold">
                                          <p:stCondLst>
                                            <p:cond delay="499"/>
                                          </p:stCondLst>
                                        </p:cTn>
                                        <p:tgtEl>
                                          <p:spTgt spid="52"/>
                                        </p:tgtEl>
                                        <p:attrNameLst>
                                          <p:attrName>style.visibility</p:attrName>
                                        </p:attrNameLst>
                                      </p:cBhvr>
                                      <p:to>
                                        <p:strVal val="hidden"/>
                                      </p:to>
                                    </p:set>
                                  </p:childTnLst>
                                </p:cTn>
                              </p:par>
                              <p:par>
                                <p:cTn id="504" presetID="2" presetClass="exit" presetSubtype="4" fill="hold" nodeType="withEffect">
                                  <p:stCondLst>
                                    <p:cond delay="0"/>
                                  </p:stCondLst>
                                  <p:childTnLst>
                                    <p:anim calcmode="lin" valueType="num">
                                      <p:cBhvr additive="base">
                                        <p:cTn id="505" dur="500"/>
                                        <p:tgtEl>
                                          <p:spTgt spid="88"/>
                                        </p:tgtEl>
                                        <p:attrNameLst>
                                          <p:attrName>ppt_x</p:attrName>
                                        </p:attrNameLst>
                                      </p:cBhvr>
                                      <p:tavLst>
                                        <p:tav tm="0">
                                          <p:val>
                                            <p:strVal val="ppt_x"/>
                                          </p:val>
                                        </p:tav>
                                        <p:tav tm="100000">
                                          <p:val>
                                            <p:strVal val="ppt_x"/>
                                          </p:val>
                                        </p:tav>
                                      </p:tavLst>
                                    </p:anim>
                                    <p:anim calcmode="lin" valueType="num">
                                      <p:cBhvr additive="base">
                                        <p:cTn id="506" dur="500"/>
                                        <p:tgtEl>
                                          <p:spTgt spid="88"/>
                                        </p:tgtEl>
                                        <p:attrNameLst>
                                          <p:attrName>ppt_y</p:attrName>
                                        </p:attrNameLst>
                                      </p:cBhvr>
                                      <p:tavLst>
                                        <p:tav tm="0">
                                          <p:val>
                                            <p:strVal val="ppt_y"/>
                                          </p:val>
                                        </p:tav>
                                        <p:tav tm="100000">
                                          <p:val>
                                            <p:strVal val="1+ppt_h/2"/>
                                          </p:val>
                                        </p:tav>
                                      </p:tavLst>
                                    </p:anim>
                                    <p:set>
                                      <p:cBhvr>
                                        <p:cTn id="507" dur="1" fill="hold">
                                          <p:stCondLst>
                                            <p:cond delay="499"/>
                                          </p:stCondLst>
                                        </p:cTn>
                                        <p:tgtEl>
                                          <p:spTgt spid="88"/>
                                        </p:tgtEl>
                                        <p:attrNameLst>
                                          <p:attrName>style.visibility</p:attrName>
                                        </p:attrNameLst>
                                      </p:cBhvr>
                                      <p:to>
                                        <p:strVal val="hidden"/>
                                      </p:to>
                                    </p:set>
                                  </p:childTnLst>
                                </p:cTn>
                              </p:par>
                            </p:childTnLst>
                          </p:cTn>
                        </p:par>
                        <p:par>
                          <p:cTn id="508" fill="hold">
                            <p:stCondLst>
                              <p:cond delay="47400"/>
                            </p:stCondLst>
                            <p:childTnLst>
                              <p:par>
                                <p:cTn id="509" presetID="16" presetClass="emph" presetSubtype="0" fill="hold" grpId="2" nodeType="afterEffect">
                                  <p:stCondLst>
                                    <p:cond delay="0"/>
                                  </p:stCondLst>
                                  <p:iterate type="lt">
                                    <p:tmPct val="4000"/>
                                  </p:iterate>
                                  <p:childTnLst>
                                    <p:set>
                                      <p:cBhvr override="childStyle">
                                        <p:cTn id="510" dur="500" fill="hold"/>
                                        <p:tgtEl>
                                          <p:spTgt spid="35"/>
                                        </p:tgtEl>
                                        <p:attrNameLst>
                                          <p:attrName>style.color</p:attrName>
                                        </p:attrNameLst>
                                      </p:cBhvr>
                                      <p:to>
                                        <p:clrVal>
                                          <a:srgbClr val="C00000"/>
                                        </p:clrVal>
                                      </p:to>
                                    </p:set>
                                    <p:set>
                                      <p:cBhvr>
                                        <p:cTn id="511" dur="500" fill="hold"/>
                                        <p:tgtEl>
                                          <p:spTgt spid="35"/>
                                        </p:tgtEl>
                                        <p:attrNameLst>
                                          <p:attrName>fillcolor</p:attrName>
                                        </p:attrNameLst>
                                      </p:cBhvr>
                                      <p:to>
                                        <p:clrVal>
                                          <a:srgbClr val="C00000"/>
                                        </p:clrVal>
                                      </p:to>
                                    </p:set>
                                    <p:set>
                                      <p:cBhvr>
                                        <p:cTn id="512" dur="500" fill="hold"/>
                                        <p:tgtEl>
                                          <p:spTgt spid="35"/>
                                        </p:tgtEl>
                                        <p:attrNameLst>
                                          <p:attrName>fill.type</p:attrName>
                                        </p:attrNameLst>
                                      </p:cBhvr>
                                      <p:to>
                                        <p:strVal val="solid"/>
                                      </p:to>
                                    </p:set>
                                  </p:childTnLst>
                                </p:cTn>
                              </p:par>
                            </p:childTnLst>
                          </p:cTn>
                        </p:par>
                      </p:childTnLst>
                    </p:cTn>
                  </p:par>
                </p:childTnLst>
              </p:cTn>
              <p:nextCondLst>
                <p:cond evt="onClick" delay="0">
                  <p:tgtEl>
                    <p:spTgt spid="35"/>
                  </p:tgtEl>
                </p:cond>
              </p:nextCondLst>
            </p:seq>
            <p:seq concurrent="1" nextAc="seek">
              <p:cTn id="513" restart="whenNotActive" fill="hold" evtFilter="cancelBubble" nodeType="interactiveSeq">
                <p:stCondLst>
                  <p:cond evt="onClick" delay="0">
                    <p:tgtEl>
                      <p:spTgt spid="53"/>
                    </p:tgtEl>
                  </p:cond>
                </p:stCondLst>
                <p:endSync evt="end" delay="0">
                  <p:rtn val="all"/>
                </p:endSync>
                <p:childTnLst>
                  <p:par>
                    <p:cTn id="514" fill="hold">
                      <p:stCondLst>
                        <p:cond delay="0"/>
                      </p:stCondLst>
                      <p:childTnLst>
                        <p:par>
                          <p:cTn id="515" fill="hold">
                            <p:stCondLst>
                              <p:cond delay="0"/>
                            </p:stCondLst>
                            <p:childTnLst>
                              <p:par>
                                <p:cTn id="516" presetID="1" presetClass="entr" presetSubtype="0" fill="hold" grpId="0" nodeType="withEffect">
                                  <p:stCondLst>
                                    <p:cond delay="0"/>
                                  </p:stCondLst>
                                  <p:childTnLst>
                                    <p:set>
                                      <p:cBhvr>
                                        <p:cTn id="517" dur="1" fill="hold">
                                          <p:stCondLst>
                                            <p:cond delay="0"/>
                                          </p:stCondLst>
                                        </p:cTn>
                                        <p:tgtEl>
                                          <p:spTgt spid="28"/>
                                        </p:tgtEl>
                                        <p:attrNameLst>
                                          <p:attrName>style.visibility</p:attrName>
                                        </p:attrNameLst>
                                      </p:cBhvr>
                                      <p:to>
                                        <p:strVal val="visible"/>
                                      </p:to>
                                    </p:set>
                                  </p:childTnLst>
                                </p:cTn>
                              </p:par>
                              <p:par>
                                <p:cTn id="518" presetID="1" presetClass="entr" presetSubtype="0" fill="hold" grpId="0" nodeType="withEffect">
                                  <p:stCondLst>
                                    <p:cond delay="0"/>
                                  </p:stCondLst>
                                  <p:childTnLst>
                                    <p:set>
                                      <p:cBhvr>
                                        <p:cTn id="519" dur="1" fill="hold">
                                          <p:stCondLst>
                                            <p:cond delay="0"/>
                                          </p:stCondLst>
                                        </p:cTn>
                                        <p:tgtEl>
                                          <p:spTgt spid="29"/>
                                        </p:tgtEl>
                                        <p:attrNameLst>
                                          <p:attrName>style.visibility</p:attrName>
                                        </p:attrNameLst>
                                      </p:cBhvr>
                                      <p:to>
                                        <p:strVal val="visible"/>
                                      </p:to>
                                    </p:set>
                                  </p:childTnLst>
                                </p:cTn>
                              </p:par>
                              <p:par>
                                <p:cTn id="520" presetID="1" presetClass="entr" presetSubtype="0" fill="hold" grpId="0" nodeType="withEffect">
                                  <p:stCondLst>
                                    <p:cond delay="0"/>
                                  </p:stCondLst>
                                  <p:childTnLst>
                                    <p:set>
                                      <p:cBhvr>
                                        <p:cTn id="521" dur="1" fill="hold">
                                          <p:stCondLst>
                                            <p:cond delay="0"/>
                                          </p:stCondLst>
                                        </p:cTn>
                                        <p:tgtEl>
                                          <p:spTgt spid="30"/>
                                        </p:tgtEl>
                                        <p:attrNameLst>
                                          <p:attrName>style.visibility</p:attrName>
                                        </p:attrNameLst>
                                      </p:cBhvr>
                                      <p:to>
                                        <p:strVal val="visible"/>
                                      </p:to>
                                    </p:set>
                                  </p:childTnLst>
                                </p:cTn>
                              </p:par>
                              <p:par>
                                <p:cTn id="522" presetID="1" presetClass="entr" presetSubtype="0" fill="hold" grpId="2" nodeType="withEffect">
                                  <p:stCondLst>
                                    <p:cond delay="0"/>
                                  </p:stCondLst>
                                  <p:childTnLst>
                                    <p:set>
                                      <p:cBhvr>
                                        <p:cTn id="523" dur="1" fill="hold">
                                          <p:stCondLst>
                                            <p:cond delay="0"/>
                                          </p:stCondLst>
                                        </p:cTn>
                                        <p:tgtEl>
                                          <p:spTgt spid="31"/>
                                        </p:tgtEl>
                                        <p:attrNameLst>
                                          <p:attrName>style.visibility</p:attrName>
                                        </p:attrNameLst>
                                      </p:cBhvr>
                                      <p:to>
                                        <p:strVal val="visible"/>
                                      </p:to>
                                    </p:set>
                                  </p:childTnLst>
                                </p:cTn>
                              </p:par>
                              <p:par>
                                <p:cTn id="524" presetID="1" presetClass="entr" presetSubtype="0" fill="hold" grpId="0" nodeType="withEffect">
                                  <p:stCondLst>
                                    <p:cond delay="0"/>
                                  </p:stCondLst>
                                  <p:childTnLst>
                                    <p:set>
                                      <p:cBhvr>
                                        <p:cTn id="525" dur="1" fill="hold">
                                          <p:stCondLst>
                                            <p:cond delay="0"/>
                                          </p:stCondLst>
                                        </p:cTn>
                                        <p:tgtEl>
                                          <p:spTgt spid="32"/>
                                        </p:tgtEl>
                                        <p:attrNameLst>
                                          <p:attrName>style.visibility</p:attrName>
                                        </p:attrNameLst>
                                      </p:cBhvr>
                                      <p:to>
                                        <p:strVal val="visible"/>
                                      </p:to>
                                    </p:set>
                                  </p:childTnLst>
                                </p:cTn>
                              </p:par>
                              <p:par>
                                <p:cTn id="526" presetID="1" presetClass="entr" presetSubtype="0" fill="hold" grpId="0" nodeType="withEffect">
                                  <p:stCondLst>
                                    <p:cond delay="0"/>
                                  </p:stCondLst>
                                  <p:childTnLst>
                                    <p:set>
                                      <p:cBhvr>
                                        <p:cTn id="527" dur="1" fill="hold">
                                          <p:stCondLst>
                                            <p:cond delay="0"/>
                                          </p:stCondLst>
                                        </p:cTn>
                                        <p:tgtEl>
                                          <p:spTgt spid="47"/>
                                        </p:tgtEl>
                                        <p:attrNameLst>
                                          <p:attrName>style.visibility</p:attrName>
                                        </p:attrNameLst>
                                      </p:cBhvr>
                                      <p:to>
                                        <p:strVal val="visible"/>
                                      </p:to>
                                    </p:set>
                                  </p:childTnLst>
                                </p:cTn>
                              </p:par>
                              <p:par>
                                <p:cTn id="528" presetID="1" presetClass="entr" presetSubtype="0" fill="hold" grpId="0" nodeType="withEffect">
                                  <p:stCondLst>
                                    <p:cond delay="0"/>
                                  </p:stCondLst>
                                  <p:childTnLst>
                                    <p:set>
                                      <p:cBhvr>
                                        <p:cTn id="529" dur="1" fill="hold">
                                          <p:stCondLst>
                                            <p:cond delay="0"/>
                                          </p:stCondLst>
                                        </p:cTn>
                                        <p:tgtEl>
                                          <p:spTgt spid="54"/>
                                        </p:tgtEl>
                                        <p:attrNameLst>
                                          <p:attrName>style.visibility</p:attrName>
                                        </p:attrNameLst>
                                      </p:cBhvr>
                                      <p:to>
                                        <p:strVal val="visible"/>
                                      </p:to>
                                    </p:set>
                                  </p:childTnLst>
                                </p:cTn>
                              </p:par>
                              <p:par>
                                <p:cTn id="530" presetID="1" presetClass="entr" presetSubtype="0" fill="hold" grpId="0" nodeType="withEffect">
                                  <p:stCondLst>
                                    <p:cond delay="0"/>
                                  </p:stCondLst>
                                  <p:childTnLst>
                                    <p:set>
                                      <p:cBhvr>
                                        <p:cTn id="531" dur="1" fill="hold">
                                          <p:stCondLst>
                                            <p:cond delay="0"/>
                                          </p:stCondLst>
                                        </p:cTn>
                                        <p:tgtEl>
                                          <p:spTgt spid="27"/>
                                        </p:tgtEl>
                                        <p:attrNameLst>
                                          <p:attrName>style.visibility</p:attrName>
                                        </p:attrNameLst>
                                      </p:cBhvr>
                                      <p:to>
                                        <p:strVal val="visible"/>
                                      </p:to>
                                    </p:set>
                                  </p:childTnLst>
                                </p:cTn>
                              </p:par>
                              <p:par>
                                <p:cTn id="532" presetID="1" presetClass="entr" presetSubtype="0" fill="hold" grpId="0" nodeType="withEffect">
                                  <p:stCondLst>
                                    <p:cond delay="0"/>
                                  </p:stCondLst>
                                  <p:childTnLst>
                                    <p:set>
                                      <p:cBhvr>
                                        <p:cTn id="533" dur="1" fill="hold">
                                          <p:stCondLst>
                                            <p:cond delay="0"/>
                                          </p:stCondLst>
                                        </p:cTn>
                                        <p:tgtEl>
                                          <p:spTgt spid="62"/>
                                        </p:tgtEl>
                                        <p:attrNameLst>
                                          <p:attrName>style.visibility</p:attrName>
                                        </p:attrNameLst>
                                      </p:cBhvr>
                                      <p:to>
                                        <p:strVal val="visible"/>
                                      </p:to>
                                    </p:set>
                                  </p:childTnLst>
                                </p:cTn>
                              </p:par>
                              <p:par>
                                <p:cTn id="534" presetID="1" presetClass="entr" presetSubtype="0" fill="hold" grpId="0" nodeType="withEffect">
                                  <p:stCondLst>
                                    <p:cond delay="0"/>
                                  </p:stCondLst>
                                  <p:childTnLst>
                                    <p:set>
                                      <p:cBhvr>
                                        <p:cTn id="535" dur="1" fill="hold">
                                          <p:stCondLst>
                                            <p:cond delay="0"/>
                                          </p:stCondLst>
                                        </p:cTn>
                                        <p:tgtEl>
                                          <p:spTgt spid="63"/>
                                        </p:tgtEl>
                                        <p:attrNameLst>
                                          <p:attrName>style.visibility</p:attrName>
                                        </p:attrNameLst>
                                      </p:cBhvr>
                                      <p:to>
                                        <p:strVal val="visible"/>
                                      </p:to>
                                    </p:set>
                                  </p:childTnLst>
                                </p:cTn>
                              </p:par>
                              <p:par>
                                <p:cTn id="536" presetID="1" presetClass="entr" presetSubtype="0" fill="hold" grpId="0" nodeType="withEffect">
                                  <p:stCondLst>
                                    <p:cond delay="0"/>
                                  </p:stCondLst>
                                  <p:childTnLst>
                                    <p:set>
                                      <p:cBhvr>
                                        <p:cTn id="537" dur="1" fill="hold">
                                          <p:stCondLst>
                                            <p:cond delay="0"/>
                                          </p:stCondLst>
                                        </p:cTn>
                                        <p:tgtEl>
                                          <p:spTgt spid="65"/>
                                        </p:tgtEl>
                                        <p:attrNameLst>
                                          <p:attrName>style.visibility</p:attrName>
                                        </p:attrNameLst>
                                      </p:cBhvr>
                                      <p:to>
                                        <p:strVal val="visible"/>
                                      </p:to>
                                    </p:set>
                                  </p:childTnLst>
                                </p:cTn>
                              </p:par>
                              <p:par>
                                <p:cTn id="538" presetID="1" presetClass="entr" presetSubtype="0" fill="hold" grpId="0" nodeType="withEffect">
                                  <p:stCondLst>
                                    <p:cond delay="0"/>
                                  </p:stCondLst>
                                  <p:childTnLst>
                                    <p:set>
                                      <p:cBhvr>
                                        <p:cTn id="539" dur="1" fill="hold">
                                          <p:stCondLst>
                                            <p:cond delay="0"/>
                                          </p:stCondLst>
                                        </p:cTn>
                                        <p:tgtEl>
                                          <p:spTgt spid="37"/>
                                        </p:tgtEl>
                                        <p:attrNameLst>
                                          <p:attrName>style.visibility</p:attrName>
                                        </p:attrNameLst>
                                      </p:cBhvr>
                                      <p:to>
                                        <p:strVal val="visible"/>
                                      </p:to>
                                    </p:set>
                                  </p:childTnLst>
                                </p:cTn>
                              </p:par>
                              <p:par>
                                <p:cTn id="540" presetID="1" presetClass="entr" presetSubtype="0" fill="hold" grpId="0" nodeType="withEffect">
                                  <p:stCondLst>
                                    <p:cond delay="0"/>
                                  </p:stCondLst>
                                  <p:childTnLst>
                                    <p:set>
                                      <p:cBhvr>
                                        <p:cTn id="541" dur="1" fill="hold">
                                          <p:stCondLst>
                                            <p:cond delay="0"/>
                                          </p:stCondLst>
                                        </p:cTn>
                                        <p:tgtEl>
                                          <p:spTgt spid="38"/>
                                        </p:tgtEl>
                                        <p:attrNameLst>
                                          <p:attrName>style.visibility</p:attrName>
                                        </p:attrNameLst>
                                      </p:cBhvr>
                                      <p:to>
                                        <p:strVal val="visible"/>
                                      </p:to>
                                    </p:set>
                                  </p:childTnLst>
                                </p:cTn>
                              </p:par>
                              <p:par>
                                <p:cTn id="542" presetID="1" presetClass="entr" presetSubtype="0" fill="hold" grpId="0" nodeType="withEffect">
                                  <p:stCondLst>
                                    <p:cond delay="0"/>
                                  </p:stCondLst>
                                  <p:childTnLst>
                                    <p:set>
                                      <p:cBhvr>
                                        <p:cTn id="543" dur="1" fill="hold">
                                          <p:stCondLst>
                                            <p:cond delay="0"/>
                                          </p:stCondLst>
                                        </p:cTn>
                                        <p:tgtEl>
                                          <p:spTgt spid="52"/>
                                        </p:tgtEl>
                                        <p:attrNameLst>
                                          <p:attrName>style.visibility</p:attrName>
                                        </p:attrNameLst>
                                      </p:cBhvr>
                                      <p:to>
                                        <p:strVal val="visible"/>
                                      </p:to>
                                    </p:set>
                                  </p:childTnLst>
                                </p:cTn>
                              </p:par>
                              <p:par>
                                <p:cTn id="544" presetID="1" presetClass="emph" presetSubtype="2" fill="hold" nodeType="withEffect">
                                  <p:stCondLst>
                                    <p:cond delay="0"/>
                                  </p:stCondLst>
                                  <p:childTnLst>
                                    <p:animClr clrSpc="rgb" dir="cw">
                                      <p:cBhvr>
                                        <p:cTn id="545" dur="1000" fill="hold"/>
                                        <p:tgtEl>
                                          <p:spTgt spid="53"/>
                                        </p:tgtEl>
                                        <p:attrNameLst>
                                          <p:attrName>fillcolor</p:attrName>
                                        </p:attrNameLst>
                                      </p:cBhvr>
                                      <p:to>
                                        <a:srgbClr val="4E67C8"/>
                                      </p:to>
                                    </p:animClr>
                                    <p:set>
                                      <p:cBhvr>
                                        <p:cTn id="546" dur="1000" fill="hold"/>
                                        <p:tgtEl>
                                          <p:spTgt spid="53"/>
                                        </p:tgtEl>
                                        <p:attrNameLst>
                                          <p:attrName>fill.type</p:attrName>
                                        </p:attrNameLst>
                                      </p:cBhvr>
                                      <p:to>
                                        <p:strVal val="solid"/>
                                      </p:to>
                                    </p:set>
                                    <p:set>
                                      <p:cBhvr>
                                        <p:cTn id="547" dur="1000" fill="hold"/>
                                        <p:tgtEl>
                                          <p:spTgt spid="53"/>
                                        </p:tgtEl>
                                        <p:attrNameLst>
                                          <p:attrName>fill.on</p:attrName>
                                        </p:attrNameLst>
                                      </p:cBhvr>
                                      <p:to>
                                        <p:strVal val="true"/>
                                      </p:to>
                                    </p:set>
                                  </p:childTnLst>
                                </p:cTn>
                              </p:par>
                              <p:par>
                                <p:cTn id="548" presetID="1" presetClass="emph" presetSubtype="2" fill="hold" nodeType="withEffect">
                                  <p:stCondLst>
                                    <p:cond delay="0"/>
                                  </p:stCondLst>
                                  <p:childTnLst>
                                    <p:animClr clrSpc="rgb" dir="cw">
                                      <p:cBhvr>
                                        <p:cTn id="549" dur="1000" fill="hold"/>
                                        <p:tgtEl>
                                          <p:spTgt spid="57"/>
                                        </p:tgtEl>
                                        <p:attrNameLst>
                                          <p:attrName>fillcolor</p:attrName>
                                        </p:attrNameLst>
                                      </p:cBhvr>
                                      <p:to>
                                        <a:srgbClr val="B4DCFA"/>
                                      </p:to>
                                    </p:animClr>
                                    <p:set>
                                      <p:cBhvr>
                                        <p:cTn id="550" dur="1000" fill="hold"/>
                                        <p:tgtEl>
                                          <p:spTgt spid="57"/>
                                        </p:tgtEl>
                                        <p:attrNameLst>
                                          <p:attrName>fill.type</p:attrName>
                                        </p:attrNameLst>
                                      </p:cBhvr>
                                      <p:to>
                                        <p:strVal val="solid"/>
                                      </p:to>
                                    </p:set>
                                    <p:set>
                                      <p:cBhvr>
                                        <p:cTn id="551" dur="1000" fill="hold"/>
                                        <p:tgtEl>
                                          <p:spTgt spid="57"/>
                                        </p:tgtEl>
                                        <p:attrNameLst>
                                          <p:attrName>fill.on</p:attrName>
                                        </p:attrNameLst>
                                      </p:cBhvr>
                                      <p:to>
                                        <p:strVal val="true"/>
                                      </p:to>
                                    </p:set>
                                  </p:childTnLst>
                                </p:cTn>
                              </p:par>
                            </p:childTnLst>
                          </p:cTn>
                        </p:par>
                        <p:par>
                          <p:cTn id="552" fill="hold">
                            <p:stCondLst>
                              <p:cond delay="1000"/>
                            </p:stCondLst>
                            <p:childTnLst>
                              <p:par>
                                <p:cTn id="553" presetID="9" presetClass="entr" presetSubtype="0" fill="hold" grpId="2" nodeType="afterEffect">
                                  <p:stCondLst>
                                    <p:cond delay="0"/>
                                  </p:stCondLst>
                                  <p:childTnLst>
                                    <p:set>
                                      <p:cBhvr>
                                        <p:cTn id="554" dur="1" fill="hold">
                                          <p:stCondLst>
                                            <p:cond delay="0"/>
                                          </p:stCondLst>
                                        </p:cTn>
                                        <p:tgtEl>
                                          <p:spTgt spid="64"/>
                                        </p:tgtEl>
                                        <p:attrNameLst>
                                          <p:attrName>style.visibility</p:attrName>
                                        </p:attrNameLst>
                                      </p:cBhvr>
                                      <p:to>
                                        <p:strVal val="visible"/>
                                      </p:to>
                                    </p:set>
                                    <p:animEffect transition="in" filter="dissolve">
                                      <p:cBhvr>
                                        <p:cTn id="555" dur="1000"/>
                                        <p:tgtEl>
                                          <p:spTgt spid="64"/>
                                        </p:tgtEl>
                                      </p:cBhvr>
                                    </p:animEffect>
                                  </p:childTnLst>
                                </p:cTn>
                              </p:par>
                            </p:childTnLst>
                          </p:cTn>
                        </p:par>
                      </p:childTnLst>
                    </p:cTn>
                  </p:par>
                </p:childTnLst>
              </p:cTn>
              <p:nextCondLst>
                <p:cond evt="onClick" delay="0">
                  <p:tgtEl>
                    <p:spTgt spid="53"/>
                  </p:tgtEl>
                </p:cond>
              </p:nextCondLst>
            </p:seq>
            <p:seq concurrent="1" nextAc="seek">
              <p:cTn id="556" restart="whenNotActive" fill="hold" evtFilter="cancelBubble" nodeType="interactiveSeq">
                <p:stCondLst>
                  <p:cond evt="onClick" delay="0">
                    <p:tgtEl>
                      <p:spTgt spid="56"/>
                    </p:tgtEl>
                  </p:cond>
                </p:stCondLst>
                <p:endSync evt="end" delay="0">
                  <p:rtn val="all"/>
                </p:endSync>
                <p:childTnLst>
                  <p:par>
                    <p:cTn id="557" fill="hold">
                      <p:stCondLst>
                        <p:cond delay="0"/>
                      </p:stCondLst>
                      <p:childTnLst>
                        <p:par>
                          <p:cTn id="558" fill="hold">
                            <p:stCondLst>
                              <p:cond delay="0"/>
                            </p:stCondLst>
                            <p:childTnLst>
                              <p:par>
                                <p:cTn id="559" presetID="1" presetClass="entr" presetSubtype="0" fill="hold" grpId="1" nodeType="withEffect">
                                  <p:stCondLst>
                                    <p:cond delay="0"/>
                                  </p:stCondLst>
                                  <p:childTnLst>
                                    <p:set>
                                      <p:cBhvr>
                                        <p:cTn id="560" dur="1" fill="hold">
                                          <p:stCondLst>
                                            <p:cond delay="0"/>
                                          </p:stCondLst>
                                        </p:cTn>
                                        <p:tgtEl>
                                          <p:spTgt spid="69"/>
                                        </p:tgtEl>
                                        <p:attrNameLst>
                                          <p:attrName>style.visibility</p:attrName>
                                        </p:attrNameLst>
                                      </p:cBhvr>
                                      <p:to>
                                        <p:strVal val="visible"/>
                                      </p:to>
                                    </p:set>
                                  </p:childTnLst>
                                </p:cTn>
                              </p:par>
                              <p:par>
                                <p:cTn id="561" presetID="1" presetClass="entr" presetSubtype="0" fill="hold" grpId="1" nodeType="withEffect">
                                  <p:stCondLst>
                                    <p:cond delay="0"/>
                                  </p:stCondLst>
                                  <p:childTnLst>
                                    <p:set>
                                      <p:cBhvr>
                                        <p:cTn id="562" dur="1" fill="hold">
                                          <p:stCondLst>
                                            <p:cond delay="0"/>
                                          </p:stCondLst>
                                        </p:cTn>
                                        <p:tgtEl>
                                          <p:spTgt spid="70"/>
                                        </p:tgtEl>
                                        <p:attrNameLst>
                                          <p:attrName>style.visibility</p:attrName>
                                        </p:attrNameLst>
                                      </p:cBhvr>
                                      <p:to>
                                        <p:strVal val="visible"/>
                                      </p:to>
                                    </p:set>
                                  </p:childTnLst>
                                </p:cTn>
                              </p:par>
                              <p:par>
                                <p:cTn id="563" presetID="1" presetClass="entr" presetSubtype="0" fill="hold" grpId="1" nodeType="withEffect">
                                  <p:stCondLst>
                                    <p:cond delay="0"/>
                                  </p:stCondLst>
                                  <p:childTnLst>
                                    <p:set>
                                      <p:cBhvr>
                                        <p:cTn id="564" dur="1" fill="hold">
                                          <p:stCondLst>
                                            <p:cond delay="0"/>
                                          </p:stCondLst>
                                        </p:cTn>
                                        <p:tgtEl>
                                          <p:spTgt spid="72"/>
                                        </p:tgtEl>
                                        <p:attrNameLst>
                                          <p:attrName>style.visibility</p:attrName>
                                        </p:attrNameLst>
                                      </p:cBhvr>
                                      <p:to>
                                        <p:strVal val="visible"/>
                                      </p:to>
                                    </p:set>
                                  </p:childTnLst>
                                </p:cTn>
                              </p:par>
                              <p:par>
                                <p:cTn id="565" presetID="1" presetClass="entr" presetSubtype="0" fill="hold" grpId="1" nodeType="withEffect">
                                  <p:stCondLst>
                                    <p:cond delay="0"/>
                                  </p:stCondLst>
                                  <p:childTnLst>
                                    <p:set>
                                      <p:cBhvr>
                                        <p:cTn id="566" dur="1" fill="hold">
                                          <p:stCondLst>
                                            <p:cond delay="0"/>
                                          </p:stCondLst>
                                        </p:cTn>
                                        <p:tgtEl>
                                          <p:spTgt spid="73"/>
                                        </p:tgtEl>
                                        <p:attrNameLst>
                                          <p:attrName>style.visibility</p:attrName>
                                        </p:attrNameLst>
                                      </p:cBhvr>
                                      <p:to>
                                        <p:strVal val="visible"/>
                                      </p:to>
                                    </p:set>
                                  </p:childTnLst>
                                </p:cTn>
                              </p:par>
                              <p:par>
                                <p:cTn id="567" presetID="1" presetClass="entr" presetSubtype="0" fill="hold" grpId="1" nodeType="withEffect">
                                  <p:stCondLst>
                                    <p:cond delay="0"/>
                                  </p:stCondLst>
                                  <p:childTnLst>
                                    <p:set>
                                      <p:cBhvr>
                                        <p:cTn id="568" dur="1" fill="hold">
                                          <p:stCondLst>
                                            <p:cond delay="0"/>
                                          </p:stCondLst>
                                        </p:cTn>
                                        <p:tgtEl>
                                          <p:spTgt spid="74"/>
                                        </p:tgtEl>
                                        <p:attrNameLst>
                                          <p:attrName>style.visibility</p:attrName>
                                        </p:attrNameLst>
                                      </p:cBhvr>
                                      <p:to>
                                        <p:strVal val="visible"/>
                                      </p:to>
                                    </p:set>
                                  </p:childTnLst>
                                </p:cTn>
                              </p:par>
                              <p:par>
                                <p:cTn id="569" presetID="1" presetClass="entr" presetSubtype="0" fill="hold" grpId="1" nodeType="withEffect">
                                  <p:stCondLst>
                                    <p:cond delay="0"/>
                                  </p:stCondLst>
                                  <p:childTnLst>
                                    <p:set>
                                      <p:cBhvr>
                                        <p:cTn id="570" dur="1" fill="hold">
                                          <p:stCondLst>
                                            <p:cond delay="0"/>
                                          </p:stCondLst>
                                        </p:cTn>
                                        <p:tgtEl>
                                          <p:spTgt spid="76"/>
                                        </p:tgtEl>
                                        <p:attrNameLst>
                                          <p:attrName>style.visibility</p:attrName>
                                        </p:attrNameLst>
                                      </p:cBhvr>
                                      <p:to>
                                        <p:strVal val="visible"/>
                                      </p:to>
                                    </p:set>
                                  </p:childTnLst>
                                </p:cTn>
                              </p:par>
                              <p:par>
                                <p:cTn id="571" presetID="1" presetClass="entr" presetSubtype="0" fill="hold" grpId="1" nodeType="withEffect">
                                  <p:stCondLst>
                                    <p:cond delay="0"/>
                                  </p:stCondLst>
                                  <p:childTnLst>
                                    <p:set>
                                      <p:cBhvr>
                                        <p:cTn id="572" dur="1" fill="hold">
                                          <p:stCondLst>
                                            <p:cond delay="0"/>
                                          </p:stCondLst>
                                        </p:cTn>
                                        <p:tgtEl>
                                          <p:spTgt spid="77"/>
                                        </p:tgtEl>
                                        <p:attrNameLst>
                                          <p:attrName>style.visibility</p:attrName>
                                        </p:attrNameLst>
                                      </p:cBhvr>
                                      <p:to>
                                        <p:strVal val="visible"/>
                                      </p:to>
                                    </p:set>
                                  </p:childTnLst>
                                </p:cTn>
                              </p:par>
                              <p:par>
                                <p:cTn id="573" presetID="1" presetClass="entr" presetSubtype="0" fill="hold" grpId="1" nodeType="withEffect">
                                  <p:stCondLst>
                                    <p:cond delay="0"/>
                                  </p:stCondLst>
                                  <p:childTnLst>
                                    <p:set>
                                      <p:cBhvr>
                                        <p:cTn id="574" dur="1" fill="hold">
                                          <p:stCondLst>
                                            <p:cond delay="0"/>
                                          </p:stCondLst>
                                        </p:cTn>
                                        <p:tgtEl>
                                          <p:spTgt spid="78"/>
                                        </p:tgtEl>
                                        <p:attrNameLst>
                                          <p:attrName>style.visibility</p:attrName>
                                        </p:attrNameLst>
                                      </p:cBhvr>
                                      <p:to>
                                        <p:strVal val="visible"/>
                                      </p:to>
                                    </p:set>
                                  </p:childTnLst>
                                </p:cTn>
                              </p:par>
                              <p:par>
                                <p:cTn id="575" presetID="1" presetClass="entr" presetSubtype="0" fill="hold" grpId="1" nodeType="withEffect">
                                  <p:stCondLst>
                                    <p:cond delay="0"/>
                                  </p:stCondLst>
                                  <p:childTnLst>
                                    <p:set>
                                      <p:cBhvr>
                                        <p:cTn id="576" dur="1" fill="hold">
                                          <p:stCondLst>
                                            <p:cond delay="0"/>
                                          </p:stCondLst>
                                        </p:cTn>
                                        <p:tgtEl>
                                          <p:spTgt spid="79"/>
                                        </p:tgtEl>
                                        <p:attrNameLst>
                                          <p:attrName>style.visibility</p:attrName>
                                        </p:attrNameLst>
                                      </p:cBhvr>
                                      <p:to>
                                        <p:strVal val="visible"/>
                                      </p:to>
                                    </p:set>
                                  </p:childTnLst>
                                </p:cTn>
                              </p:par>
                              <p:par>
                                <p:cTn id="577" presetID="1" presetClass="entr" presetSubtype="0" fill="hold" grpId="1" nodeType="withEffect">
                                  <p:stCondLst>
                                    <p:cond delay="0"/>
                                  </p:stCondLst>
                                  <p:childTnLst>
                                    <p:set>
                                      <p:cBhvr>
                                        <p:cTn id="578" dur="1" fill="hold">
                                          <p:stCondLst>
                                            <p:cond delay="0"/>
                                          </p:stCondLst>
                                        </p:cTn>
                                        <p:tgtEl>
                                          <p:spTgt spid="84"/>
                                        </p:tgtEl>
                                        <p:attrNameLst>
                                          <p:attrName>style.visibility</p:attrName>
                                        </p:attrNameLst>
                                      </p:cBhvr>
                                      <p:to>
                                        <p:strVal val="visible"/>
                                      </p:to>
                                    </p:set>
                                  </p:childTnLst>
                                </p:cTn>
                              </p:par>
                              <p:par>
                                <p:cTn id="579" presetID="1" presetClass="entr" presetSubtype="0" fill="hold" grpId="1" nodeType="withEffect">
                                  <p:stCondLst>
                                    <p:cond delay="0"/>
                                  </p:stCondLst>
                                  <p:childTnLst>
                                    <p:set>
                                      <p:cBhvr>
                                        <p:cTn id="580" dur="1" fill="hold">
                                          <p:stCondLst>
                                            <p:cond delay="0"/>
                                          </p:stCondLst>
                                        </p:cTn>
                                        <p:tgtEl>
                                          <p:spTgt spid="85"/>
                                        </p:tgtEl>
                                        <p:attrNameLst>
                                          <p:attrName>style.visibility</p:attrName>
                                        </p:attrNameLst>
                                      </p:cBhvr>
                                      <p:to>
                                        <p:strVal val="visible"/>
                                      </p:to>
                                    </p:set>
                                  </p:childTnLst>
                                </p:cTn>
                              </p:par>
                              <p:par>
                                <p:cTn id="581" presetID="1" presetClass="entr" presetSubtype="0" fill="hold" grpId="1" nodeType="withEffect">
                                  <p:stCondLst>
                                    <p:cond delay="0"/>
                                  </p:stCondLst>
                                  <p:childTnLst>
                                    <p:set>
                                      <p:cBhvr>
                                        <p:cTn id="582" dur="1" fill="hold">
                                          <p:stCondLst>
                                            <p:cond delay="0"/>
                                          </p:stCondLst>
                                        </p:cTn>
                                        <p:tgtEl>
                                          <p:spTgt spid="86"/>
                                        </p:tgtEl>
                                        <p:attrNameLst>
                                          <p:attrName>style.visibility</p:attrName>
                                        </p:attrNameLst>
                                      </p:cBhvr>
                                      <p:to>
                                        <p:strVal val="visible"/>
                                      </p:to>
                                    </p:set>
                                  </p:childTnLst>
                                </p:cTn>
                              </p:par>
                              <p:par>
                                <p:cTn id="583" presetID="1" presetClass="entr" presetSubtype="0" fill="hold" grpId="1" nodeType="withEffect">
                                  <p:stCondLst>
                                    <p:cond delay="0"/>
                                  </p:stCondLst>
                                  <p:childTnLst>
                                    <p:set>
                                      <p:cBhvr>
                                        <p:cTn id="584" dur="1" fill="hold">
                                          <p:stCondLst>
                                            <p:cond delay="0"/>
                                          </p:stCondLst>
                                        </p:cTn>
                                        <p:tgtEl>
                                          <p:spTgt spid="87"/>
                                        </p:tgtEl>
                                        <p:attrNameLst>
                                          <p:attrName>style.visibility</p:attrName>
                                        </p:attrNameLst>
                                      </p:cBhvr>
                                      <p:to>
                                        <p:strVal val="visible"/>
                                      </p:to>
                                    </p:set>
                                  </p:childTnLst>
                                </p:cTn>
                              </p:par>
                              <p:par>
                                <p:cTn id="585" presetID="1" presetClass="entr" presetSubtype="0" fill="hold" grpId="1" nodeType="withEffect">
                                  <p:stCondLst>
                                    <p:cond delay="0"/>
                                  </p:stCondLst>
                                  <p:childTnLst>
                                    <p:set>
                                      <p:cBhvr>
                                        <p:cTn id="586" dur="1" fill="hold">
                                          <p:stCondLst>
                                            <p:cond delay="0"/>
                                          </p:stCondLst>
                                        </p:cTn>
                                        <p:tgtEl>
                                          <p:spTgt spid="88"/>
                                        </p:tgtEl>
                                        <p:attrNameLst>
                                          <p:attrName>style.visibility</p:attrName>
                                        </p:attrNameLst>
                                      </p:cBhvr>
                                      <p:to>
                                        <p:strVal val="visible"/>
                                      </p:to>
                                    </p:set>
                                  </p:childTnLst>
                                </p:cTn>
                              </p:par>
                              <p:par>
                                <p:cTn id="587" presetID="1" presetClass="emph" presetSubtype="2" fill="hold" nodeType="withEffect">
                                  <p:stCondLst>
                                    <p:cond delay="0"/>
                                  </p:stCondLst>
                                  <p:childTnLst>
                                    <p:animClr clrSpc="rgb" dir="cw">
                                      <p:cBhvr>
                                        <p:cTn id="588" dur="1000" fill="hold"/>
                                        <p:tgtEl>
                                          <p:spTgt spid="56"/>
                                        </p:tgtEl>
                                        <p:attrNameLst>
                                          <p:attrName>fillcolor</p:attrName>
                                        </p:attrNameLst>
                                      </p:cBhvr>
                                      <p:to>
                                        <a:srgbClr val="4E67C8"/>
                                      </p:to>
                                    </p:animClr>
                                    <p:set>
                                      <p:cBhvr>
                                        <p:cTn id="589" dur="1000" fill="hold"/>
                                        <p:tgtEl>
                                          <p:spTgt spid="56"/>
                                        </p:tgtEl>
                                        <p:attrNameLst>
                                          <p:attrName>fill.type</p:attrName>
                                        </p:attrNameLst>
                                      </p:cBhvr>
                                      <p:to>
                                        <p:strVal val="solid"/>
                                      </p:to>
                                    </p:set>
                                    <p:set>
                                      <p:cBhvr>
                                        <p:cTn id="590" dur="1000" fill="hold"/>
                                        <p:tgtEl>
                                          <p:spTgt spid="56"/>
                                        </p:tgtEl>
                                        <p:attrNameLst>
                                          <p:attrName>fill.on</p:attrName>
                                        </p:attrNameLst>
                                      </p:cBhvr>
                                      <p:to>
                                        <p:strVal val="true"/>
                                      </p:to>
                                    </p:set>
                                  </p:childTnLst>
                                </p:cTn>
                              </p:par>
                              <p:par>
                                <p:cTn id="591" presetID="1" presetClass="emph" presetSubtype="2" fill="hold" nodeType="withEffect">
                                  <p:stCondLst>
                                    <p:cond delay="0"/>
                                  </p:stCondLst>
                                  <p:childTnLst>
                                    <p:animClr clrSpc="rgb" dir="cw">
                                      <p:cBhvr>
                                        <p:cTn id="592" dur="1000" fill="hold"/>
                                        <p:tgtEl>
                                          <p:spTgt spid="57"/>
                                        </p:tgtEl>
                                        <p:attrNameLst>
                                          <p:attrName>fillcolor</p:attrName>
                                        </p:attrNameLst>
                                      </p:cBhvr>
                                      <p:to>
                                        <a:srgbClr val="B4DCFA"/>
                                      </p:to>
                                    </p:animClr>
                                    <p:set>
                                      <p:cBhvr>
                                        <p:cTn id="593" dur="1000" fill="hold"/>
                                        <p:tgtEl>
                                          <p:spTgt spid="57"/>
                                        </p:tgtEl>
                                        <p:attrNameLst>
                                          <p:attrName>fill.type</p:attrName>
                                        </p:attrNameLst>
                                      </p:cBhvr>
                                      <p:to>
                                        <p:strVal val="solid"/>
                                      </p:to>
                                    </p:set>
                                    <p:set>
                                      <p:cBhvr>
                                        <p:cTn id="594" dur="1000" fill="hold"/>
                                        <p:tgtEl>
                                          <p:spTgt spid="57"/>
                                        </p:tgtEl>
                                        <p:attrNameLst>
                                          <p:attrName>fill.on</p:attrName>
                                        </p:attrNameLst>
                                      </p:cBhvr>
                                      <p:to>
                                        <p:strVal val="true"/>
                                      </p:to>
                                    </p:set>
                                  </p:childTnLst>
                                </p:cTn>
                              </p:par>
                            </p:childTnLst>
                          </p:cTn>
                        </p:par>
                        <p:par>
                          <p:cTn id="595" fill="hold">
                            <p:stCondLst>
                              <p:cond delay="1000"/>
                            </p:stCondLst>
                            <p:childTnLst>
                              <p:par>
                                <p:cTn id="596" presetID="9" presetClass="entr" presetSubtype="0" fill="hold" grpId="3" nodeType="afterEffect">
                                  <p:stCondLst>
                                    <p:cond delay="0"/>
                                  </p:stCondLst>
                                  <p:childTnLst>
                                    <p:set>
                                      <p:cBhvr>
                                        <p:cTn id="597" dur="1" fill="hold">
                                          <p:stCondLst>
                                            <p:cond delay="0"/>
                                          </p:stCondLst>
                                        </p:cTn>
                                        <p:tgtEl>
                                          <p:spTgt spid="64"/>
                                        </p:tgtEl>
                                        <p:attrNameLst>
                                          <p:attrName>style.visibility</p:attrName>
                                        </p:attrNameLst>
                                      </p:cBhvr>
                                      <p:to>
                                        <p:strVal val="visible"/>
                                      </p:to>
                                    </p:set>
                                    <p:animEffect transition="in" filter="dissolve">
                                      <p:cBhvr>
                                        <p:cTn id="598" dur="1000"/>
                                        <p:tgtEl>
                                          <p:spTgt spid="64"/>
                                        </p:tgtEl>
                                      </p:cBhvr>
                                    </p:animEffect>
                                  </p:childTnLst>
                                </p:cTn>
                              </p:par>
                            </p:childTnLst>
                          </p:cTn>
                        </p:par>
                      </p:childTnLst>
                    </p:cTn>
                  </p:par>
                </p:childTnLst>
              </p:cTn>
              <p:nextCondLst>
                <p:cond evt="onClick" delay="0">
                  <p:tgtEl>
                    <p:spTgt spid="56"/>
                  </p:tgtEl>
                </p:cond>
              </p:nextCondLst>
            </p:seq>
          </p:childTnLst>
        </p:cTn>
      </p:par>
    </p:tnLst>
    <p:bldLst>
      <p:bldP spid="4" grpId="0"/>
      <p:bldP spid="4" grpId="1"/>
      <p:bldP spid="4" grpId="2"/>
      <p:bldP spid="4" grpId="3"/>
      <p:bldP spid="9" grpId="0"/>
      <p:bldP spid="9" grpId="1"/>
      <p:bldP spid="25" grpId="0" animBg="1"/>
      <p:bldP spid="25" grpId="1" animBg="1"/>
      <p:bldP spid="25" grpId="2" animBg="1"/>
      <p:bldP spid="27" grpId="0" animBg="1"/>
      <p:bldP spid="27" grpId="1" animBg="1"/>
      <p:bldP spid="28" grpId="0" animBg="1"/>
      <p:bldP spid="28" grpId="1" animBg="1"/>
      <p:bldP spid="29" grpId="0" animBg="1"/>
      <p:bldP spid="29" grpId="1" animBg="1"/>
      <p:bldP spid="30" grpId="0" animBg="1"/>
      <p:bldP spid="30" grpId="1" animBg="1"/>
      <p:bldP spid="31" grpId="0" animBg="1"/>
      <p:bldP spid="31" grpId="1" animBg="1"/>
      <p:bldP spid="31" grpId="2" animBg="1"/>
      <p:bldP spid="31" grpId="3" animBg="1"/>
      <p:bldP spid="32" grpId="0" animBg="1"/>
      <p:bldP spid="32" grpId="1" animBg="1"/>
      <p:bldP spid="45" grpId="0"/>
      <p:bldP spid="45" grpId="1"/>
      <p:bldP spid="47" grpId="0" animBg="1"/>
      <p:bldP spid="47" grpId="1" animBg="1"/>
      <p:bldP spid="54" grpId="0" animBg="1"/>
      <p:bldP spid="54" grpId="1" animBg="1"/>
      <p:bldP spid="62" grpId="0" animBg="1"/>
      <p:bldP spid="62" grpId="1" animBg="1"/>
      <p:bldP spid="63" grpId="0" animBg="1"/>
      <p:bldP spid="63" grpId="1" animBg="1"/>
      <p:bldP spid="65" grpId="0" animBg="1"/>
      <p:bldP spid="65" grpId="1" animBg="1"/>
      <p:bldP spid="37" grpId="0" animBg="1"/>
      <p:bldP spid="37" grpId="1" animBg="1"/>
      <p:bldP spid="38" grpId="0" animBg="1"/>
      <p:bldP spid="38" grpId="1" animBg="1"/>
      <p:bldP spid="67" grpId="0"/>
      <p:bldP spid="67" grpId="1"/>
      <p:bldP spid="68" grpId="0"/>
      <p:bldP spid="68" grpId="1"/>
      <p:bldP spid="60" grpId="0" animBg="1"/>
      <p:bldP spid="60" grpId="1" animBg="1"/>
      <p:bldP spid="60" grpId="2" animBg="1"/>
      <p:bldP spid="49" grpId="0"/>
      <p:bldP spid="49" grpId="1"/>
      <p:bldP spid="51" grpId="0"/>
      <p:bldP spid="55" grpId="0"/>
      <p:bldP spid="71" grpId="0"/>
      <p:bldP spid="75" grpId="0"/>
      <p:bldP spid="80" grpId="0"/>
      <p:bldP spid="80" grpId="1"/>
      <p:bldP spid="81" grpId="0" animBg="1"/>
      <p:bldP spid="81" grpId="1" animBg="1"/>
      <p:bldP spid="81" grpId="2" animBg="1"/>
      <p:bldP spid="82" grpId="0"/>
      <p:bldP spid="82" grpId="1"/>
      <p:bldP spid="83" grpId="0"/>
      <p:bldP spid="83" grpId="1"/>
      <p:bldP spid="34" grpId="0"/>
      <p:bldP spid="34" grpId="1"/>
      <p:bldP spid="35" grpId="0" animBg="1"/>
      <p:bldP spid="35" grpId="1" animBg="1"/>
      <p:bldP spid="35" grpId="2" animBg="1"/>
      <p:bldP spid="5" grpId="0" animBg="1"/>
      <p:bldP spid="5" grpId="2" animBg="1"/>
      <p:bldP spid="39" grpId="0" animBg="1"/>
      <p:bldP spid="39" grpId="2" animBg="1"/>
      <p:bldP spid="40" grpId="0" animBg="1"/>
      <p:bldP spid="40" grpId="2" animBg="1"/>
      <p:bldP spid="41" grpId="0" animBg="1"/>
      <p:bldP spid="41" grpId="2" animBg="1"/>
      <p:bldP spid="42" grpId="0" animBg="1"/>
      <p:bldP spid="42" grpId="2" animBg="1"/>
      <p:bldP spid="43" grpId="0" animBg="1"/>
      <p:bldP spid="43" grpId="2" animBg="1"/>
      <p:bldP spid="44" grpId="0" animBg="1"/>
      <p:bldP spid="44" grpId="1" animBg="1"/>
      <p:bldP spid="46" grpId="0" animBg="1"/>
      <p:bldP spid="46" grpId="2" animBg="1"/>
      <p:bldP spid="48" grpId="0" animBg="1"/>
      <p:bldP spid="48" grpId="2" animBg="1"/>
      <p:bldP spid="50" grpId="0" animBg="1"/>
      <p:bldP spid="50" grpId="2" animBg="1"/>
      <p:bldP spid="52" grpId="0" animBg="1"/>
      <p:bldP spid="52" grpId="1" animBg="1"/>
      <p:bldP spid="6" grpId="0" animBg="1"/>
      <p:bldP spid="6" grpId="1" animBg="1"/>
      <p:bldP spid="6" grpId="2" animBg="1"/>
      <p:bldP spid="58" grpId="1" animBg="1"/>
      <p:bldP spid="58" grpId="2" animBg="1"/>
      <p:bldP spid="58" grpId="3" animBg="1"/>
      <p:bldP spid="59" grpId="0" animBg="1"/>
      <p:bldP spid="59" grpId="1" animBg="1"/>
      <p:bldP spid="59" grpId="2" animBg="1"/>
      <p:bldP spid="64" grpId="0" animBg="1"/>
      <p:bldP spid="64" grpId="1" animBg="1"/>
      <p:bldP spid="64" grpId="2" animBg="1"/>
      <p:bldP spid="64" grpId="3" animBg="1"/>
      <p:bldP spid="64" grpId="4" animBg="1"/>
      <p:bldP spid="64" grpId="5" animBg="1"/>
      <p:bldP spid="66" grpId="0" animBg="1"/>
      <p:bldP spid="69" grpId="0" animBg="1"/>
      <p:bldP spid="69" grpId="1" animBg="1"/>
      <p:bldP spid="70" grpId="0" animBg="1"/>
      <p:bldP spid="70" grpId="1" animBg="1"/>
      <p:bldP spid="72" grpId="0" animBg="1"/>
      <p:bldP spid="72" grpId="1" animBg="1"/>
      <p:bldP spid="73" grpId="0" animBg="1"/>
      <p:bldP spid="73" grpId="1" animBg="1"/>
      <p:bldP spid="74" grpId="0" animBg="1"/>
      <p:bldP spid="74" grpId="1" animBg="1"/>
      <p:bldP spid="76" grpId="0" animBg="1"/>
      <p:bldP spid="76" grpId="1" animBg="1"/>
      <p:bldP spid="77" grpId="0" animBg="1"/>
      <p:bldP spid="77" grpId="1" animBg="1"/>
      <p:bldP spid="78" grpId="0" animBg="1"/>
      <p:bldP spid="78" grpId="1" animBg="1"/>
      <p:bldP spid="79" grpId="0" animBg="1"/>
      <p:bldP spid="79" grpId="1" animBg="1"/>
      <p:bldP spid="84" grpId="0" animBg="1"/>
      <p:bldP spid="84" grpId="1" animBg="1"/>
      <p:bldP spid="85" grpId="0" animBg="1"/>
      <p:bldP spid="85" grpId="1" animBg="1"/>
      <p:bldP spid="86" grpId="0" animBg="1"/>
      <p:bldP spid="86" grpId="1" animBg="1"/>
      <p:bldP spid="87" grpId="0" animBg="1"/>
      <p:bldP spid="87" grpId="1" animBg="1"/>
      <p:bldP spid="88" grpId="0" animBg="1"/>
      <p:bldP spid="88" grpId="1"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zápatí 1"/>
          <p:cNvSpPr>
            <a:spLocks noGrp="1"/>
          </p:cNvSpPr>
          <p:nvPr>
            <p:ph type="ftr" sz="quarter" idx="11"/>
          </p:nvPr>
        </p:nvSpPr>
        <p:spPr>
          <a:xfrm>
            <a:off x="180000" y="6336000"/>
            <a:ext cx="3312000" cy="360000"/>
          </a:xfrm>
        </p:spPr>
        <p:txBody>
          <a:bodyPr/>
          <a:lstStyle/>
          <a:p>
            <a:r>
              <a:rPr lang="en-GB" dirty="0"/>
              <a:t>Forward rate agreement</a:t>
            </a:r>
          </a:p>
        </p:txBody>
      </p:sp>
      <p:sp>
        <p:nvSpPr>
          <p:cNvPr id="3" name="Zástupný symbol pro číslo snímku 2"/>
          <p:cNvSpPr>
            <a:spLocks noGrp="1"/>
          </p:cNvSpPr>
          <p:nvPr>
            <p:ph type="sldNum" sz="quarter" idx="12"/>
          </p:nvPr>
        </p:nvSpPr>
        <p:spPr>
          <a:xfrm>
            <a:off x="7164000" y="6336000"/>
            <a:ext cx="1800000" cy="360000"/>
          </a:xfrm>
        </p:spPr>
        <p:txBody>
          <a:bodyPr/>
          <a:lstStyle/>
          <a:p>
            <a:pPr algn="r"/>
            <a:r>
              <a:rPr lang="cs-CZ" dirty="0"/>
              <a:t>4</a:t>
            </a:r>
          </a:p>
        </p:txBody>
      </p:sp>
      <p:sp>
        <p:nvSpPr>
          <p:cNvPr id="4" name="Nadpis 3"/>
          <p:cNvSpPr>
            <a:spLocks noGrp="1"/>
          </p:cNvSpPr>
          <p:nvPr>
            <p:ph type="title"/>
          </p:nvPr>
        </p:nvSpPr>
        <p:spPr>
          <a:xfrm>
            <a:off x="144001" y="144000"/>
            <a:ext cx="4428000" cy="648072"/>
          </a:xfrm>
        </p:spPr>
        <p:txBody>
          <a:bodyPr/>
          <a:lstStyle/>
          <a:p>
            <a:r>
              <a:rPr lang="en-GB" dirty="0"/>
              <a:t>Applications of FRA</a:t>
            </a:r>
          </a:p>
        </p:txBody>
      </p:sp>
      <p:sp>
        <p:nvSpPr>
          <p:cNvPr id="56" name="TextovéPole 55"/>
          <p:cNvSpPr txBox="1"/>
          <p:nvPr/>
        </p:nvSpPr>
        <p:spPr>
          <a:xfrm>
            <a:off x="864001" y="2880000"/>
            <a:ext cx="3708000" cy="430887"/>
          </a:xfrm>
          <a:prstGeom prst="rect">
            <a:avLst/>
          </a:prstGeom>
          <a:noFill/>
          <a:ln>
            <a:noFill/>
          </a:ln>
        </p:spPr>
        <p:txBody>
          <a:bodyPr wrap="square" rtlCol="0">
            <a:spAutoFit/>
          </a:bodyPr>
          <a:lstStyle/>
          <a:p>
            <a:pPr marL="324000" indent="-324000">
              <a:buClr>
                <a:srgbClr val="7030A0"/>
              </a:buClr>
              <a:buFont typeface="Wingdings" panose="05000000000000000000" pitchFamily="2" charset="2"/>
              <a:buChar char="Ø"/>
            </a:pPr>
            <a:r>
              <a:rPr lang="en-GB" sz="2200" dirty="0">
                <a:latin typeface="Cambria Math" panose="02040503050406030204" pitchFamily="18" charset="0"/>
                <a:ea typeface="Cambria Math" panose="02040503050406030204" pitchFamily="18" charset="0"/>
              </a:rPr>
              <a:t>Hedging trades</a:t>
            </a:r>
          </a:p>
        </p:txBody>
      </p:sp>
      <p:sp>
        <p:nvSpPr>
          <p:cNvPr id="66" name="Tlačítko akce: Zvuk 65">
            <a:hlinkClick r:id="" action="ppaction://noaction" highlightClick="1"/>
          </p:cNvPr>
          <p:cNvSpPr/>
          <p:nvPr/>
        </p:nvSpPr>
        <p:spPr>
          <a:xfrm>
            <a:off x="7020000" y="180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cs-CZ" sz="1200" b="1" dirty="0">
                <a:solidFill>
                  <a:srgbClr val="FFFF00"/>
                </a:solidFill>
              </a:rPr>
              <a:t>1</a:t>
            </a:r>
          </a:p>
        </p:txBody>
      </p:sp>
      <p:sp>
        <p:nvSpPr>
          <p:cNvPr id="10" name="Tlačítko akce: Zvuk 9">
            <a:hlinkClick r:id="" action="ppaction://noaction" highlightClick="1"/>
          </p:cNvPr>
          <p:cNvSpPr/>
          <p:nvPr/>
        </p:nvSpPr>
        <p:spPr>
          <a:xfrm>
            <a:off x="251520" y="900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cs-CZ" sz="1200" b="1" dirty="0">
                <a:solidFill>
                  <a:srgbClr val="FFFF00"/>
                </a:solidFill>
              </a:rPr>
              <a:t>2</a:t>
            </a:r>
          </a:p>
        </p:txBody>
      </p:sp>
      <p:sp>
        <p:nvSpPr>
          <p:cNvPr id="14" name="TextovéPole 13"/>
          <p:cNvSpPr txBox="1"/>
          <p:nvPr/>
        </p:nvSpPr>
        <p:spPr>
          <a:xfrm>
            <a:off x="1188000" y="1818931"/>
            <a:ext cx="7595648" cy="646331"/>
          </a:xfrm>
          <a:prstGeom prst="rect">
            <a:avLst/>
          </a:prstGeom>
          <a:noFill/>
          <a:ln>
            <a:noFill/>
          </a:ln>
        </p:spPr>
        <p:txBody>
          <a:bodyPr wrap="square" rtlCol="0">
            <a:spAutoFit/>
          </a:bodyPr>
          <a:lstStyle/>
          <a:p>
            <a:pPr marL="324000" lvl="2"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When money market interest rates are expected to rise/fall, speculators want to buy/sell FRA contracts </a:t>
            </a:r>
          </a:p>
        </p:txBody>
      </p:sp>
      <p:sp>
        <p:nvSpPr>
          <p:cNvPr id="19" name="TextovéPole 18"/>
          <p:cNvSpPr txBox="1">
            <a:spLocks/>
          </p:cNvSpPr>
          <p:nvPr/>
        </p:nvSpPr>
        <p:spPr>
          <a:xfrm>
            <a:off x="-720000" y="7092000"/>
            <a:ext cx="8640000" cy="576000"/>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marL="0" lvl="1" indent="9525">
              <a:defRPr sz="1000"/>
            </a:lvl2pPr>
          </a:lstStyle>
          <a:p>
            <a:pPr lvl="0" fontAlgn="base"/>
            <a:r>
              <a:rPr lang="cs-CZ" dirty="0"/>
              <a:t>Podobně jako většinu finančních nástrojů lze také FRA kontrakty používat pro všechny základní typy obchodů, tedy pro spekulaci, arbitráž a zajišťování. Uveďme si příklady typických situací, v nichž se lze s FRA kontrakty setkat.</a:t>
            </a:r>
          </a:p>
        </p:txBody>
      </p:sp>
      <p:sp>
        <p:nvSpPr>
          <p:cNvPr id="20" name="TextovéPole 19"/>
          <p:cNvSpPr txBox="1">
            <a:spLocks/>
          </p:cNvSpPr>
          <p:nvPr/>
        </p:nvSpPr>
        <p:spPr>
          <a:xfrm>
            <a:off x="-54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marL="0" lvl="1" indent="9525">
              <a:defRPr sz="1000"/>
            </a:lvl2pPr>
          </a:lstStyle>
          <a:p>
            <a:pPr lvl="0"/>
            <a:r>
              <a:rPr lang="cs-CZ" dirty="0"/>
              <a:t>Evidentní je spekulační použití FRA, které sází na budoucí rozdíl dvou úrokových sazeb.</a:t>
            </a:r>
          </a:p>
        </p:txBody>
      </p:sp>
      <p:sp>
        <p:nvSpPr>
          <p:cNvPr id="21" name="TextovéPole 20"/>
          <p:cNvSpPr txBox="1">
            <a:spLocks/>
          </p:cNvSpPr>
          <p:nvPr/>
        </p:nvSpPr>
        <p:spPr>
          <a:xfrm>
            <a:off x="-360000" y="7092000"/>
            <a:ext cx="8640000" cy="576000"/>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marL="0" lvl="1" indent="9525">
              <a:defRPr sz="1000"/>
            </a:lvl2pPr>
          </a:lstStyle>
          <a:p>
            <a:pPr lvl="1"/>
            <a:r>
              <a:rPr lang="cs-CZ" dirty="0"/>
              <a:t>Přesněji řečeno, spekulace s využitím FRA je sázka na to, která ze dvou sazeb tohoto kontaktu bude na začátku FRA období vyšší nebo nižší. A tyto sazby jsou, jak bylo řečeno, předem známá FRA sazba a předem neznámá referenční sazba.</a:t>
            </a:r>
          </a:p>
        </p:txBody>
      </p:sp>
      <p:sp>
        <p:nvSpPr>
          <p:cNvPr id="23" name="TextovéPole 22"/>
          <p:cNvSpPr txBox="1">
            <a:spLocks/>
          </p:cNvSpPr>
          <p:nvPr/>
        </p:nvSpPr>
        <p:spPr>
          <a:xfrm>
            <a:off x="-1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marL="0" lvl="1" indent="9525">
              <a:defRPr sz="1000"/>
            </a:lvl2pPr>
          </a:lstStyle>
          <a:p>
            <a:pPr lvl="1" fontAlgn="base"/>
            <a:r>
              <a:rPr lang="cs-CZ" dirty="0"/>
              <a:t>Je evidentní, že očekává-li spekulant růst krátkodobých úrokových sazeb, bude kupovat FRA kontrakty. Pozice kupujícího fixuje výdaj na úrovni FRA sazby, proti němuž bude stát, v případě zdařilé spekulace, vyšší příjem z referenční sazby.</a:t>
            </a:r>
          </a:p>
        </p:txBody>
      </p:sp>
      <p:sp>
        <p:nvSpPr>
          <p:cNvPr id="24" name="TextovéPole 23"/>
          <p:cNvSpPr txBox="1">
            <a:spLocks/>
          </p:cNvSpPr>
          <p:nvPr/>
        </p:nvSpPr>
        <p:spPr>
          <a:xfrm>
            <a:off x="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marL="0" lvl="1" indent="9525">
              <a:defRPr sz="1000"/>
            </a:lvl2pPr>
          </a:lstStyle>
          <a:p>
            <a:pPr lvl="0"/>
            <a:r>
              <a:rPr lang="cs-CZ" dirty="0"/>
              <a:t>Při očekávaném poklesu krátkodobých sazeb bude zaujata opačná pozice. Spekulant se stane prodávající stranou FRA kontraktu, protože chce být plátcem nižší referenční sazby a příjemcem zafixované FRA sazby.</a:t>
            </a:r>
          </a:p>
        </p:txBody>
      </p:sp>
      <p:sp>
        <p:nvSpPr>
          <p:cNvPr id="25" name="TextovéPole 24"/>
          <p:cNvSpPr txBox="1">
            <a:spLocks/>
          </p:cNvSpPr>
          <p:nvPr/>
        </p:nvSpPr>
        <p:spPr>
          <a:xfrm>
            <a:off x="1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marL="0" lvl="1" indent="9525">
              <a:defRPr sz="1000"/>
            </a:lvl2pPr>
          </a:lstStyle>
          <a:p>
            <a:pPr lvl="1" fontAlgn="base"/>
            <a:r>
              <a:rPr lang="cs-CZ" dirty="0"/>
              <a:t>Čím vyšší finanční páku instrument vytváří, tím atraktivnější se stává pro spekulační využití. FRA kontrakt tuto páku vytváří tím, že jistina, z níž se počítají úrokové platby, je pouze pomyslná. Sázka na budoucí velikost úrokového rozdílu tudíž nevyžaduje počáteční investici.</a:t>
            </a:r>
          </a:p>
        </p:txBody>
      </p:sp>
      <p:sp>
        <p:nvSpPr>
          <p:cNvPr id="26" name="TextovéPole 25"/>
          <p:cNvSpPr txBox="1">
            <a:spLocks/>
          </p:cNvSpPr>
          <p:nvPr/>
        </p:nvSpPr>
        <p:spPr>
          <a:xfrm>
            <a:off x="359999" y="7092000"/>
            <a:ext cx="8640000" cy="576000"/>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marL="0" lvl="1" indent="9525">
              <a:defRPr sz="1000"/>
            </a:lvl2pPr>
          </a:lstStyle>
          <a:p>
            <a:pPr lvl="1"/>
            <a:r>
              <a:rPr lang="cs-CZ" dirty="0"/>
              <a:t>FRA kontrakty mají obzvláště bohaté využití v zajišťovacích operacích.</a:t>
            </a:r>
          </a:p>
        </p:txBody>
      </p:sp>
      <p:sp>
        <p:nvSpPr>
          <p:cNvPr id="38" name="TextovéPole 37"/>
          <p:cNvSpPr txBox="1"/>
          <p:nvPr/>
        </p:nvSpPr>
        <p:spPr>
          <a:xfrm>
            <a:off x="1188000" y="4613764"/>
            <a:ext cx="6984400" cy="369332"/>
          </a:xfrm>
          <a:prstGeom prst="rect">
            <a:avLst/>
          </a:prstGeom>
          <a:noFill/>
          <a:ln>
            <a:noFill/>
          </a:ln>
        </p:spPr>
        <p:txBody>
          <a:bodyPr wrap="square" rtlCol="0">
            <a:spAutoFit/>
          </a:bodyPr>
          <a:lstStyle/>
          <a:p>
            <a:pPr marL="324000" lvl="2"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Locking in short-term deposit interest rate</a:t>
            </a:r>
          </a:p>
        </p:txBody>
      </p:sp>
      <p:sp>
        <p:nvSpPr>
          <p:cNvPr id="78" name="TextovéPole 77"/>
          <p:cNvSpPr txBox="1"/>
          <p:nvPr/>
        </p:nvSpPr>
        <p:spPr>
          <a:xfrm>
            <a:off x="2880000" y="4116305"/>
            <a:ext cx="5547512" cy="584775"/>
          </a:xfrm>
          <a:prstGeom prst="rect">
            <a:avLst/>
          </a:prstGeom>
          <a:noFill/>
          <a:ln>
            <a:noFill/>
          </a:ln>
        </p:spPr>
        <p:txBody>
          <a:bodyPr wrap="square" rtlCol="0">
            <a:spAutoFit/>
          </a:bodyPr>
          <a:lstStyle/>
          <a:p>
            <a:pPr marL="0" lvl="2">
              <a:buClr>
                <a:srgbClr val="7030A0"/>
              </a:buClr>
              <a:buSzPct val="80000"/>
            </a:pPr>
            <a:r>
              <a:rPr lang="en-GB" sz="1600" dirty="0">
                <a:latin typeface="Cambria Math" panose="02040503050406030204" pitchFamily="18" charset="0"/>
                <a:ea typeface="Cambria Math" panose="02040503050406030204" pitchFamily="18" charset="0"/>
              </a:rPr>
              <a:t>A company which needs to take a three-month loan in two months’ time can fix its borrowing cost by buying a 2v5 FRA</a:t>
            </a:r>
          </a:p>
        </p:txBody>
      </p:sp>
      <p:sp>
        <p:nvSpPr>
          <p:cNvPr id="33" name="TextovéPole 32"/>
          <p:cNvSpPr txBox="1"/>
          <p:nvPr/>
        </p:nvSpPr>
        <p:spPr>
          <a:xfrm>
            <a:off x="864001" y="954000"/>
            <a:ext cx="3708000" cy="430887"/>
          </a:xfrm>
          <a:prstGeom prst="rect">
            <a:avLst/>
          </a:prstGeom>
          <a:noFill/>
          <a:ln>
            <a:noFill/>
          </a:ln>
        </p:spPr>
        <p:txBody>
          <a:bodyPr wrap="square" rtlCol="0">
            <a:spAutoFit/>
          </a:bodyPr>
          <a:lstStyle/>
          <a:p>
            <a:pPr marL="324000" indent="-324000">
              <a:buClr>
                <a:srgbClr val="7030A0"/>
              </a:buClr>
              <a:buFont typeface="Wingdings" panose="05000000000000000000" pitchFamily="2" charset="2"/>
              <a:buChar char="Ø"/>
            </a:pPr>
            <a:r>
              <a:rPr lang="en-GB" sz="2200" dirty="0">
                <a:latin typeface="Cambria Math" panose="02040503050406030204" pitchFamily="18" charset="0"/>
                <a:ea typeface="Cambria Math" panose="02040503050406030204" pitchFamily="18" charset="0"/>
              </a:rPr>
              <a:t>Speculative trades</a:t>
            </a:r>
          </a:p>
        </p:txBody>
      </p:sp>
      <p:sp>
        <p:nvSpPr>
          <p:cNvPr id="34" name="Tlačítko akce: Zvuk 33">
            <a:hlinkClick r:id="" action="ppaction://noaction" highlightClick="1"/>
          </p:cNvPr>
          <p:cNvSpPr/>
          <p:nvPr/>
        </p:nvSpPr>
        <p:spPr>
          <a:xfrm>
            <a:off x="251520" y="2826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cs-CZ" sz="1200" b="1" dirty="0">
                <a:solidFill>
                  <a:srgbClr val="FFFF00"/>
                </a:solidFill>
              </a:rPr>
              <a:t>3</a:t>
            </a:r>
          </a:p>
        </p:txBody>
      </p:sp>
      <p:sp>
        <p:nvSpPr>
          <p:cNvPr id="30" name="TextovéPole 29"/>
          <p:cNvSpPr txBox="1"/>
          <p:nvPr/>
        </p:nvSpPr>
        <p:spPr>
          <a:xfrm>
            <a:off x="1188000" y="3245612"/>
            <a:ext cx="6912392" cy="369332"/>
          </a:xfrm>
          <a:prstGeom prst="rect">
            <a:avLst/>
          </a:prstGeom>
          <a:noFill/>
          <a:ln>
            <a:noFill/>
          </a:ln>
        </p:spPr>
        <p:txBody>
          <a:bodyPr wrap="square" rtlCol="0">
            <a:spAutoFit/>
          </a:bodyPr>
          <a:lstStyle/>
          <a:p>
            <a:pPr marL="324000" lvl="2"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Locking in short-term borrowing interest rates</a:t>
            </a:r>
            <a:endParaRPr lang="en-GB" dirty="0">
              <a:solidFill>
                <a:srgbClr val="7030A0"/>
              </a:solidFill>
              <a:latin typeface="Cambria Math" panose="02040503050406030204" pitchFamily="18" charset="0"/>
              <a:ea typeface="Cambria Math" panose="02040503050406030204" pitchFamily="18" charset="0"/>
            </a:endParaRPr>
          </a:p>
        </p:txBody>
      </p:sp>
      <p:sp>
        <p:nvSpPr>
          <p:cNvPr id="31" name="TextovéPole 30"/>
          <p:cNvSpPr txBox="1"/>
          <p:nvPr/>
        </p:nvSpPr>
        <p:spPr>
          <a:xfrm>
            <a:off x="1188000" y="1262297"/>
            <a:ext cx="7702907" cy="646331"/>
          </a:xfrm>
          <a:prstGeom prst="rect">
            <a:avLst/>
          </a:prstGeom>
          <a:noFill/>
          <a:ln>
            <a:noFill/>
          </a:ln>
        </p:spPr>
        <p:txBody>
          <a:bodyPr wrap="square" rtlCol="0">
            <a:spAutoFit/>
          </a:bodyPr>
          <a:lstStyle/>
          <a:p>
            <a:pPr marL="324000" lvl="2"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An FRA can be used to speculate whether the reference rate will be higher or lower than the FRA rate at the beginning of the FRA period</a:t>
            </a:r>
            <a:endParaRPr lang="en-GB" dirty="0">
              <a:solidFill>
                <a:srgbClr val="7030A0"/>
              </a:solidFill>
              <a:latin typeface="Cambria Math" panose="02040503050406030204" pitchFamily="18" charset="0"/>
              <a:ea typeface="Cambria Math" panose="02040503050406030204" pitchFamily="18" charset="0"/>
            </a:endParaRPr>
          </a:p>
        </p:txBody>
      </p:sp>
      <p:sp>
        <p:nvSpPr>
          <p:cNvPr id="27" name="TextovéPole 26"/>
          <p:cNvSpPr txBox="1">
            <a:spLocks/>
          </p:cNvSpPr>
          <p:nvPr/>
        </p:nvSpPr>
        <p:spPr>
          <a:xfrm>
            <a:off x="540000" y="7092000"/>
            <a:ext cx="8640000" cy="576000"/>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marL="0" lvl="1" indent="9525">
              <a:defRPr sz="1000"/>
            </a:lvl2pPr>
          </a:lstStyle>
          <a:p>
            <a:pPr lvl="1" fontAlgn="base"/>
            <a:r>
              <a:rPr lang="cs-CZ" dirty="0"/>
              <a:t>Ukažme si nejprve, jak provést zajištění proti zvýšení úrokových sazeb. Toto schéma zachycuje společnost, která si potřebuje vzít tříměsíční úvěr odedneška za dva měsíce. Chce-li si tato společnost uzamknout své budoucí výpůjční náklady, může si dnes zakoupit 2v5 FRA. V čistém vyjádření se stane plátcem dnes známé FRA sazby, zvýšené o dnes známou rizikovou přirážku. Pohyb tržní sazby nahoru či dolů nebude mít žádný vliv.</a:t>
            </a:r>
          </a:p>
        </p:txBody>
      </p:sp>
      <p:sp>
        <p:nvSpPr>
          <p:cNvPr id="29" name="TextovéPole 28"/>
          <p:cNvSpPr txBox="1">
            <a:spLocks/>
          </p:cNvSpPr>
          <p:nvPr/>
        </p:nvSpPr>
        <p:spPr>
          <a:xfrm>
            <a:off x="720000" y="7092000"/>
            <a:ext cx="8640000" cy="576000"/>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marL="0" lvl="1" indent="9525">
              <a:defRPr sz="1000"/>
            </a:lvl2pPr>
          </a:lstStyle>
          <a:p>
            <a:pPr lvl="1" fontAlgn="base"/>
            <a:r>
              <a:rPr lang="cs-CZ" dirty="0"/>
              <a:t>Podobným způsobem se dá postupovat při zajištění poklesu úrokových sazeb.</a:t>
            </a:r>
          </a:p>
        </p:txBody>
      </p:sp>
      <p:sp>
        <p:nvSpPr>
          <p:cNvPr id="99" name="TextovéPole 98"/>
          <p:cNvSpPr txBox="1"/>
          <p:nvPr/>
        </p:nvSpPr>
        <p:spPr>
          <a:xfrm>
            <a:off x="1188000" y="2348880"/>
            <a:ext cx="7560464" cy="646331"/>
          </a:xfrm>
          <a:prstGeom prst="rect">
            <a:avLst/>
          </a:prstGeom>
          <a:noFill/>
          <a:ln>
            <a:noFill/>
          </a:ln>
        </p:spPr>
        <p:txBody>
          <a:bodyPr wrap="square" rtlCol="0">
            <a:spAutoFit/>
          </a:bodyPr>
          <a:lstStyle/>
          <a:p>
            <a:pPr marL="324000" lvl="2"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Speculative gain can be achieved without upfront investment because the FRA’s principal amount is notional</a:t>
            </a:r>
          </a:p>
        </p:txBody>
      </p:sp>
      <p:grpSp>
        <p:nvGrpSpPr>
          <p:cNvPr id="7" name="Skupina 6"/>
          <p:cNvGrpSpPr/>
          <p:nvPr/>
        </p:nvGrpSpPr>
        <p:grpSpPr>
          <a:xfrm>
            <a:off x="1656000" y="3567184"/>
            <a:ext cx="5694900" cy="637523"/>
            <a:chOff x="1667616" y="3537104"/>
            <a:chExt cx="5694900" cy="637523"/>
          </a:xfrm>
        </p:grpSpPr>
        <p:grpSp>
          <p:nvGrpSpPr>
            <p:cNvPr id="5" name="Skupina 4"/>
            <p:cNvGrpSpPr/>
            <p:nvPr/>
          </p:nvGrpSpPr>
          <p:grpSpPr>
            <a:xfrm>
              <a:off x="1667616" y="3645024"/>
              <a:ext cx="5694900" cy="529603"/>
              <a:chOff x="1603772" y="2771968"/>
              <a:chExt cx="5694900" cy="529603"/>
            </a:xfrm>
          </p:grpSpPr>
          <p:grpSp>
            <p:nvGrpSpPr>
              <p:cNvPr id="41" name="Skupina 40"/>
              <p:cNvGrpSpPr/>
              <p:nvPr/>
            </p:nvGrpSpPr>
            <p:grpSpPr>
              <a:xfrm>
                <a:off x="1603772" y="2771968"/>
                <a:ext cx="1297863" cy="414000"/>
                <a:chOff x="1426629" y="2378596"/>
                <a:chExt cx="1297863" cy="276000"/>
              </a:xfrm>
            </p:grpSpPr>
            <p:sp>
              <p:nvSpPr>
                <p:cNvPr id="49" name="Obdélník 48"/>
                <p:cNvSpPr/>
                <p:nvPr/>
              </p:nvSpPr>
              <p:spPr>
                <a:xfrm>
                  <a:off x="1454377" y="2378596"/>
                  <a:ext cx="1228148" cy="276000"/>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50" name="TextovéPole 49"/>
                <p:cNvSpPr txBox="1"/>
                <p:nvPr/>
              </p:nvSpPr>
              <p:spPr>
                <a:xfrm>
                  <a:off x="1426629" y="2410155"/>
                  <a:ext cx="1297863" cy="205184"/>
                </a:xfrm>
                <a:prstGeom prst="rect">
                  <a:avLst/>
                </a:prstGeom>
                <a:noFill/>
              </p:spPr>
              <p:txBody>
                <a:bodyPr wrap="square" rtlCol="0">
                  <a:spAutoFit/>
                </a:bodyPr>
                <a:lstStyle/>
                <a:p>
                  <a:pPr algn="ctr"/>
                  <a:r>
                    <a:rPr lang="cs-CZ" sz="1400" b="1" dirty="0">
                      <a:solidFill>
                        <a:schemeClr val="bg1"/>
                      </a:solidFill>
                      <a:latin typeface="Cambria Math"/>
                      <a:ea typeface="Cambria Math" panose="02040503050406030204" pitchFamily="18" charset="0"/>
                    </a:rPr>
                    <a:t>Money market</a:t>
                  </a:r>
                  <a:endParaRPr lang="en-GB" sz="1400" b="1" dirty="0">
                    <a:solidFill>
                      <a:schemeClr val="bg1"/>
                    </a:solidFill>
                    <a:latin typeface="Cambria Math"/>
                    <a:ea typeface="Cambria Math" panose="02040503050406030204" pitchFamily="18" charset="0"/>
                  </a:endParaRPr>
                </a:p>
              </p:txBody>
            </p:sp>
          </p:grpSp>
          <p:grpSp>
            <p:nvGrpSpPr>
              <p:cNvPr id="42" name="Skupina 41"/>
              <p:cNvGrpSpPr/>
              <p:nvPr/>
            </p:nvGrpSpPr>
            <p:grpSpPr>
              <a:xfrm>
                <a:off x="3928580" y="2771968"/>
                <a:ext cx="1219484" cy="414000"/>
                <a:chOff x="5894273" y="2378596"/>
                <a:chExt cx="1219484" cy="276000"/>
              </a:xfrm>
            </p:grpSpPr>
            <p:sp>
              <p:nvSpPr>
                <p:cNvPr id="47" name="Obdélník 46"/>
                <p:cNvSpPr/>
                <p:nvPr/>
              </p:nvSpPr>
              <p:spPr>
                <a:xfrm>
                  <a:off x="5894273" y="2378596"/>
                  <a:ext cx="1219484" cy="276000"/>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48" name="TextovéPole 47"/>
                <p:cNvSpPr txBox="1"/>
                <p:nvPr/>
              </p:nvSpPr>
              <p:spPr>
                <a:xfrm>
                  <a:off x="5968569" y="2410155"/>
                  <a:ext cx="1054800" cy="205185"/>
                </a:xfrm>
                <a:prstGeom prst="rect">
                  <a:avLst/>
                </a:prstGeom>
                <a:noFill/>
              </p:spPr>
              <p:txBody>
                <a:bodyPr wrap="square" rtlCol="0">
                  <a:spAutoFit/>
                </a:bodyPr>
                <a:lstStyle/>
                <a:p>
                  <a:pPr algn="ctr"/>
                  <a:r>
                    <a:rPr lang="en-GB" sz="1400" b="1" dirty="0">
                      <a:solidFill>
                        <a:schemeClr val="bg1"/>
                      </a:solidFill>
                      <a:latin typeface="Cambria Math"/>
                      <a:ea typeface="Cambria Math" panose="02040503050406030204" pitchFamily="18" charset="0"/>
                    </a:rPr>
                    <a:t>Company</a:t>
                  </a:r>
                </a:p>
              </p:txBody>
            </p:sp>
          </p:grpSp>
          <p:sp>
            <p:nvSpPr>
              <p:cNvPr id="43" name="TextovéPole 42"/>
              <p:cNvSpPr txBox="1"/>
              <p:nvPr/>
            </p:nvSpPr>
            <p:spPr>
              <a:xfrm>
                <a:off x="2874095" y="2996340"/>
                <a:ext cx="1078673" cy="220573"/>
              </a:xfrm>
              <a:prstGeom prst="rect">
                <a:avLst/>
              </a:prstGeom>
              <a:noFill/>
            </p:spPr>
            <p:txBody>
              <a:bodyPr wrap="square" rtlCol="0">
                <a:spAutoFit/>
              </a:bodyPr>
              <a:lstStyle/>
              <a:p>
                <a:pPr algn="ctr">
                  <a:lnSpc>
                    <a:spcPts val="1000"/>
                  </a:lnSpc>
                </a:pPr>
                <a:r>
                  <a:rPr lang="en-GB" sz="1100" b="1" dirty="0">
                    <a:latin typeface="Cambria Math"/>
                    <a:ea typeface="Cambria Math" panose="02040503050406030204" pitchFamily="18" charset="0"/>
                  </a:rPr>
                  <a:t>Libor</a:t>
                </a:r>
                <a:r>
                  <a:rPr lang="cs-CZ" sz="1100" b="1" dirty="0">
                    <a:latin typeface="Cambria Math"/>
                    <a:ea typeface="Cambria Math" panose="02040503050406030204" pitchFamily="18" charset="0"/>
                  </a:rPr>
                  <a:t> </a:t>
                </a:r>
                <a:r>
                  <a:rPr lang="en-GB" sz="1100" b="1" dirty="0">
                    <a:latin typeface="Cambria Math"/>
                    <a:ea typeface="Cambria Math" panose="02040503050406030204" pitchFamily="18" charset="0"/>
                  </a:rPr>
                  <a:t>+</a:t>
                </a:r>
                <a:r>
                  <a:rPr lang="cs-CZ" sz="1100" b="1" dirty="0">
                    <a:latin typeface="Cambria Math"/>
                    <a:ea typeface="Cambria Math" panose="02040503050406030204" pitchFamily="18" charset="0"/>
                  </a:rPr>
                  <a:t> </a:t>
                </a:r>
                <a:r>
                  <a:rPr lang="en-GB" sz="1100" b="1" dirty="0">
                    <a:latin typeface="Cambria Math"/>
                    <a:ea typeface="Cambria Math" panose="02040503050406030204" pitchFamily="18" charset="0"/>
                  </a:rPr>
                  <a:t>spread</a:t>
                </a:r>
              </a:p>
            </p:txBody>
          </p:sp>
          <p:cxnSp>
            <p:nvCxnSpPr>
              <p:cNvPr id="45" name="Přímá spojnice se šipkou 44"/>
              <p:cNvCxnSpPr/>
              <p:nvPr/>
            </p:nvCxnSpPr>
            <p:spPr>
              <a:xfrm>
                <a:off x="2876503" y="2989644"/>
                <a:ext cx="1030418" cy="0"/>
              </a:xfrm>
              <a:prstGeom prst="straightConnector1">
                <a:avLst/>
              </a:prstGeom>
              <a:ln w="25400">
                <a:prstDash val="sysDash"/>
                <a:headEnd type="triangle" w="lg" len="med"/>
                <a:tailEnd type="none" w="lg" len="med"/>
              </a:ln>
            </p:spPr>
            <p:style>
              <a:lnRef idx="1">
                <a:schemeClr val="accent1"/>
              </a:lnRef>
              <a:fillRef idx="0">
                <a:schemeClr val="accent1"/>
              </a:fillRef>
              <a:effectRef idx="0">
                <a:schemeClr val="accent1"/>
              </a:effectRef>
              <a:fontRef idx="minor">
                <a:schemeClr val="tx1"/>
              </a:fontRef>
            </p:style>
          </p:cxnSp>
          <p:grpSp>
            <p:nvGrpSpPr>
              <p:cNvPr id="51" name="Skupina 50"/>
              <p:cNvGrpSpPr/>
              <p:nvPr/>
            </p:nvGrpSpPr>
            <p:grpSpPr>
              <a:xfrm>
                <a:off x="6079188" y="2789091"/>
                <a:ext cx="1219484" cy="414000"/>
                <a:chOff x="5894273" y="2378596"/>
                <a:chExt cx="1219484" cy="276000"/>
              </a:xfrm>
            </p:grpSpPr>
            <p:sp>
              <p:nvSpPr>
                <p:cNvPr id="52" name="Obdélník 51"/>
                <p:cNvSpPr/>
                <p:nvPr/>
              </p:nvSpPr>
              <p:spPr>
                <a:xfrm>
                  <a:off x="5894273" y="2378596"/>
                  <a:ext cx="1219484" cy="276000"/>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53" name="TextovéPole 52"/>
                <p:cNvSpPr txBox="1"/>
                <p:nvPr/>
              </p:nvSpPr>
              <p:spPr>
                <a:xfrm>
                  <a:off x="5968569" y="2398740"/>
                  <a:ext cx="1054800" cy="205185"/>
                </a:xfrm>
                <a:prstGeom prst="rect">
                  <a:avLst/>
                </a:prstGeom>
                <a:noFill/>
              </p:spPr>
              <p:txBody>
                <a:bodyPr wrap="square" rtlCol="0">
                  <a:spAutoFit/>
                </a:bodyPr>
                <a:lstStyle/>
                <a:p>
                  <a:pPr algn="ctr"/>
                  <a:r>
                    <a:rPr lang="cs-CZ" sz="1400" b="1" dirty="0">
                      <a:solidFill>
                        <a:schemeClr val="bg1"/>
                      </a:solidFill>
                      <a:latin typeface="Cambria Math"/>
                      <a:ea typeface="Cambria Math" panose="02040503050406030204" pitchFamily="18" charset="0"/>
                    </a:rPr>
                    <a:t>FRA dealer</a:t>
                  </a:r>
                  <a:endParaRPr lang="en-GB" sz="1400" b="1" dirty="0">
                    <a:solidFill>
                      <a:schemeClr val="bg1"/>
                    </a:solidFill>
                    <a:latin typeface="Cambria Math"/>
                    <a:ea typeface="Cambria Math" panose="02040503050406030204" pitchFamily="18" charset="0"/>
                  </a:endParaRPr>
                </a:p>
              </p:txBody>
            </p:sp>
          </p:grpSp>
          <p:cxnSp>
            <p:nvCxnSpPr>
              <p:cNvPr id="54" name="Přímá spojnice se šipkou 53"/>
              <p:cNvCxnSpPr/>
              <p:nvPr/>
            </p:nvCxnSpPr>
            <p:spPr>
              <a:xfrm>
                <a:off x="5193231" y="3090448"/>
                <a:ext cx="851585" cy="0"/>
              </a:xfrm>
              <a:prstGeom prst="straightConnector1">
                <a:avLst/>
              </a:prstGeom>
              <a:ln w="25400">
                <a:prstDash val="sysDash"/>
                <a:headEnd type="triangle" w="lg" len="med"/>
                <a:tailEnd type="none" w="lg" len="med"/>
              </a:ln>
            </p:spPr>
            <p:style>
              <a:lnRef idx="1">
                <a:schemeClr val="accent1"/>
              </a:lnRef>
              <a:fillRef idx="0">
                <a:schemeClr val="accent1"/>
              </a:fillRef>
              <a:effectRef idx="0">
                <a:schemeClr val="accent1"/>
              </a:effectRef>
              <a:fontRef idx="minor">
                <a:schemeClr val="tx1"/>
              </a:fontRef>
            </p:style>
          </p:cxnSp>
          <p:sp>
            <p:nvSpPr>
              <p:cNvPr id="55" name="TextovéPole 54"/>
              <p:cNvSpPr txBox="1"/>
              <p:nvPr/>
            </p:nvSpPr>
            <p:spPr>
              <a:xfrm>
                <a:off x="5156228" y="3078048"/>
                <a:ext cx="936428" cy="223523"/>
              </a:xfrm>
              <a:prstGeom prst="rect">
                <a:avLst/>
              </a:prstGeom>
              <a:noFill/>
            </p:spPr>
            <p:txBody>
              <a:bodyPr wrap="square" rtlCol="0">
                <a:spAutoFit/>
              </a:bodyPr>
              <a:lstStyle/>
              <a:p>
                <a:pPr algn="ctr">
                  <a:lnSpc>
                    <a:spcPts val="1000"/>
                  </a:lnSpc>
                </a:pPr>
                <a:r>
                  <a:rPr lang="cs-CZ" sz="1100" b="1" dirty="0">
                    <a:latin typeface="Cambria Math"/>
                    <a:ea typeface="Cambria Math" panose="02040503050406030204" pitchFamily="18" charset="0"/>
                  </a:rPr>
                  <a:t>Libor</a:t>
                </a:r>
                <a:endParaRPr lang="en-GB" sz="1100" b="1" dirty="0">
                  <a:latin typeface="Cambria Math"/>
                  <a:ea typeface="Cambria Math" panose="02040503050406030204" pitchFamily="18" charset="0"/>
                </a:endParaRPr>
              </a:p>
            </p:txBody>
          </p:sp>
        </p:grpSp>
        <p:cxnSp>
          <p:nvCxnSpPr>
            <p:cNvPr id="100" name="Přímá spojnice se šipkou 99"/>
            <p:cNvCxnSpPr/>
            <p:nvPr/>
          </p:nvCxnSpPr>
          <p:spPr>
            <a:xfrm>
              <a:off x="5256891" y="3717032"/>
              <a:ext cx="851585" cy="0"/>
            </a:xfrm>
            <a:prstGeom prst="straightConnector1">
              <a:avLst/>
            </a:prstGeom>
            <a:ln w="25400">
              <a:prstDash val="solid"/>
              <a:headEnd type="none" w="med" len="med"/>
              <a:tailEnd type="triangle" w="lg" len="med"/>
            </a:ln>
          </p:spPr>
          <p:style>
            <a:lnRef idx="1">
              <a:schemeClr val="accent1"/>
            </a:lnRef>
            <a:fillRef idx="0">
              <a:schemeClr val="accent1"/>
            </a:fillRef>
            <a:effectRef idx="0">
              <a:schemeClr val="accent1"/>
            </a:effectRef>
            <a:fontRef idx="minor">
              <a:schemeClr val="tx1"/>
            </a:fontRef>
          </p:style>
        </p:cxnSp>
        <p:sp>
          <p:nvSpPr>
            <p:cNvPr id="101" name="TextovéPole 100"/>
            <p:cNvSpPr txBox="1"/>
            <p:nvPr/>
          </p:nvSpPr>
          <p:spPr>
            <a:xfrm>
              <a:off x="5219888" y="3537104"/>
              <a:ext cx="936428" cy="223523"/>
            </a:xfrm>
            <a:prstGeom prst="rect">
              <a:avLst/>
            </a:prstGeom>
            <a:noFill/>
          </p:spPr>
          <p:txBody>
            <a:bodyPr wrap="square" rtlCol="0">
              <a:spAutoFit/>
            </a:bodyPr>
            <a:lstStyle/>
            <a:p>
              <a:pPr algn="ctr">
                <a:lnSpc>
                  <a:spcPts val="1000"/>
                </a:lnSpc>
              </a:pPr>
              <a:r>
                <a:rPr lang="en-GB" sz="1100" b="1" dirty="0">
                  <a:latin typeface="Cambria Math"/>
                  <a:ea typeface="Cambria Math" panose="02040503050406030204" pitchFamily="18" charset="0"/>
                </a:rPr>
                <a:t>FRA rate</a:t>
              </a:r>
            </a:p>
          </p:txBody>
        </p:sp>
      </p:grpSp>
      <p:sp>
        <p:nvSpPr>
          <p:cNvPr id="102" name="TextovéPole 101"/>
          <p:cNvSpPr txBox="1"/>
          <p:nvPr/>
        </p:nvSpPr>
        <p:spPr>
          <a:xfrm>
            <a:off x="2880000" y="5490289"/>
            <a:ext cx="5693645" cy="584775"/>
          </a:xfrm>
          <a:prstGeom prst="rect">
            <a:avLst/>
          </a:prstGeom>
          <a:noFill/>
          <a:ln>
            <a:noFill/>
          </a:ln>
        </p:spPr>
        <p:txBody>
          <a:bodyPr wrap="square" rtlCol="0">
            <a:spAutoFit/>
          </a:bodyPr>
          <a:lstStyle/>
          <a:p>
            <a:pPr marL="0" lvl="2">
              <a:buClr>
                <a:srgbClr val="7030A0"/>
              </a:buClr>
              <a:buSzPct val="80000"/>
            </a:pPr>
            <a:r>
              <a:rPr lang="en-GB" sz="1600" dirty="0">
                <a:latin typeface="Cambria Math" panose="02040503050406030204" pitchFamily="18" charset="0"/>
                <a:ea typeface="Cambria Math" panose="02040503050406030204" pitchFamily="18" charset="0"/>
              </a:rPr>
              <a:t>A company which expects to make a six-month deposit in two weeks’ time can fix its lending return by selling a 0.5v6.5 FRA</a:t>
            </a:r>
          </a:p>
        </p:txBody>
      </p:sp>
      <p:grpSp>
        <p:nvGrpSpPr>
          <p:cNvPr id="117" name="Skupina 116"/>
          <p:cNvGrpSpPr/>
          <p:nvPr/>
        </p:nvGrpSpPr>
        <p:grpSpPr>
          <a:xfrm>
            <a:off x="1656000" y="4945701"/>
            <a:ext cx="5694900" cy="651038"/>
            <a:chOff x="1667616" y="3531088"/>
            <a:chExt cx="5694900" cy="651038"/>
          </a:xfrm>
        </p:grpSpPr>
        <p:grpSp>
          <p:nvGrpSpPr>
            <p:cNvPr id="118" name="Skupina 117"/>
            <p:cNvGrpSpPr/>
            <p:nvPr/>
          </p:nvGrpSpPr>
          <p:grpSpPr>
            <a:xfrm>
              <a:off x="1667616" y="3645024"/>
              <a:ext cx="5694900" cy="537102"/>
              <a:chOff x="1603772" y="2771968"/>
              <a:chExt cx="5694900" cy="537102"/>
            </a:xfrm>
          </p:grpSpPr>
          <p:grpSp>
            <p:nvGrpSpPr>
              <p:cNvPr id="121" name="Skupina 120"/>
              <p:cNvGrpSpPr/>
              <p:nvPr/>
            </p:nvGrpSpPr>
            <p:grpSpPr>
              <a:xfrm>
                <a:off x="1603772" y="2771968"/>
                <a:ext cx="1297863" cy="414000"/>
                <a:chOff x="1426629" y="2378596"/>
                <a:chExt cx="1297863" cy="276000"/>
              </a:xfrm>
            </p:grpSpPr>
            <p:sp>
              <p:nvSpPr>
                <p:cNvPr id="132" name="Obdélník 131"/>
                <p:cNvSpPr/>
                <p:nvPr/>
              </p:nvSpPr>
              <p:spPr>
                <a:xfrm>
                  <a:off x="1454377" y="2378596"/>
                  <a:ext cx="1228148" cy="276000"/>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33" name="TextovéPole 132"/>
                <p:cNvSpPr txBox="1"/>
                <p:nvPr/>
              </p:nvSpPr>
              <p:spPr>
                <a:xfrm>
                  <a:off x="1426629" y="2410155"/>
                  <a:ext cx="1297863" cy="205184"/>
                </a:xfrm>
                <a:prstGeom prst="rect">
                  <a:avLst/>
                </a:prstGeom>
                <a:noFill/>
              </p:spPr>
              <p:txBody>
                <a:bodyPr wrap="square" rtlCol="0">
                  <a:spAutoFit/>
                </a:bodyPr>
                <a:lstStyle/>
                <a:p>
                  <a:pPr algn="ctr"/>
                  <a:r>
                    <a:rPr lang="cs-CZ" sz="1400" b="1" dirty="0">
                      <a:solidFill>
                        <a:schemeClr val="bg1"/>
                      </a:solidFill>
                      <a:latin typeface="Cambria Math"/>
                      <a:ea typeface="Cambria Math" panose="02040503050406030204" pitchFamily="18" charset="0"/>
                    </a:rPr>
                    <a:t>Money market</a:t>
                  </a:r>
                  <a:endParaRPr lang="en-GB" sz="1400" b="1" dirty="0">
                    <a:solidFill>
                      <a:schemeClr val="bg1"/>
                    </a:solidFill>
                    <a:latin typeface="Cambria Math"/>
                    <a:ea typeface="Cambria Math" panose="02040503050406030204" pitchFamily="18" charset="0"/>
                  </a:endParaRPr>
                </a:p>
              </p:txBody>
            </p:sp>
          </p:grpSp>
          <p:grpSp>
            <p:nvGrpSpPr>
              <p:cNvPr id="122" name="Skupina 121"/>
              <p:cNvGrpSpPr/>
              <p:nvPr/>
            </p:nvGrpSpPr>
            <p:grpSpPr>
              <a:xfrm>
                <a:off x="3928580" y="2771968"/>
                <a:ext cx="1219484" cy="414000"/>
                <a:chOff x="5894273" y="2378596"/>
                <a:chExt cx="1219484" cy="276000"/>
              </a:xfrm>
            </p:grpSpPr>
            <p:sp>
              <p:nvSpPr>
                <p:cNvPr id="130" name="Obdélník 129"/>
                <p:cNvSpPr/>
                <p:nvPr/>
              </p:nvSpPr>
              <p:spPr>
                <a:xfrm>
                  <a:off x="5894273" y="2378596"/>
                  <a:ext cx="1219484" cy="276000"/>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31" name="TextovéPole 130"/>
                <p:cNvSpPr txBox="1"/>
                <p:nvPr/>
              </p:nvSpPr>
              <p:spPr>
                <a:xfrm>
                  <a:off x="5968569" y="2410155"/>
                  <a:ext cx="1054800" cy="205185"/>
                </a:xfrm>
                <a:prstGeom prst="rect">
                  <a:avLst/>
                </a:prstGeom>
                <a:noFill/>
              </p:spPr>
              <p:txBody>
                <a:bodyPr wrap="square" rtlCol="0">
                  <a:spAutoFit/>
                </a:bodyPr>
                <a:lstStyle/>
                <a:p>
                  <a:pPr algn="ctr"/>
                  <a:r>
                    <a:rPr lang="en-GB" sz="1400" b="1" dirty="0">
                      <a:solidFill>
                        <a:schemeClr val="bg1"/>
                      </a:solidFill>
                      <a:latin typeface="Cambria Math"/>
                      <a:ea typeface="Cambria Math" panose="02040503050406030204" pitchFamily="18" charset="0"/>
                    </a:rPr>
                    <a:t>Company</a:t>
                  </a:r>
                </a:p>
              </p:txBody>
            </p:sp>
          </p:grpSp>
          <p:sp>
            <p:nvSpPr>
              <p:cNvPr id="123" name="TextovéPole 122"/>
              <p:cNvSpPr txBox="1"/>
              <p:nvPr/>
            </p:nvSpPr>
            <p:spPr>
              <a:xfrm>
                <a:off x="2874095" y="2996340"/>
                <a:ext cx="1078673" cy="220573"/>
              </a:xfrm>
              <a:prstGeom prst="rect">
                <a:avLst/>
              </a:prstGeom>
              <a:noFill/>
            </p:spPr>
            <p:txBody>
              <a:bodyPr wrap="square" rtlCol="0">
                <a:spAutoFit/>
              </a:bodyPr>
              <a:lstStyle/>
              <a:p>
                <a:pPr algn="ctr">
                  <a:lnSpc>
                    <a:spcPts val="1000"/>
                  </a:lnSpc>
                </a:pPr>
                <a:r>
                  <a:rPr lang="en-GB" sz="1100" b="1" dirty="0">
                    <a:latin typeface="Cambria Math"/>
                    <a:ea typeface="Cambria Math" panose="02040503050406030204" pitchFamily="18" charset="0"/>
                  </a:rPr>
                  <a:t>Libor</a:t>
                </a:r>
                <a:r>
                  <a:rPr lang="cs-CZ" sz="1100" b="1" dirty="0">
                    <a:latin typeface="Cambria Math"/>
                    <a:ea typeface="Cambria Math" panose="02040503050406030204" pitchFamily="18" charset="0"/>
                  </a:rPr>
                  <a:t> + </a:t>
                </a:r>
                <a:r>
                  <a:rPr lang="en-GB" sz="1100" b="1" dirty="0">
                    <a:latin typeface="Cambria Math"/>
                    <a:ea typeface="Cambria Math" panose="02040503050406030204" pitchFamily="18" charset="0"/>
                  </a:rPr>
                  <a:t>spread</a:t>
                </a:r>
              </a:p>
            </p:txBody>
          </p:sp>
          <p:cxnSp>
            <p:nvCxnSpPr>
              <p:cNvPr id="124" name="Přímá spojnice se šipkou 123"/>
              <p:cNvCxnSpPr/>
              <p:nvPr/>
            </p:nvCxnSpPr>
            <p:spPr>
              <a:xfrm>
                <a:off x="2882519" y="2989644"/>
                <a:ext cx="1030418" cy="0"/>
              </a:xfrm>
              <a:prstGeom prst="straightConnector1">
                <a:avLst/>
              </a:prstGeom>
              <a:ln w="25400">
                <a:prstDash val="sysDash"/>
                <a:headEnd type="none" w="lg" len="med"/>
                <a:tailEnd type="triangle" w="lg" len="med"/>
              </a:ln>
            </p:spPr>
            <p:style>
              <a:lnRef idx="1">
                <a:schemeClr val="accent1"/>
              </a:lnRef>
              <a:fillRef idx="0">
                <a:schemeClr val="accent1"/>
              </a:fillRef>
              <a:effectRef idx="0">
                <a:schemeClr val="accent1"/>
              </a:effectRef>
              <a:fontRef idx="minor">
                <a:schemeClr val="tx1"/>
              </a:fontRef>
            </p:style>
          </p:cxnSp>
          <p:grpSp>
            <p:nvGrpSpPr>
              <p:cNvPr id="125" name="Skupina 124"/>
              <p:cNvGrpSpPr/>
              <p:nvPr/>
            </p:nvGrpSpPr>
            <p:grpSpPr>
              <a:xfrm>
                <a:off x="6079188" y="2789091"/>
                <a:ext cx="1219484" cy="414000"/>
                <a:chOff x="5894273" y="2378596"/>
                <a:chExt cx="1219484" cy="276000"/>
              </a:xfrm>
            </p:grpSpPr>
            <p:sp>
              <p:nvSpPr>
                <p:cNvPr id="128" name="Obdélník 127"/>
                <p:cNvSpPr/>
                <p:nvPr/>
              </p:nvSpPr>
              <p:spPr>
                <a:xfrm>
                  <a:off x="5894273" y="2378596"/>
                  <a:ext cx="1219484" cy="276000"/>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29" name="TextovéPole 128"/>
                <p:cNvSpPr txBox="1"/>
                <p:nvPr/>
              </p:nvSpPr>
              <p:spPr>
                <a:xfrm>
                  <a:off x="5968569" y="2398740"/>
                  <a:ext cx="1054800" cy="205185"/>
                </a:xfrm>
                <a:prstGeom prst="rect">
                  <a:avLst/>
                </a:prstGeom>
                <a:noFill/>
              </p:spPr>
              <p:txBody>
                <a:bodyPr wrap="square" rtlCol="0">
                  <a:spAutoFit/>
                </a:bodyPr>
                <a:lstStyle/>
                <a:p>
                  <a:pPr algn="ctr"/>
                  <a:r>
                    <a:rPr lang="cs-CZ" sz="1400" b="1" dirty="0">
                      <a:solidFill>
                        <a:schemeClr val="bg1"/>
                      </a:solidFill>
                      <a:latin typeface="Cambria Math"/>
                      <a:ea typeface="Cambria Math" panose="02040503050406030204" pitchFamily="18" charset="0"/>
                    </a:rPr>
                    <a:t>FRA dealer</a:t>
                  </a:r>
                  <a:endParaRPr lang="en-GB" sz="1400" b="1" dirty="0">
                    <a:solidFill>
                      <a:schemeClr val="bg1"/>
                    </a:solidFill>
                    <a:latin typeface="Cambria Math"/>
                    <a:ea typeface="Cambria Math" panose="02040503050406030204" pitchFamily="18" charset="0"/>
                  </a:endParaRPr>
                </a:p>
              </p:txBody>
            </p:sp>
          </p:grpSp>
          <p:cxnSp>
            <p:nvCxnSpPr>
              <p:cNvPr id="126" name="Přímá spojnice se šipkou 125"/>
              <p:cNvCxnSpPr/>
              <p:nvPr/>
            </p:nvCxnSpPr>
            <p:spPr>
              <a:xfrm>
                <a:off x="5193231" y="3090448"/>
                <a:ext cx="851585" cy="0"/>
              </a:xfrm>
              <a:prstGeom prst="straightConnector1">
                <a:avLst/>
              </a:prstGeom>
              <a:ln w="25400">
                <a:prstDash val="sysDash"/>
                <a:headEnd type="none" w="lg" len="med"/>
                <a:tailEnd type="triangle" w="lg" len="med"/>
              </a:ln>
            </p:spPr>
            <p:style>
              <a:lnRef idx="1">
                <a:schemeClr val="accent1"/>
              </a:lnRef>
              <a:fillRef idx="0">
                <a:schemeClr val="accent1"/>
              </a:fillRef>
              <a:effectRef idx="0">
                <a:schemeClr val="accent1"/>
              </a:effectRef>
              <a:fontRef idx="minor">
                <a:schemeClr val="tx1"/>
              </a:fontRef>
            </p:style>
          </p:cxnSp>
          <p:sp>
            <p:nvSpPr>
              <p:cNvPr id="127" name="TextovéPole 126"/>
              <p:cNvSpPr txBox="1"/>
              <p:nvPr/>
            </p:nvSpPr>
            <p:spPr>
              <a:xfrm>
                <a:off x="5156228" y="3085547"/>
                <a:ext cx="936428" cy="223523"/>
              </a:xfrm>
              <a:prstGeom prst="rect">
                <a:avLst/>
              </a:prstGeom>
              <a:noFill/>
            </p:spPr>
            <p:txBody>
              <a:bodyPr wrap="square" rtlCol="0">
                <a:spAutoFit/>
              </a:bodyPr>
              <a:lstStyle/>
              <a:p>
                <a:pPr algn="ctr">
                  <a:lnSpc>
                    <a:spcPts val="1000"/>
                  </a:lnSpc>
                </a:pPr>
                <a:r>
                  <a:rPr lang="cs-CZ" sz="1100" b="1" dirty="0">
                    <a:latin typeface="Cambria Math"/>
                    <a:ea typeface="Cambria Math" panose="02040503050406030204" pitchFamily="18" charset="0"/>
                  </a:rPr>
                  <a:t>Libor</a:t>
                </a:r>
                <a:endParaRPr lang="en-GB" sz="1100" b="1" dirty="0">
                  <a:latin typeface="Cambria Math"/>
                  <a:ea typeface="Cambria Math" panose="02040503050406030204" pitchFamily="18" charset="0"/>
                </a:endParaRPr>
              </a:p>
            </p:txBody>
          </p:sp>
        </p:grpSp>
        <p:cxnSp>
          <p:nvCxnSpPr>
            <p:cNvPr id="119" name="Přímá spojnice se šipkou 118"/>
            <p:cNvCxnSpPr/>
            <p:nvPr/>
          </p:nvCxnSpPr>
          <p:spPr>
            <a:xfrm>
              <a:off x="5256891" y="3717032"/>
              <a:ext cx="851585" cy="0"/>
            </a:xfrm>
            <a:prstGeom prst="straightConnector1">
              <a:avLst/>
            </a:prstGeom>
            <a:ln w="25400">
              <a:prstDash val="solid"/>
              <a:headEnd type="triangle" w="lg" len="med"/>
              <a:tailEnd type="none" w="lg" len="med"/>
            </a:ln>
          </p:spPr>
          <p:style>
            <a:lnRef idx="1">
              <a:schemeClr val="accent1"/>
            </a:lnRef>
            <a:fillRef idx="0">
              <a:schemeClr val="accent1"/>
            </a:fillRef>
            <a:effectRef idx="0">
              <a:schemeClr val="accent1"/>
            </a:effectRef>
            <a:fontRef idx="minor">
              <a:schemeClr val="tx1"/>
            </a:fontRef>
          </p:style>
        </p:cxnSp>
        <p:sp>
          <p:nvSpPr>
            <p:cNvPr id="120" name="TextovéPole 119"/>
            <p:cNvSpPr txBox="1"/>
            <p:nvPr/>
          </p:nvSpPr>
          <p:spPr>
            <a:xfrm>
              <a:off x="5219888" y="3531088"/>
              <a:ext cx="936428" cy="223523"/>
            </a:xfrm>
            <a:prstGeom prst="rect">
              <a:avLst/>
            </a:prstGeom>
            <a:noFill/>
          </p:spPr>
          <p:txBody>
            <a:bodyPr wrap="square" rtlCol="0">
              <a:spAutoFit/>
            </a:bodyPr>
            <a:lstStyle/>
            <a:p>
              <a:pPr algn="ctr">
                <a:lnSpc>
                  <a:spcPts val="1000"/>
                </a:lnSpc>
              </a:pPr>
              <a:r>
                <a:rPr lang="en-GB" sz="1100" b="1" dirty="0">
                  <a:latin typeface="Cambria Math"/>
                  <a:ea typeface="Cambria Math" panose="02040503050406030204" pitchFamily="18" charset="0"/>
                </a:rPr>
                <a:t>FRA rate</a:t>
              </a:r>
            </a:p>
          </p:txBody>
        </p:sp>
      </p:grpSp>
      <p:sp>
        <p:nvSpPr>
          <p:cNvPr id="60" name="Tlačítko akce: Prázdné 59">
            <a:hlinkClick r:id="" action="ppaction://noaction" highlightClick="1"/>
            <a:extLst>
              <a:ext uri="{FF2B5EF4-FFF2-40B4-BE49-F238E27FC236}">
                <a16:creationId xmlns:a16="http://schemas.microsoft.com/office/drawing/2014/main" id="{937EB400-FF6E-434D-B2BD-E22370449D82}"/>
              </a:ext>
            </a:extLst>
          </p:cNvPr>
          <p:cNvSpPr/>
          <p:nvPr/>
        </p:nvSpPr>
        <p:spPr>
          <a:xfrm>
            <a:off x="7631560" y="36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800" b="1" dirty="0" err="1">
                <a:solidFill>
                  <a:srgbClr val="FFFF00"/>
                </a:solidFill>
              </a:rPr>
              <a:t>Cz</a:t>
            </a:r>
            <a:endParaRPr lang="cs-CZ" sz="800" b="1" dirty="0">
              <a:solidFill>
                <a:srgbClr val="FFFF00"/>
              </a:solidFill>
            </a:endParaRPr>
          </a:p>
        </p:txBody>
      </p:sp>
      <p:sp>
        <p:nvSpPr>
          <p:cNvPr id="61" name="Tlačítko akce: Prázdné 60">
            <a:hlinkClick r:id="" action="ppaction://noaction" highlightClick="1"/>
            <a:extLst>
              <a:ext uri="{FF2B5EF4-FFF2-40B4-BE49-F238E27FC236}">
                <a16:creationId xmlns:a16="http://schemas.microsoft.com/office/drawing/2014/main" id="{19B58181-1C34-4C1A-BA94-A290856F3D07}"/>
              </a:ext>
            </a:extLst>
          </p:cNvPr>
          <p:cNvSpPr/>
          <p:nvPr/>
        </p:nvSpPr>
        <p:spPr>
          <a:xfrm>
            <a:off x="8028480" y="36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800" b="1" dirty="0">
                <a:solidFill>
                  <a:srgbClr val="FFFF00"/>
                </a:solidFill>
              </a:rPr>
              <a:t>En</a:t>
            </a:r>
          </a:p>
        </p:txBody>
      </p:sp>
      <p:sp>
        <p:nvSpPr>
          <p:cNvPr id="62" name="Tlačítko akce: Prázdné 61">
            <a:hlinkClick r:id="" action="ppaction://noaction" highlightClick="1"/>
            <a:extLst>
              <a:ext uri="{FF2B5EF4-FFF2-40B4-BE49-F238E27FC236}">
                <a16:creationId xmlns:a16="http://schemas.microsoft.com/office/drawing/2014/main" id="{50E964CF-5E6C-4B2D-BFA4-A487A03A6B44}"/>
              </a:ext>
            </a:extLst>
          </p:cNvPr>
          <p:cNvSpPr/>
          <p:nvPr/>
        </p:nvSpPr>
        <p:spPr>
          <a:xfrm>
            <a:off x="8423648" y="360000"/>
            <a:ext cx="360000" cy="180000"/>
          </a:xfrm>
          <a:prstGeom prst="actionButtonBlank">
            <a:avLst/>
          </a:prstGeom>
          <a:solidFill>
            <a:schemeClr val="accent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cs-CZ" sz="800" b="1" dirty="0" err="1">
                <a:solidFill>
                  <a:srgbClr val="FFFF00"/>
                </a:solidFill>
              </a:rPr>
              <a:t>None</a:t>
            </a:r>
            <a:endParaRPr lang="cs-CZ" sz="800" b="1" dirty="0">
              <a:solidFill>
                <a:srgbClr val="FFFF00"/>
              </a:solidFill>
            </a:endParaRPr>
          </a:p>
        </p:txBody>
      </p:sp>
      <p:sp>
        <p:nvSpPr>
          <p:cNvPr id="63" name="Zástupný symbol pro zápatí 1">
            <a:extLst>
              <a:ext uri="{FF2B5EF4-FFF2-40B4-BE49-F238E27FC236}">
                <a16:creationId xmlns:a16="http://schemas.microsoft.com/office/drawing/2014/main" id="{E308E735-059A-4F45-BE83-DC1A95BCE3A1}"/>
              </a:ext>
            </a:extLst>
          </p:cNvPr>
          <p:cNvSpPr txBox="1">
            <a:spLocks/>
          </p:cNvSpPr>
          <p:nvPr/>
        </p:nvSpPr>
        <p:spPr>
          <a:xfrm>
            <a:off x="7631480" y="188640"/>
            <a:ext cx="1152168" cy="156738"/>
          </a:xfrm>
          <a:prstGeom prst="rect">
            <a:avLst/>
          </a:prstGeom>
        </p:spPr>
        <p:txBody>
          <a:bodyPr vert="horz" lIns="91440" tIns="45720" rIns="91440" bIns="45720" rtlCol="0" anchor="ctr"/>
          <a:lstStyle>
            <a:defPPr>
              <a:defRPr lang="cs-CZ"/>
            </a:defPPr>
            <a:lvl1pPr marL="0" algn="l" defTabSz="914400" rtl="0" eaLnBrk="1" latinLnBrk="0" hangingPunct="1">
              <a:defRPr sz="1100" b="1" kern="1200">
                <a:solidFill>
                  <a:schemeClr val="tx1">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800" kern="800" spc="130" dirty="0"/>
              <a:t>Subtitles</a:t>
            </a:r>
          </a:p>
        </p:txBody>
      </p:sp>
      <p:sp>
        <p:nvSpPr>
          <p:cNvPr id="64" name="Obdélník 63">
            <a:extLst>
              <a:ext uri="{FF2B5EF4-FFF2-40B4-BE49-F238E27FC236}">
                <a16:creationId xmlns:a16="http://schemas.microsoft.com/office/drawing/2014/main" id="{29914CF0-E990-478A-964A-A21A46D7C6C3}"/>
              </a:ext>
            </a:extLst>
          </p:cNvPr>
          <p:cNvSpPr/>
          <p:nvPr/>
        </p:nvSpPr>
        <p:spPr>
          <a:xfrm>
            <a:off x="7524480" y="180000"/>
            <a:ext cx="1368000" cy="396000"/>
          </a:xfrm>
          <a:prstGeom prst="rect">
            <a:avLst/>
          </a:prstGeom>
          <a:solidFill>
            <a:schemeClr val="accent1">
              <a:alpha val="40000"/>
            </a:schemeClr>
          </a:solidFill>
          <a:ln w="63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5" name="TextovéPole 64">
            <a:extLst>
              <a:ext uri="{FF2B5EF4-FFF2-40B4-BE49-F238E27FC236}">
                <a16:creationId xmlns:a16="http://schemas.microsoft.com/office/drawing/2014/main" id="{BEE52E68-E967-4163-9F16-BC3036B3D501}"/>
              </a:ext>
            </a:extLst>
          </p:cNvPr>
          <p:cNvSpPr txBox="1">
            <a:spLocks/>
          </p:cNvSpPr>
          <p:nvPr/>
        </p:nvSpPr>
        <p:spPr>
          <a:xfrm>
            <a:off x="900000" y="7092000"/>
            <a:ext cx="8640000" cy="576000"/>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marL="0" lvl="1" indent="9525">
              <a:defRPr sz="1000"/>
            </a:lvl2pPr>
          </a:lstStyle>
          <a:p>
            <a:pPr lvl="1" fontAlgn="base"/>
            <a:r>
              <a:rPr lang="cs-CZ" dirty="0"/>
              <a:t>Na tomto diagramu máme společnost, která si bude chtít odedneška za dva týdny uložit peníze na šest měsíců. Uzamčení výnosu z budoucího termínového depozita nyní vyžaduje prodat 0.5v6.5 FRA. Je to takové FRA, jehož FRA období začíná za dva týdny a končí za šest měsíců a dva týdny. Investiční výnos bude tím zamrazen na úrovní FRA sazby, zvýšené o jistou rizikovou přirážku.</a:t>
            </a:r>
          </a:p>
        </p:txBody>
      </p:sp>
      <p:sp>
        <p:nvSpPr>
          <p:cNvPr id="67" name="TextovéPole 66">
            <a:extLst>
              <a:ext uri="{FF2B5EF4-FFF2-40B4-BE49-F238E27FC236}">
                <a16:creationId xmlns:a16="http://schemas.microsoft.com/office/drawing/2014/main" id="{B956A542-23D8-4FFF-BCCB-25BA8A811126}"/>
              </a:ext>
            </a:extLst>
          </p:cNvPr>
          <p:cNvSpPr txBox="1">
            <a:spLocks/>
          </p:cNvSpPr>
          <p:nvPr/>
        </p:nvSpPr>
        <p:spPr>
          <a:xfrm>
            <a:off x="-72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Like most financial instruments, FRA contracts can also be used for all basic types of trades: speculation, arbitrage and hedging. Here are examples of typical situations in which FRA contracts can be used.</a:t>
            </a:r>
            <a:endParaRPr lang="cs-CZ" sz="1000" dirty="0"/>
          </a:p>
        </p:txBody>
      </p:sp>
      <p:sp>
        <p:nvSpPr>
          <p:cNvPr id="68" name="TextovéPole 67">
            <a:extLst>
              <a:ext uri="{FF2B5EF4-FFF2-40B4-BE49-F238E27FC236}">
                <a16:creationId xmlns:a16="http://schemas.microsoft.com/office/drawing/2014/main" id="{F69FC245-8491-460B-89BF-0BA82CB3BCC2}"/>
              </a:ext>
            </a:extLst>
          </p:cNvPr>
          <p:cNvSpPr txBox="1">
            <a:spLocks/>
          </p:cNvSpPr>
          <p:nvPr/>
        </p:nvSpPr>
        <p:spPr>
          <a:xfrm>
            <a:off x="-54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The obvious one is a speculative usage of an FRA, which is a bet on the future difference between two interest rates.</a:t>
            </a:r>
            <a:endParaRPr lang="cs-CZ" sz="1000" dirty="0"/>
          </a:p>
        </p:txBody>
      </p:sp>
      <p:sp>
        <p:nvSpPr>
          <p:cNvPr id="69" name="TextovéPole 68">
            <a:extLst>
              <a:ext uri="{FF2B5EF4-FFF2-40B4-BE49-F238E27FC236}">
                <a16:creationId xmlns:a16="http://schemas.microsoft.com/office/drawing/2014/main" id="{83A1C244-9439-474D-BCD0-9DD2073E2D2B}"/>
              </a:ext>
            </a:extLst>
          </p:cNvPr>
          <p:cNvSpPr txBox="1">
            <a:spLocks/>
          </p:cNvSpPr>
          <p:nvPr/>
        </p:nvSpPr>
        <p:spPr>
          <a:xfrm>
            <a:off x="-36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More specifically, the speculation using an FRA is a bet about which of the two rates of this contract will be higher or lower at the beginning of the FRA period. These rates are, as has been said, a known-in-advance FRA rate and an unknown-in-advance reference rate.</a:t>
            </a:r>
            <a:endParaRPr lang="en-GB" sz="1000" dirty="0"/>
          </a:p>
        </p:txBody>
      </p:sp>
      <p:sp>
        <p:nvSpPr>
          <p:cNvPr id="70" name="TextovéPole 69">
            <a:extLst>
              <a:ext uri="{FF2B5EF4-FFF2-40B4-BE49-F238E27FC236}">
                <a16:creationId xmlns:a16="http://schemas.microsoft.com/office/drawing/2014/main" id="{AEAD1341-FB00-4923-9D02-28D0D6B61B85}"/>
              </a:ext>
            </a:extLst>
          </p:cNvPr>
          <p:cNvSpPr txBox="1">
            <a:spLocks/>
          </p:cNvSpPr>
          <p:nvPr/>
        </p:nvSpPr>
        <p:spPr>
          <a:xfrm>
            <a:off x="-1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It is evident that if the speculator expects a rise of short-term interest rates, he/she will buy FRA contracts. The buyer’s position fixes expenditure at the level of the FRA rate, against which, in case of successful speculation, the revenue from the reference rate will be higher.</a:t>
            </a:r>
            <a:endParaRPr lang="cs-CZ" sz="1000" dirty="0"/>
          </a:p>
        </p:txBody>
      </p:sp>
      <p:sp>
        <p:nvSpPr>
          <p:cNvPr id="71" name="TextovéPole 70">
            <a:extLst>
              <a:ext uri="{FF2B5EF4-FFF2-40B4-BE49-F238E27FC236}">
                <a16:creationId xmlns:a16="http://schemas.microsoft.com/office/drawing/2014/main" id="{3ED208DF-59F5-4BD7-94E2-55108D642EF0}"/>
              </a:ext>
            </a:extLst>
          </p:cNvPr>
          <p:cNvSpPr txBox="1">
            <a:spLocks/>
          </p:cNvSpPr>
          <p:nvPr/>
        </p:nvSpPr>
        <p:spPr>
          <a:xfrm>
            <a:off x="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When short-term rates are expected to decline, the opposite position would be taken. The speculator becomes the selling party of the FRA contract because he/she wants to be the payer of a lower reference rate and the recipient of a fixed FRA rate.</a:t>
            </a:r>
            <a:endParaRPr lang="cs-CZ" sz="1000" dirty="0"/>
          </a:p>
        </p:txBody>
      </p:sp>
      <p:sp>
        <p:nvSpPr>
          <p:cNvPr id="72" name="TextovéPole 71">
            <a:extLst>
              <a:ext uri="{FF2B5EF4-FFF2-40B4-BE49-F238E27FC236}">
                <a16:creationId xmlns:a16="http://schemas.microsoft.com/office/drawing/2014/main" id="{B85694A6-D4A6-4A86-A4B5-37FE2EF1E791}"/>
              </a:ext>
            </a:extLst>
          </p:cNvPr>
          <p:cNvSpPr txBox="1">
            <a:spLocks/>
          </p:cNvSpPr>
          <p:nvPr/>
        </p:nvSpPr>
        <p:spPr>
          <a:xfrm>
            <a:off x="1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The higher the financial leverage created by an instrument, the more attractive it is for speculative use. An FRA contract creates this leverage by the fact that the principal on which interest payments are calculated is only notional. A bet on the future size of the interest rate differential thus does not require an initial investment.</a:t>
            </a:r>
            <a:endParaRPr lang="cs-CZ" sz="1000" dirty="0"/>
          </a:p>
        </p:txBody>
      </p:sp>
      <p:sp>
        <p:nvSpPr>
          <p:cNvPr id="73" name="TextovéPole 72">
            <a:extLst>
              <a:ext uri="{FF2B5EF4-FFF2-40B4-BE49-F238E27FC236}">
                <a16:creationId xmlns:a16="http://schemas.microsoft.com/office/drawing/2014/main" id="{EE1EE1B8-F0E1-4F37-A005-9439A31F4F99}"/>
              </a:ext>
            </a:extLst>
          </p:cNvPr>
          <p:cNvSpPr txBox="1">
            <a:spLocks/>
          </p:cNvSpPr>
          <p:nvPr/>
        </p:nvSpPr>
        <p:spPr>
          <a:xfrm>
            <a:off x="36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FRA contracts have a particularly wide range of uses in hedging operations.</a:t>
            </a:r>
            <a:endParaRPr lang="cs-CZ" sz="1000" dirty="0"/>
          </a:p>
        </p:txBody>
      </p:sp>
      <p:sp>
        <p:nvSpPr>
          <p:cNvPr id="74" name="TextovéPole 73">
            <a:extLst>
              <a:ext uri="{FF2B5EF4-FFF2-40B4-BE49-F238E27FC236}">
                <a16:creationId xmlns:a16="http://schemas.microsoft.com/office/drawing/2014/main" id="{22EFE685-0947-437A-B782-0213BC8CAD8D}"/>
              </a:ext>
            </a:extLst>
          </p:cNvPr>
          <p:cNvSpPr txBox="1">
            <a:spLocks/>
          </p:cNvSpPr>
          <p:nvPr/>
        </p:nvSpPr>
        <p:spPr>
          <a:xfrm>
            <a:off x="54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Let’s see first how to arrange a hedge against an interest rate increase. This diagram shows a company that needs to take a three-month loan in two months from now. If the company wants to lock in its future borrowing costs, is can now buy a 2v5 FRA. In net terms, it will be the payer of a known-in-advance FRA rate, increased by a known-in-advance risk premium. The movement of the market rate up or down will have no effect.</a:t>
            </a:r>
            <a:endParaRPr lang="cs-CZ" sz="1000" dirty="0"/>
          </a:p>
        </p:txBody>
      </p:sp>
      <p:sp>
        <p:nvSpPr>
          <p:cNvPr id="75" name="TextovéPole 74">
            <a:extLst>
              <a:ext uri="{FF2B5EF4-FFF2-40B4-BE49-F238E27FC236}">
                <a16:creationId xmlns:a16="http://schemas.microsoft.com/office/drawing/2014/main" id="{1FB4AD46-ABA6-4F00-8000-D0166386207A}"/>
              </a:ext>
            </a:extLst>
          </p:cNvPr>
          <p:cNvSpPr txBox="1">
            <a:spLocks/>
          </p:cNvSpPr>
          <p:nvPr/>
        </p:nvSpPr>
        <p:spPr>
          <a:xfrm>
            <a:off x="72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In a similar way, one can proceed in hedging a fall in interest rates.</a:t>
            </a:r>
            <a:endParaRPr lang="cs-CZ" sz="1000" dirty="0"/>
          </a:p>
        </p:txBody>
      </p:sp>
      <p:sp>
        <p:nvSpPr>
          <p:cNvPr id="76" name="TextovéPole 75">
            <a:extLst>
              <a:ext uri="{FF2B5EF4-FFF2-40B4-BE49-F238E27FC236}">
                <a16:creationId xmlns:a16="http://schemas.microsoft.com/office/drawing/2014/main" id="{5F939949-07D5-480B-A741-B6B557857D92}"/>
              </a:ext>
            </a:extLst>
          </p:cNvPr>
          <p:cNvSpPr txBox="1">
            <a:spLocks/>
          </p:cNvSpPr>
          <p:nvPr/>
        </p:nvSpPr>
        <p:spPr>
          <a:xfrm>
            <a:off x="900000" y="7776000"/>
            <a:ext cx="8641042"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GB" sz="1000" dirty="0"/>
              <a:t>In this </a:t>
            </a:r>
            <a:r>
              <a:rPr lang="cs-CZ" sz="1000" dirty="0"/>
              <a:t>diagram </a:t>
            </a:r>
            <a:r>
              <a:rPr lang="en-GB" sz="1000" dirty="0"/>
              <a:t>we have a company that wants to deposit money in two weeks from now for six months. To lock in the yield from the future time deposit, it needs to sell a 0.5v6.5 FRA. This is an FRA whose FRA period begins in two weeks from now and ends in six months plus two weeks from now. The investment income will be frozen at the level of the FRA rate, increased by a certain risk premium.</a:t>
            </a:r>
          </a:p>
        </p:txBody>
      </p:sp>
    </p:spTree>
    <p:extLst>
      <p:ext uri="{BB962C8B-B14F-4D97-AF65-F5344CB8AC3E}">
        <p14:creationId xmlns:p14="http://schemas.microsoft.com/office/powerpoint/2010/main" val="2500620284"/>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xit" presetSubtype="0" fill="hold" grpId="3" nodeType="withEffect">
                                  <p:stCondLst>
                                    <p:cond delay="0"/>
                                  </p:stCondLst>
                                  <p:childTnLst>
                                    <p:set>
                                      <p:cBhvr>
                                        <p:cTn id="6" dur="1" fill="hold">
                                          <p:stCondLst>
                                            <p:cond delay="0"/>
                                          </p:stCondLst>
                                        </p:cTn>
                                        <p:tgtEl>
                                          <p:spTgt spid="19"/>
                                        </p:tgtEl>
                                        <p:attrNameLst>
                                          <p:attrName>style.visibility</p:attrName>
                                        </p:attrNameLst>
                                      </p:cBhvr>
                                      <p:to>
                                        <p:strVal val="hidden"/>
                                      </p:to>
                                    </p:set>
                                  </p:childTnLst>
                                </p:cTn>
                              </p:par>
                              <p:par>
                                <p:cTn id="7" presetID="1" presetClass="exit" presetSubtype="0" fill="hold" grpId="1" nodeType="withEffect">
                                  <p:stCondLst>
                                    <p:cond delay="0"/>
                                  </p:stCondLst>
                                  <p:childTnLst>
                                    <p:set>
                                      <p:cBhvr>
                                        <p:cTn id="8" dur="1" fill="hold">
                                          <p:stCondLst>
                                            <p:cond delay="0"/>
                                          </p:stCondLst>
                                        </p:cTn>
                                        <p:tgtEl>
                                          <p:spTgt spid="20"/>
                                        </p:tgtEl>
                                        <p:attrNameLst>
                                          <p:attrName>style.visibility</p:attrName>
                                        </p:attrNameLst>
                                      </p:cBhvr>
                                      <p:to>
                                        <p:strVal val="hidden"/>
                                      </p:to>
                                    </p:set>
                                  </p:childTnLst>
                                </p:cTn>
                              </p:par>
                              <p:par>
                                <p:cTn id="9" presetID="1" presetClass="exit" presetSubtype="0" fill="hold" grpId="1" nodeType="withEffect">
                                  <p:stCondLst>
                                    <p:cond delay="0"/>
                                  </p:stCondLst>
                                  <p:childTnLst>
                                    <p:set>
                                      <p:cBhvr>
                                        <p:cTn id="10" dur="1" fill="hold">
                                          <p:stCondLst>
                                            <p:cond delay="0"/>
                                          </p:stCondLst>
                                        </p:cTn>
                                        <p:tgtEl>
                                          <p:spTgt spid="21"/>
                                        </p:tgtEl>
                                        <p:attrNameLst>
                                          <p:attrName>style.visibility</p:attrName>
                                        </p:attrNameLst>
                                      </p:cBhvr>
                                      <p:to>
                                        <p:strVal val="hidden"/>
                                      </p:to>
                                    </p:set>
                                  </p:childTnLst>
                                </p:cTn>
                              </p:par>
                              <p:par>
                                <p:cTn id="11" presetID="1" presetClass="exit" presetSubtype="0" fill="hold" grpId="1" nodeType="withEffect">
                                  <p:stCondLst>
                                    <p:cond delay="0"/>
                                  </p:stCondLst>
                                  <p:childTnLst>
                                    <p:set>
                                      <p:cBhvr>
                                        <p:cTn id="12" dur="1" fill="hold">
                                          <p:stCondLst>
                                            <p:cond delay="0"/>
                                          </p:stCondLst>
                                        </p:cTn>
                                        <p:tgtEl>
                                          <p:spTgt spid="23"/>
                                        </p:tgtEl>
                                        <p:attrNameLst>
                                          <p:attrName>style.visibility</p:attrName>
                                        </p:attrNameLst>
                                      </p:cBhvr>
                                      <p:to>
                                        <p:strVal val="hidden"/>
                                      </p:to>
                                    </p:set>
                                  </p:childTnLst>
                                </p:cTn>
                              </p:par>
                              <p:par>
                                <p:cTn id="13" presetID="1" presetClass="exit" presetSubtype="0" fill="hold" grpId="1" nodeType="withEffect">
                                  <p:stCondLst>
                                    <p:cond delay="0"/>
                                  </p:stCondLst>
                                  <p:childTnLst>
                                    <p:set>
                                      <p:cBhvr>
                                        <p:cTn id="14" dur="1" fill="hold">
                                          <p:stCondLst>
                                            <p:cond delay="0"/>
                                          </p:stCondLst>
                                        </p:cTn>
                                        <p:tgtEl>
                                          <p:spTgt spid="24"/>
                                        </p:tgtEl>
                                        <p:attrNameLst>
                                          <p:attrName>style.visibility</p:attrName>
                                        </p:attrNameLst>
                                      </p:cBhvr>
                                      <p:to>
                                        <p:strVal val="hidden"/>
                                      </p:to>
                                    </p:set>
                                  </p:childTnLst>
                                </p:cTn>
                              </p:par>
                              <p:par>
                                <p:cTn id="15" presetID="1" presetClass="exit" presetSubtype="0" fill="hold" grpId="1" nodeType="withEffect">
                                  <p:stCondLst>
                                    <p:cond delay="0"/>
                                  </p:stCondLst>
                                  <p:childTnLst>
                                    <p:set>
                                      <p:cBhvr>
                                        <p:cTn id="16" dur="1" fill="hold">
                                          <p:stCondLst>
                                            <p:cond delay="0"/>
                                          </p:stCondLst>
                                        </p:cTn>
                                        <p:tgtEl>
                                          <p:spTgt spid="25"/>
                                        </p:tgtEl>
                                        <p:attrNameLst>
                                          <p:attrName>style.visibility</p:attrName>
                                        </p:attrNameLst>
                                      </p:cBhvr>
                                      <p:to>
                                        <p:strVal val="hidden"/>
                                      </p:to>
                                    </p:set>
                                  </p:childTnLst>
                                </p:cTn>
                              </p:par>
                              <p:par>
                                <p:cTn id="17" presetID="1" presetClass="exit" presetSubtype="0" fill="hold" grpId="1" nodeType="withEffect">
                                  <p:stCondLst>
                                    <p:cond delay="0"/>
                                  </p:stCondLst>
                                  <p:childTnLst>
                                    <p:set>
                                      <p:cBhvr>
                                        <p:cTn id="18" dur="1" fill="hold">
                                          <p:stCondLst>
                                            <p:cond delay="0"/>
                                          </p:stCondLst>
                                        </p:cTn>
                                        <p:tgtEl>
                                          <p:spTgt spid="26"/>
                                        </p:tgtEl>
                                        <p:attrNameLst>
                                          <p:attrName>style.visibility</p:attrName>
                                        </p:attrNameLst>
                                      </p:cBhvr>
                                      <p:to>
                                        <p:strVal val="hidden"/>
                                      </p:to>
                                    </p:set>
                                  </p:childTnLst>
                                </p:cTn>
                              </p:par>
                              <p:par>
                                <p:cTn id="19" presetID="1" presetClass="exit" presetSubtype="0" fill="hold" grpId="1" nodeType="withEffect">
                                  <p:stCondLst>
                                    <p:cond delay="0"/>
                                  </p:stCondLst>
                                  <p:childTnLst>
                                    <p:set>
                                      <p:cBhvr>
                                        <p:cTn id="20" dur="1" fill="hold">
                                          <p:stCondLst>
                                            <p:cond delay="0"/>
                                          </p:stCondLst>
                                        </p:cTn>
                                        <p:tgtEl>
                                          <p:spTgt spid="27"/>
                                        </p:tgtEl>
                                        <p:attrNameLst>
                                          <p:attrName>style.visibility</p:attrName>
                                        </p:attrNameLst>
                                      </p:cBhvr>
                                      <p:to>
                                        <p:strVal val="hidden"/>
                                      </p:to>
                                    </p:set>
                                  </p:childTnLst>
                                </p:cTn>
                              </p:par>
                              <p:par>
                                <p:cTn id="21" presetID="1" presetClass="exit" presetSubtype="0" fill="hold" grpId="1" nodeType="withEffect">
                                  <p:stCondLst>
                                    <p:cond delay="0"/>
                                  </p:stCondLst>
                                  <p:childTnLst>
                                    <p:set>
                                      <p:cBhvr>
                                        <p:cTn id="22" dur="1" fill="hold">
                                          <p:stCondLst>
                                            <p:cond delay="0"/>
                                          </p:stCondLst>
                                        </p:cTn>
                                        <p:tgtEl>
                                          <p:spTgt spid="29"/>
                                        </p:tgtEl>
                                        <p:attrNameLst>
                                          <p:attrName>style.visibility</p:attrName>
                                        </p:attrNameLst>
                                      </p:cBhvr>
                                      <p:to>
                                        <p:strVal val="hidden"/>
                                      </p:to>
                                    </p:set>
                                  </p:childTnLst>
                                </p:cTn>
                              </p:par>
                              <p:par>
                                <p:cTn id="23" presetID="1" presetClass="exit" presetSubtype="0" fill="hold" grpId="1" nodeType="withEffect">
                                  <p:stCondLst>
                                    <p:cond delay="0"/>
                                  </p:stCondLst>
                                  <p:childTnLst>
                                    <p:set>
                                      <p:cBhvr>
                                        <p:cTn id="24" dur="1" fill="hold">
                                          <p:stCondLst>
                                            <p:cond delay="0"/>
                                          </p:stCondLst>
                                        </p:cTn>
                                        <p:tgtEl>
                                          <p:spTgt spid="65"/>
                                        </p:tgtEl>
                                        <p:attrNameLst>
                                          <p:attrName>style.visibility</p:attrName>
                                        </p:attrNameLst>
                                      </p:cBhvr>
                                      <p:to>
                                        <p:strVal val="hidden"/>
                                      </p:to>
                                    </p:set>
                                  </p:childTnLst>
                                </p:cTn>
                              </p:par>
                              <p:par>
                                <p:cTn id="25" presetID="1" presetClass="exit" presetSubtype="0" fill="hold" grpId="0" nodeType="withEffect">
                                  <p:stCondLst>
                                    <p:cond delay="0"/>
                                  </p:stCondLst>
                                  <p:childTnLst>
                                    <p:set>
                                      <p:cBhvr>
                                        <p:cTn id="26" dur="1" fill="hold">
                                          <p:stCondLst>
                                            <p:cond delay="0"/>
                                          </p:stCondLst>
                                        </p:cTn>
                                        <p:tgtEl>
                                          <p:spTgt spid="67"/>
                                        </p:tgtEl>
                                        <p:attrNameLst>
                                          <p:attrName>style.visibility</p:attrName>
                                        </p:attrNameLst>
                                      </p:cBhvr>
                                      <p:to>
                                        <p:strVal val="hidden"/>
                                      </p:to>
                                    </p:set>
                                  </p:childTnLst>
                                </p:cTn>
                              </p:par>
                              <p:par>
                                <p:cTn id="27" presetID="1" presetClass="exit" presetSubtype="0" fill="hold" grpId="0" nodeType="withEffect">
                                  <p:stCondLst>
                                    <p:cond delay="0"/>
                                  </p:stCondLst>
                                  <p:childTnLst>
                                    <p:set>
                                      <p:cBhvr>
                                        <p:cTn id="28" dur="1" fill="hold">
                                          <p:stCondLst>
                                            <p:cond delay="0"/>
                                          </p:stCondLst>
                                        </p:cTn>
                                        <p:tgtEl>
                                          <p:spTgt spid="68"/>
                                        </p:tgtEl>
                                        <p:attrNameLst>
                                          <p:attrName>style.visibility</p:attrName>
                                        </p:attrNameLst>
                                      </p:cBhvr>
                                      <p:to>
                                        <p:strVal val="hidden"/>
                                      </p:to>
                                    </p:set>
                                  </p:childTnLst>
                                </p:cTn>
                              </p:par>
                              <p:par>
                                <p:cTn id="29" presetID="1" presetClass="exit" presetSubtype="0" fill="hold" grpId="0" nodeType="withEffect">
                                  <p:stCondLst>
                                    <p:cond delay="0"/>
                                  </p:stCondLst>
                                  <p:childTnLst>
                                    <p:set>
                                      <p:cBhvr>
                                        <p:cTn id="30" dur="1" fill="hold">
                                          <p:stCondLst>
                                            <p:cond delay="0"/>
                                          </p:stCondLst>
                                        </p:cTn>
                                        <p:tgtEl>
                                          <p:spTgt spid="69"/>
                                        </p:tgtEl>
                                        <p:attrNameLst>
                                          <p:attrName>style.visibility</p:attrName>
                                        </p:attrNameLst>
                                      </p:cBhvr>
                                      <p:to>
                                        <p:strVal val="hidden"/>
                                      </p:to>
                                    </p:set>
                                  </p:childTnLst>
                                </p:cTn>
                              </p:par>
                              <p:par>
                                <p:cTn id="31" presetID="1" presetClass="exit" presetSubtype="0" fill="hold" grpId="0" nodeType="withEffect">
                                  <p:stCondLst>
                                    <p:cond delay="0"/>
                                  </p:stCondLst>
                                  <p:childTnLst>
                                    <p:set>
                                      <p:cBhvr>
                                        <p:cTn id="32" dur="1" fill="hold">
                                          <p:stCondLst>
                                            <p:cond delay="0"/>
                                          </p:stCondLst>
                                        </p:cTn>
                                        <p:tgtEl>
                                          <p:spTgt spid="70"/>
                                        </p:tgtEl>
                                        <p:attrNameLst>
                                          <p:attrName>style.visibility</p:attrName>
                                        </p:attrNameLst>
                                      </p:cBhvr>
                                      <p:to>
                                        <p:strVal val="hidden"/>
                                      </p:to>
                                    </p:set>
                                  </p:childTnLst>
                                </p:cTn>
                              </p:par>
                              <p:par>
                                <p:cTn id="33" presetID="1" presetClass="exit" presetSubtype="0" fill="hold" grpId="0" nodeType="withEffect">
                                  <p:stCondLst>
                                    <p:cond delay="0"/>
                                  </p:stCondLst>
                                  <p:childTnLst>
                                    <p:set>
                                      <p:cBhvr>
                                        <p:cTn id="34" dur="1" fill="hold">
                                          <p:stCondLst>
                                            <p:cond delay="0"/>
                                          </p:stCondLst>
                                        </p:cTn>
                                        <p:tgtEl>
                                          <p:spTgt spid="71"/>
                                        </p:tgtEl>
                                        <p:attrNameLst>
                                          <p:attrName>style.visibility</p:attrName>
                                        </p:attrNameLst>
                                      </p:cBhvr>
                                      <p:to>
                                        <p:strVal val="hidden"/>
                                      </p:to>
                                    </p:set>
                                  </p:childTnLst>
                                </p:cTn>
                              </p:par>
                              <p:par>
                                <p:cTn id="35" presetID="1" presetClass="exit" presetSubtype="0" fill="hold" grpId="0" nodeType="withEffect">
                                  <p:stCondLst>
                                    <p:cond delay="0"/>
                                  </p:stCondLst>
                                  <p:childTnLst>
                                    <p:set>
                                      <p:cBhvr>
                                        <p:cTn id="36" dur="1" fill="hold">
                                          <p:stCondLst>
                                            <p:cond delay="0"/>
                                          </p:stCondLst>
                                        </p:cTn>
                                        <p:tgtEl>
                                          <p:spTgt spid="72"/>
                                        </p:tgtEl>
                                        <p:attrNameLst>
                                          <p:attrName>style.visibility</p:attrName>
                                        </p:attrNameLst>
                                      </p:cBhvr>
                                      <p:to>
                                        <p:strVal val="hidden"/>
                                      </p:to>
                                    </p:set>
                                  </p:childTnLst>
                                </p:cTn>
                              </p:par>
                              <p:par>
                                <p:cTn id="37" presetID="1" presetClass="exit" presetSubtype="0" fill="hold" grpId="0" nodeType="withEffect">
                                  <p:stCondLst>
                                    <p:cond delay="0"/>
                                  </p:stCondLst>
                                  <p:childTnLst>
                                    <p:set>
                                      <p:cBhvr>
                                        <p:cTn id="38" dur="1" fill="hold">
                                          <p:stCondLst>
                                            <p:cond delay="0"/>
                                          </p:stCondLst>
                                        </p:cTn>
                                        <p:tgtEl>
                                          <p:spTgt spid="73"/>
                                        </p:tgtEl>
                                        <p:attrNameLst>
                                          <p:attrName>style.visibility</p:attrName>
                                        </p:attrNameLst>
                                      </p:cBhvr>
                                      <p:to>
                                        <p:strVal val="hidden"/>
                                      </p:to>
                                    </p:set>
                                  </p:childTnLst>
                                </p:cTn>
                              </p:par>
                              <p:par>
                                <p:cTn id="39" presetID="1" presetClass="exit" presetSubtype="0" fill="hold" grpId="0" nodeType="withEffect">
                                  <p:stCondLst>
                                    <p:cond delay="0"/>
                                  </p:stCondLst>
                                  <p:childTnLst>
                                    <p:set>
                                      <p:cBhvr>
                                        <p:cTn id="40" dur="1" fill="hold">
                                          <p:stCondLst>
                                            <p:cond delay="0"/>
                                          </p:stCondLst>
                                        </p:cTn>
                                        <p:tgtEl>
                                          <p:spTgt spid="74"/>
                                        </p:tgtEl>
                                        <p:attrNameLst>
                                          <p:attrName>style.visibility</p:attrName>
                                        </p:attrNameLst>
                                      </p:cBhvr>
                                      <p:to>
                                        <p:strVal val="hidden"/>
                                      </p:to>
                                    </p:set>
                                  </p:childTnLst>
                                </p:cTn>
                              </p:par>
                              <p:par>
                                <p:cTn id="41" presetID="1" presetClass="exit" presetSubtype="0" fill="hold" grpId="0" nodeType="withEffect">
                                  <p:stCondLst>
                                    <p:cond delay="0"/>
                                  </p:stCondLst>
                                  <p:childTnLst>
                                    <p:set>
                                      <p:cBhvr>
                                        <p:cTn id="42" dur="1" fill="hold">
                                          <p:stCondLst>
                                            <p:cond delay="0"/>
                                          </p:stCondLst>
                                        </p:cTn>
                                        <p:tgtEl>
                                          <p:spTgt spid="75"/>
                                        </p:tgtEl>
                                        <p:attrNameLst>
                                          <p:attrName>style.visibility</p:attrName>
                                        </p:attrNameLst>
                                      </p:cBhvr>
                                      <p:to>
                                        <p:strVal val="hidden"/>
                                      </p:to>
                                    </p:set>
                                  </p:childTnLst>
                                </p:cTn>
                              </p:par>
                              <p:par>
                                <p:cTn id="43" presetID="1" presetClass="exit" presetSubtype="0" fill="hold" grpId="0" nodeType="withEffect">
                                  <p:stCondLst>
                                    <p:cond delay="0"/>
                                  </p:stCondLst>
                                  <p:childTnLst>
                                    <p:set>
                                      <p:cBhvr>
                                        <p:cTn id="44" dur="1" fill="hold">
                                          <p:stCondLst>
                                            <p:cond delay="0"/>
                                          </p:stCondLst>
                                        </p:cTn>
                                        <p:tgtEl>
                                          <p:spTgt spid="76"/>
                                        </p:tgtEl>
                                        <p:attrNameLst>
                                          <p:attrName>style.visibility</p:attrName>
                                        </p:attrNameLst>
                                      </p:cBhvr>
                                      <p:to>
                                        <p:strVal val="hidden"/>
                                      </p:to>
                                    </p:set>
                                  </p:childTnLst>
                                </p:cTn>
                              </p:par>
                              <p:par>
                                <p:cTn id="45" presetID="2" presetClass="entr" presetSubtype="1" fill="hold" grpId="0" nodeType="withEffect">
                                  <p:stCondLst>
                                    <p:cond delay="0"/>
                                  </p:stCondLst>
                                  <p:iterate type="lt">
                                    <p:tmPct val="0"/>
                                  </p:iterate>
                                  <p:childTnLst>
                                    <p:set>
                                      <p:cBhvr>
                                        <p:cTn id="46" dur="1" fill="hold">
                                          <p:stCondLst>
                                            <p:cond delay="0"/>
                                          </p:stCondLst>
                                        </p:cTn>
                                        <p:tgtEl>
                                          <p:spTgt spid="66"/>
                                        </p:tgtEl>
                                        <p:attrNameLst>
                                          <p:attrName>style.visibility</p:attrName>
                                        </p:attrNameLst>
                                      </p:cBhvr>
                                      <p:to>
                                        <p:strVal val="visible"/>
                                      </p:to>
                                    </p:set>
                                    <p:anim calcmode="lin" valueType="num">
                                      <p:cBhvr additive="base">
                                        <p:cTn id="47" dur="500" fill="hold"/>
                                        <p:tgtEl>
                                          <p:spTgt spid="66"/>
                                        </p:tgtEl>
                                        <p:attrNameLst>
                                          <p:attrName>ppt_x</p:attrName>
                                        </p:attrNameLst>
                                      </p:cBhvr>
                                      <p:tavLst>
                                        <p:tav tm="0">
                                          <p:val>
                                            <p:strVal val="#ppt_x"/>
                                          </p:val>
                                        </p:tav>
                                        <p:tav tm="100000">
                                          <p:val>
                                            <p:strVal val="#ppt_x"/>
                                          </p:val>
                                        </p:tav>
                                      </p:tavLst>
                                    </p:anim>
                                    <p:anim calcmode="lin" valueType="num">
                                      <p:cBhvr additive="base">
                                        <p:cTn id="48" dur="500" fill="hold"/>
                                        <p:tgtEl>
                                          <p:spTgt spid="66"/>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45"/>
                                            </p:cond>
                                          </p:stCondLst>
                                          <p:endCondLst>
                                            <p:cond evt="onStopAudio" delay="0">
                                              <p:tgtEl>
                                                <p:sldTgt/>
                                              </p:tgtEl>
                                            </p:cond>
                                          </p:endCondLst>
                                        </p:cTn>
                                        <p:tgtEl>
                                          <p:sndTgt r:embed="rId2" name="WhizzTop.wav"/>
                                        </p:tgtEl>
                                      </p:cMediaNode>
                                    </p:audio>
                                  </p:subTnLst>
                                </p:cTn>
                              </p:par>
                              <p:par>
                                <p:cTn id="49" presetID="2" presetClass="entr" presetSubtype="8" fill="hold" grpId="0" nodeType="withEffect">
                                  <p:stCondLst>
                                    <p:cond delay="1250"/>
                                  </p:stCondLst>
                                  <p:iterate type="lt">
                                    <p:tmPct val="0"/>
                                  </p:iterate>
                                  <p:childTnLst>
                                    <p:set>
                                      <p:cBhvr>
                                        <p:cTn id="50" dur="1" fill="hold">
                                          <p:stCondLst>
                                            <p:cond delay="0"/>
                                          </p:stCondLst>
                                        </p:cTn>
                                        <p:tgtEl>
                                          <p:spTgt spid="10"/>
                                        </p:tgtEl>
                                        <p:attrNameLst>
                                          <p:attrName>style.visibility</p:attrName>
                                        </p:attrNameLst>
                                      </p:cBhvr>
                                      <p:to>
                                        <p:strVal val="visible"/>
                                      </p:to>
                                    </p:set>
                                    <p:anim calcmode="lin" valueType="num">
                                      <p:cBhvr additive="base">
                                        <p:cTn id="51" dur="500" fill="hold"/>
                                        <p:tgtEl>
                                          <p:spTgt spid="10"/>
                                        </p:tgtEl>
                                        <p:attrNameLst>
                                          <p:attrName>ppt_x</p:attrName>
                                        </p:attrNameLst>
                                      </p:cBhvr>
                                      <p:tavLst>
                                        <p:tav tm="0">
                                          <p:val>
                                            <p:strVal val="0-#ppt_w/2"/>
                                          </p:val>
                                        </p:tav>
                                        <p:tav tm="100000">
                                          <p:val>
                                            <p:strVal val="#ppt_x"/>
                                          </p:val>
                                        </p:tav>
                                      </p:tavLst>
                                    </p:anim>
                                    <p:anim calcmode="lin" valueType="num">
                                      <p:cBhvr additive="base">
                                        <p:cTn id="52" dur="500" fill="hold"/>
                                        <p:tgtEl>
                                          <p:spTgt spid="10"/>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9"/>
                                            </p:cond>
                                          </p:stCondLst>
                                          <p:endCondLst>
                                            <p:cond evt="onStopAudio" delay="0">
                                              <p:tgtEl>
                                                <p:sldTgt/>
                                              </p:tgtEl>
                                            </p:cond>
                                          </p:endCondLst>
                                        </p:cTn>
                                        <p:tgtEl>
                                          <p:sndTgt r:embed="rId3" name="WhizzLeft.wav"/>
                                        </p:tgtEl>
                                      </p:cMediaNode>
                                    </p:audio>
                                  </p:subTnLst>
                                </p:cTn>
                              </p:par>
                              <p:par>
                                <p:cTn id="53" presetID="2" presetClass="entr" presetSubtype="8" fill="hold" grpId="0" nodeType="withEffect">
                                  <p:stCondLst>
                                    <p:cond delay="2650"/>
                                  </p:stCondLst>
                                  <p:iterate type="lt">
                                    <p:tmPct val="0"/>
                                  </p:iterate>
                                  <p:childTnLst>
                                    <p:set>
                                      <p:cBhvr>
                                        <p:cTn id="54" dur="1" fill="hold">
                                          <p:stCondLst>
                                            <p:cond delay="0"/>
                                          </p:stCondLst>
                                        </p:cTn>
                                        <p:tgtEl>
                                          <p:spTgt spid="34"/>
                                        </p:tgtEl>
                                        <p:attrNameLst>
                                          <p:attrName>style.visibility</p:attrName>
                                        </p:attrNameLst>
                                      </p:cBhvr>
                                      <p:to>
                                        <p:strVal val="visible"/>
                                      </p:to>
                                    </p:set>
                                    <p:anim calcmode="lin" valueType="num">
                                      <p:cBhvr additive="base">
                                        <p:cTn id="55" dur="500" fill="hold"/>
                                        <p:tgtEl>
                                          <p:spTgt spid="34"/>
                                        </p:tgtEl>
                                        <p:attrNameLst>
                                          <p:attrName>ppt_x</p:attrName>
                                        </p:attrNameLst>
                                      </p:cBhvr>
                                      <p:tavLst>
                                        <p:tav tm="0">
                                          <p:val>
                                            <p:strVal val="0-#ppt_w/2"/>
                                          </p:val>
                                        </p:tav>
                                        <p:tav tm="100000">
                                          <p:val>
                                            <p:strVal val="#ppt_x"/>
                                          </p:val>
                                        </p:tav>
                                      </p:tavLst>
                                    </p:anim>
                                    <p:anim calcmode="lin" valueType="num">
                                      <p:cBhvr additive="base">
                                        <p:cTn id="56" dur="500" fill="hold"/>
                                        <p:tgtEl>
                                          <p:spTgt spid="34"/>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3"/>
                                            </p:cond>
                                          </p:stCondLst>
                                          <p:endCondLst>
                                            <p:cond evt="onStopAudio" delay="0">
                                              <p:tgtEl>
                                                <p:sldTgt/>
                                              </p:tgtEl>
                                            </p:cond>
                                          </p:endCondLst>
                                        </p:cTn>
                                        <p:tgtEl>
                                          <p:sndTgt r:embed="rId3" name="WhizzLeft.wav"/>
                                        </p:tgtEl>
                                      </p:cMediaNode>
                                    </p:audio>
                                  </p:subTnLst>
                                </p:cTn>
                              </p:par>
                            </p:childTnLst>
                          </p:cTn>
                        </p:par>
                        <p:par>
                          <p:cTn id="57" fill="hold">
                            <p:stCondLst>
                              <p:cond delay="3150"/>
                            </p:stCondLst>
                            <p:childTnLst>
                              <p:par>
                                <p:cTn id="58" presetID="2" presetClass="entr" presetSubtype="1" fill="hold" grpId="2" nodeType="afterEffect">
                                  <p:stCondLst>
                                    <p:cond delay="500"/>
                                  </p:stCondLst>
                                  <p:iterate type="lt">
                                    <p:tmPct val="0"/>
                                  </p:iterate>
                                  <p:childTnLst>
                                    <p:set>
                                      <p:cBhvr>
                                        <p:cTn id="59" dur="1" fill="hold">
                                          <p:stCondLst>
                                            <p:cond delay="0"/>
                                          </p:stCondLst>
                                        </p:cTn>
                                        <p:tgtEl>
                                          <p:spTgt spid="4"/>
                                        </p:tgtEl>
                                        <p:attrNameLst>
                                          <p:attrName>style.visibility</p:attrName>
                                        </p:attrNameLst>
                                      </p:cBhvr>
                                      <p:to>
                                        <p:strVal val="visible"/>
                                      </p:to>
                                    </p:set>
                                    <p:anim calcmode="lin" valueType="num">
                                      <p:cBhvr additive="base">
                                        <p:cTn id="60" dur="500" fill="hold"/>
                                        <p:tgtEl>
                                          <p:spTgt spid="4"/>
                                        </p:tgtEl>
                                        <p:attrNameLst>
                                          <p:attrName>ppt_x</p:attrName>
                                        </p:attrNameLst>
                                      </p:cBhvr>
                                      <p:tavLst>
                                        <p:tav tm="0">
                                          <p:val>
                                            <p:strVal val="#ppt_x"/>
                                          </p:val>
                                        </p:tav>
                                        <p:tav tm="100000">
                                          <p:val>
                                            <p:strVal val="#ppt_x"/>
                                          </p:val>
                                        </p:tav>
                                      </p:tavLst>
                                    </p:anim>
                                    <p:anim calcmode="lin" valueType="num">
                                      <p:cBhvr additive="base">
                                        <p:cTn id="61" dur="500" fill="hold"/>
                                        <p:tgtEl>
                                          <p:spTgt spid="4"/>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58"/>
                                            </p:cond>
                                          </p:stCondLst>
                                          <p:endCondLst>
                                            <p:cond evt="onStopAudio" delay="0">
                                              <p:tgtEl>
                                                <p:sldTgt/>
                                              </p:tgtEl>
                                            </p:cond>
                                          </p:endCondLst>
                                        </p:cTn>
                                        <p:tgtEl>
                                          <p:sndTgt r:embed="rId4" name="Impact.wav"/>
                                        </p:tgtEl>
                                      </p:cMediaNode>
                                    </p:audio>
                                  </p:subTnLst>
                                </p:cTn>
                              </p:par>
                            </p:childTnLst>
                          </p:cTn>
                        </p:par>
                        <p:par>
                          <p:cTn id="62" fill="hold">
                            <p:stCondLst>
                              <p:cond delay="4150"/>
                            </p:stCondLst>
                            <p:childTnLst>
                              <p:par>
                                <p:cTn id="63" presetID="1" presetClass="entr" presetSubtype="0" fill="hold" grpId="3" nodeType="afterEffect">
                                  <p:stCondLst>
                                    <p:cond delay="1000"/>
                                  </p:stCondLst>
                                  <p:iterate type="lt">
                                    <p:tmAbs val="0"/>
                                  </p:iterate>
                                  <p:childTnLst>
                                    <p:set>
                                      <p:cBhvr>
                                        <p:cTn id="64" dur="1" fill="hold">
                                          <p:stCondLst>
                                            <p:cond delay="1999"/>
                                          </p:stCondLst>
                                        </p:cTn>
                                        <p:tgtEl>
                                          <p:spTgt spid="4"/>
                                        </p:tgtEl>
                                        <p:attrNameLst>
                                          <p:attrName>style.visibility</p:attrName>
                                        </p:attrNameLst>
                                      </p:cBhvr>
                                      <p:to>
                                        <p:strVal val="visible"/>
                                      </p:to>
                                    </p:set>
                                  </p:childTnLst>
                                  <p:subTnLst>
                                    <p:audio>
                                      <p:cMediaNode>
                                        <p:cTn display="0" masterRel="sameClick">
                                          <p:stCondLst>
                                            <p:cond evt="begin" delay="0">
                                              <p:tn val="63"/>
                                            </p:cond>
                                          </p:stCondLst>
                                          <p:endCondLst>
                                            <p:cond evt="onStopAudio" delay="0">
                                              <p:tgtEl>
                                                <p:sldTgt/>
                                              </p:tgtEl>
                                            </p:cond>
                                          </p:endCondLst>
                                        </p:cTn>
                                        <p:tgtEl>
                                          <p:sndTgt r:embed="rId5" name="cpL07S04_Headline.wav"/>
                                        </p:tgtEl>
                                      </p:cMediaNode>
                                    </p:audio>
                                  </p:subTnLst>
                                </p:cTn>
                              </p:par>
                            </p:childTnLst>
                          </p:cTn>
                        </p:par>
                      </p:childTnLst>
                    </p:cTn>
                  </p:par>
                </p:childTnLst>
              </p:cTn>
              <p:prevCondLst>
                <p:cond evt="onPrev" delay="0">
                  <p:tgtEl>
                    <p:sldTgt/>
                  </p:tgtEl>
                </p:cond>
              </p:prevCondLst>
              <p:nextCondLst>
                <p:cond evt="onNext" delay="0">
                  <p:tgtEl>
                    <p:sldTgt/>
                  </p:tgtEl>
                </p:cond>
              </p:nextCondLst>
            </p:seq>
            <p:seq concurrent="1" nextAc="seek">
              <p:cTn id="65" restart="whenNotActive" fill="hold" evtFilter="cancelBubble" nodeType="interactiveSeq">
                <p:stCondLst>
                  <p:cond evt="onClick" delay="0">
                    <p:tgtEl>
                      <p:spTgt spid="66"/>
                    </p:tgtEl>
                  </p:cond>
                </p:stCondLst>
                <p:endSync evt="end" delay="0">
                  <p:rtn val="all"/>
                </p:endSync>
                <p:childTnLst>
                  <p:par>
                    <p:cTn id="66" fill="hold">
                      <p:stCondLst>
                        <p:cond delay="0"/>
                      </p:stCondLst>
                      <p:childTnLst>
                        <p:par>
                          <p:cTn id="67" fill="hold">
                            <p:stCondLst>
                              <p:cond delay="0"/>
                            </p:stCondLst>
                            <p:childTnLst>
                              <p:par>
                                <p:cTn id="68" presetID="26" presetClass="emph" presetSubtype="0" fill="hold" grpId="1" nodeType="withEffect">
                                  <p:stCondLst>
                                    <p:cond delay="0"/>
                                  </p:stCondLst>
                                  <p:iterate type="lt">
                                    <p:tmPct val="0"/>
                                  </p:iterate>
                                  <p:childTnLst>
                                    <p:animEffect transition="out" filter="fade">
                                      <p:cBhvr>
                                        <p:cTn id="69" dur="500" tmFilter="0, 0; .2, .5; .8, .5; 1, 0"/>
                                        <p:tgtEl>
                                          <p:spTgt spid="66"/>
                                        </p:tgtEl>
                                      </p:cBhvr>
                                    </p:animEffect>
                                    <p:animScale>
                                      <p:cBhvr>
                                        <p:cTn id="70" dur="250" autoRev="1" fill="hold"/>
                                        <p:tgtEl>
                                          <p:spTgt spid="66"/>
                                        </p:tgtEl>
                                      </p:cBhvr>
                                      <p:by x="105000" y="105000"/>
                                    </p:animScale>
                                  </p:childTnLst>
                                </p:cTn>
                              </p:par>
                              <p:par>
                                <p:cTn id="71" presetID="9" presetClass="entr" presetSubtype="0" fill="hold" grpId="0" nodeType="withEffect">
                                  <p:stCondLst>
                                    <p:cond delay="0"/>
                                  </p:stCondLst>
                                  <p:childTnLst>
                                    <p:set>
                                      <p:cBhvr>
                                        <p:cTn id="72" dur="1" fill="hold">
                                          <p:stCondLst>
                                            <p:cond delay="0"/>
                                          </p:stCondLst>
                                        </p:cTn>
                                        <p:tgtEl>
                                          <p:spTgt spid="64"/>
                                        </p:tgtEl>
                                        <p:attrNameLst>
                                          <p:attrName>style.visibility</p:attrName>
                                        </p:attrNameLst>
                                      </p:cBhvr>
                                      <p:to>
                                        <p:strVal val="visible"/>
                                      </p:to>
                                    </p:set>
                                    <p:animEffect transition="in" filter="dissolve">
                                      <p:cBhvr>
                                        <p:cTn id="73" dur="500"/>
                                        <p:tgtEl>
                                          <p:spTgt spid="64"/>
                                        </p:tgtEl>
                                      </p:cBhvr>
                                    </p:animEffect>
                                  </p:childTnLst>
                                </p:cTn>
                              </p:par>
                            </p:childTnLst>
                          </p:cTn>
                        </p:par>
                        <p:par>
                          <p:cTn id="74" fill="hold">
                            <p:stCondLst>
                              <p:cond delay="500"/>
                            </p:stCondLst>
                            <p:childTnLst>
                              <p:par>
                                <p:cTn id="75" presetID="34" presetClass="emph" presetSubtype="0" fill="hold" grpId="0" nodeType="afterEffect">
                                  <p:stCondLst>
                                    <p:cond delay="0"/>
                                  </p:stCondLst>
                                  <p:iterate type="lt">
                                    <p:tmPct val="10000"/>
                                  </p:iterate>
                                  <p:childTnLst>
                                    <p:animMotion origin="layout" path="M -0.00104 3.7037E-6 L 3.33333E-6 -0.04815 " pathEditMode="relative" rAng="0" ptsTypes="AA">
                                      <p:cBhvr>
                                        <p:cTn id="76" dur="250" accel="50000" decel="50000" autoRev="1" fill="hold">
                                          <p:stCondLst>
                                            <p:cond delay="0"/>
                                          </p:stCondLst>
                                        </p:cTn>
                                        <p:tgtEl>
                                          <p:spTgt spid="4"/>
                                        </p:tgtEl>
                                        <p:attrNameLst>
                                          <p:attrName>ppt_x</p:attrName>
                                          <p:attrName>ppt_y</p:attrName>
                                        </p:attrNameLst>
                                      </p:cBhvr>
                                      <p:rCtr x="52" y="-2407"/>
                                    </p:animMotion>
                                    <p:animRot by="1500000">
                                      <p:cBhvr>
                                        <p:cTn id="77" dur="125" fill="hold">
                                          <p:stCondLst>
                                            <p:cond delay="0"/>
                                          </p:stCondLst>
                                        </p:cTn>
                                        <p:tgtEl>
                                          <p:spTgt spid="4"/>
                                        </p:tgtEl>
                                        <p:attrNameLst>
                                          <p:attrName>r</p:attrName>
                                        </p:attrNameLst>
                                      </p:cBhvr>
                                    </p:animRot>
                                    <p:animRot by="-1500000">
                                      <p:cBhvr>
                                        <p:cTn id="78" dur="125" fill="hold">
                                          <p:stCondLst>
                                            <p:cond delay="125"/>
                                          </p:stCondLst>
                                        </p:cTn>
                                        <p:tgtEl>
                                          <p:spTgt spid="4"/>
                                        </p:tgtEl>
                                        <p:attrNameLst>
                                          <p:attrName>r</p:attrName>
                                        </p:attrNameLst>
                                      </p:cBhvr>
                                    </p:animRot>
                                    <p:animRot by="-1500000">
                                      <p:cBhvr>
                                        <p:cTn id="79" dur="125" fill="hold">
                                          <p:stCondLst>
                                            <p:cond delay="250"/>
                                          </p:stCondLst>
                                        </p:cTn>
                                        <p:tgtEl>
                                          <p:spTgt spid="4"/>
                                        </p:tgtEl>
                                        <p:attrNameLst>
                                          <p:attrName>r</p:attrName>
                                        </p:attrNameLst>
                                      </p:cBhvr>
                                    </p:animRot>
                                    <p:animRot by="1500000">
                                      <p:cBhvr>
                                        <p:cTn id="80" dur="125" fill="hold">
                                          <p:stCondLst>
                                            <p:cond delay="375"/>
                                          </p:stCondLst>
                                        </p:cTn>
                                        <p:tgtEl>
                                          <p:spTgt spid="4"/>
                                        </p:tgtEl>
                                        <p:attrNameLst>
                                          <p:attrName>r</p:attrName>
                                        </p:attrNameLst>
                                      </p:cBhvr>
                                    </p:animRot>
                                  </p:childTnLst>
                                </p:cTn>
                              </p:par>
                              <p:par>
                                <p:cTn id="81" presetID="1" presetClass="entr" presetSubtype="0" fill="hold" grpId="1" nodeType="withEffect">
                                  <p:stCondLst>
                                    <p:cond delay="0"/>
                                  </p:stCondLst>
                                  <p:iterate type="lt">
                                    <p:tmAbs val="0"/>
                                  </p:iterate>
                                  <p:childTnLst>
                                    <p:set>
                                      <p:cBhvr>
                                        <p:cTn id="82" dur="1" fill="hold">
                                          <p:stCondLst>
                                            <p:cond delay="14899"/>
                                          </p:stCondLst>
                                        </p:cTn>
                                        <p:tgtEl>
                                          <p:spTgt spid="4"/>
                                        </p:tgtEl>
                                        <p:attrNameLst>
                                          <p:attrName>style.visibility</p:attrName>
                                        </p:attrNameLst>
                                      </p:cBhvr>
                                      <p:to>
                                        <p:strVal val="visible"/>
                                      </p:to>
                                    </p:set>
                                  </p:childTnLst>
                                  <p:subTnLst>
                                    <p:audio>
                                      <p:cMediaNode>
                                        <p:cTn display="0" masterRel="sameClick">
                                          <p:stCondLst>
                                            <p:cond evt="begin" delay="0">
                                              <p:tn val="81"/>
                                            </p:cond>
                                          </p:stCondLst>
                                          <p:endCondLst>
                                            <p:cond evt="onStopAudio" delay="0">
                                              <p:tgtEl>
                                                <p:sldTgt/>
                                              </p:tgtEl>
                                            </p:cond>
                                          </p:endCondLst>
                                        </p:cTn>
                                        <p:tgtEl>
                                          <p:sndTgt r:embed="rId6" name="cpL07S04_Clip_1.wav"/>
                                        </p:tgtEl>
                                      </p:cMediaNode>
                                    </p:audio>
                                  </p:subTnLst>
                                </p:cTn>
                              </p:par>
                              <p:par>
                                <p:cTn id="83" presetID="64" presetClass="path" presetSubtype="0" accel="50000" decel="50000" fill="hold" grpId="0" nodeType="withEffect">
                                  <p:stCondLst>
                                    <p:cond delay="0"/>
                                  </p:stCondLst>
                                  <p:childTnLst>
                                    <p:animMotion origin="layout" path="M 0.10798 0.04189 L 0.10573 -0.14005 " pathEditMode="relative" rAng="0" ptsTypes="AA">
                                      <p:cBhvr>
                                        <p:cTn id="84" dur="1000" fill="hold"/>
                                        <p:tgtEl>
                                          <p:spTgt spid="19"/>
                                        </p:tgtEl>
                                        <p:attrNameLst>
                                          <p:attrName>ppt_x</p:attrName>
                                          <p:attrName>ppt_y</p:attrName>
                                        </p:attrNameLst>
                                      </p:cBhvr>
                                      <p:rCtr x="-122" y="-9097"/>
                                    </p:animMotion>
                                  </p:childTnLst>
                                </p:cTn>
                              </p:par>
                              <p:par>
                                <p:cTn id="85" presetID="64" presetClass="path" presetSubtype="0" accel="50000" decel="50000" fill="hold" nodeType="withEffect">
                                  <p:stCondLst>
                                    <p:cond delay="0"/>
                                  </p:stCondLst>
                                  <p:childTnLst>
                                    <p:animMotion origin="layout" path="M 0.10799 0.0425 L 0.10574 -0.23737 " pathEditMode="fixed" rAng="0" ptsTypes="AA">
                                      <p:cBhvr>
                                        <p:cTn id="86" dur="1000" fill="hold"/>
                                        <p:tgtEl>
                                          <p:spTgt spid="67"/>
                                        </p:tgtEl>
                                        <p:attrNameLst>
                                          <p:attrName>ppt_x</p:attrName>
                                          <p:attrName>ppt_y</p:attrName>
                                        </p:attrNameLst>
                                      </p:cBhvr>
                                      <p:rCtr x="-122" y="-14005"/>
                                    </p:animMotion>
                                  </p:childTnLst>
                                </p:cTn>
                              </p:par>
                            </p:childTnLst>
                          </p:cTn>
                        </p:par>
                        <p:par>
                          <p:cTn id="87" fill="hold">
                            <p:stCondLst>
                              <p:cond delay="15400"/>
                            </p:stCondLst>
                            <p:childTnLst>
                              <p:par>
                                <p:cTn id="88" presetID="2" presetClass="exit" presetSubtype="4" fill="hold" grpId="1" nodeType="afterEffect">
                                  <p:stCondLst>
                                    <p:cond delay="0"/>
                                  </p:stCondLst>
                                  <p:childTnLst>
                                    <p:anim calcmode="lin" valueType="num">
                                      <p:cBhvr additive="base">
                                        <p:cTn id="89" dur="500"/>
                                        <p:tgtEl>
                                          <p:spTgt spid="19"/>
                                        </p:tgtEl>
                                        <p:attrNameLst>
                                          <p:attrName>ppt_x</p:attrName>
                                        </p:attrNameLst>
                                      </p:cBhvr>
                                      <p:tavLst>
                                        <p:tav tm="0">
                                          <p:val>
                                            <p:strVal val="ppt_x"/>
                                          </p:val>
                                        </p:tav>
                                        <p:tav tm="100000">
                                          <p:val>
                                            <p:strVal val="ppt_x"/>
                                          </p:val>
                                        </p:tav>
                                      </p:tavLst>
                                    </p:anim>
                                    <p:anim calcmode="lin" valueType="num">
                                      <p:cBhvr additive="base">
                                        <p:cTn id="90" dur="500"/>
                                        <p:tgtEl>
                                          <p:spTgt spid="19"/>
                                        </p:tgtEl>
                                        <p:attrNameLst>
                                          <p:attrName>ppt_y</p:attrName>
                                        </p:attrNameLst>
                                      </p:cBhvr>
                                      <p:tavLst>
                                        <p:tav tm="0">
                                          <p:val>
                                            <p:strVal val="ppt_y"/>
                                          </p:val>
                                        </p:tav>
                                        <p:tav tm="100000">
                                          <p:val>
                                            <p:strVal val="1+ppt_h/2"/>
                                          </p:val>
                                        </p:tav>
                                      </p:tavLst>
                                    </p:anim>
                                    <p:set>
                                      <p:cBhvr>
                                        <p:cTn id="91" dur="1" fill="hold">
                                          <p:stCondLst>
                                            <p:cond delay="499"/>
                                          </p:stCondLst>
                                        </p:cTn>
                                        <p:tgtEl>
                                          <p:spTgt spid="19"/>
                                        </p:tgtEl>
                                        <p:attrNameLst>
                                          <p:attrName>style.visibility</p:attrName>
                                        </p:attrNameLst>
                                      </p:cBhvr>
                                      <p:to>
                                        <p:strVal val="hidden"/>
                                      </p:to>
                                    </p:set>
                                  </p:childTnLst>
                                </p:cTn>
                              </p:par>
                              <p:par>
                                <p:cTn id="92" presetID="2" presetClass="exit" presetSubtype="4" fill="hold" nodeType="withEffect">
                                  <p:stCondLst>
                                    <p:cond delay="0"/>
                                  </p:stCondLst>
                                  <p:childTnLst>
                                    <p:anim calcmode="lin" valueType="num">
                                      <p:cBhvr additive="base">
                                        <p:cTn id="93" dur="500"/>
                                        <p:tgtEl>
                                          <p:spTgt spid="67"/>
                                        </p:tgtEl>
                                        <p:attrNameLst>
                                          <p:attrName>ppt_x</p:attrName>
                                        </p:attrNameLst>
                                      </p:cBhvr>
                                      <p:tavLst>
                                        <p:tav tm="0">
                                          <p:val>
                                            <p:strVal val="ppt_x"/>
                                          </p:val>
                                        </p:tav>
                                        <p:tav tm="100000">
                                          <p:val>
                                            <p:strVal val="ppt_x"/>
                                          </p:val>
                                        </p:tav>
                                      </p:tavLst>
                                    </p:anim>
                                    <p:anim calcmode="lin" valueType="num">
                                      <p:cBhvr additive="base">
                                        <p:cTn id="94" dur="500"/>
                                        <p:tgtEl>
                                          <p:spTgt spid="67"/>
                                        </p:tgtEl>
                                        <p:attrNameLst>
                                          <p:attrName>ppt_y</p:attrName>
                                        </p:attrNameLst>
                                      </p:cBhvr>
                                      <p:tavLst>
                                        <p:tav tm="0">
                                          <p:val>
                                            <p:strVal val="ppt_y"/>
                                          </p:val>
                                        </p:tav>
                                        <p:tav tm="100000">
                                          <p:val>
                                            <p:strVal val="1+ppt_h/2"/>
                                          </p:val>
                                        </p:tav>
                                      </p:tavLst>
                                    </p:anim>
                                    <p:set>
                                      <p:cBhvr>
                                        <p:cTn id="95" dur="1" fill="hold">
                                          <p:stCondLst>
                                            <p:cond delay="499"/>
                                          </p:stCondLst>
                                        </p:cTn>
                                        <p:tgtEl>
                                          <p:spTgt spid="67"/>
                                        </p:tgtEl>
                                        <p:attrNameLst>
                                          <p:attrName>style.visibility</p:attrName>
                                        </p:attrNameLst>
                                      </p:cBhvr>
                                      <p:to>
                                        <p:strVal val="hidden"/>
                                      </p:to>
                                    </p:set>
                                  </p:childTnLst>
                                </p:cTn>
                              </p:par>
                            </p:childTnLst>
                          </p:cTn>
                        </p:par>
                        <p:par>
                          <p:cTn id="96" fill="hold">
                            <p:stCondLst>
                              <p:cond delay="15900"/>
                            </p:stCondLst>
                            <p:childTnLst>
                              <p:par>
                                <p:cTn id="97" presetID="16" presetClass="emph" presetSubtype="0" fill="hold" grpId="2" nodeType="afterEffect">
                                  <p:stCondLst>
                                    <p:cond delay="0"/>
                                  </p:stCondLst>
                                  <p:iterate type="lt">
                                    <p:tmPct val="4000"/>
                                  </p:iterate>
                                  <p:childTnLst>
                                    <p:set>
                                      <p:cBhvr override="childStyle">
                                        <p:cTn id="98" dur="500" fill="hold"/>
                                        <p:tgtEl>
                                          <p:spTgt spid="66"/>
                                        </p:tgtEl>
                                        <p:attrNameLst>
                                          <p:attrName>style.color</p:attrName>
                                        </p:attrNameLst>
                                      </p:cBhvr>
                                      <p:to>
                                        <p:clrVal>
                                          <a:srgbClr val="C00000"/>
                                        </p:clrVal>
                                      </p:to>
                                    </p:set>
                                    <p:set>
                                      <p:cBhvr>
                                        <p:cTn id="99" dur="500" fill="hold"/>
                                        <p:tgtEl>
                                          <p:spTgt spid="66"/>
                                        </p:tgtEl>
                                        <p:attrNameLst>
                                          <p:attrName>fillcolor</p:attrName>
                                        </p:attrNameLst>
                                      </p:cBhvr>
                                      <p:to>
                                        <p:clrVal>
                                          <a:srgbClr val="C00000"/>
                                        </p:clrVal>
                                      </p:to>
                                    </p:set>
                                    <p:set>
                                      <p:cBhvr>
                                        <p:cTn id="100" dur="500" fill="hold"/>
                                        <p:tgtEl>
                                          <p:spTgt spid="66"/>
                                        </p:tgtEl>
                                        <p:attrNameLst>
                                          <p:attrName>fill.type</p:attrName>
                                        </p:attrNameLst>
                                      </p:cBhvr>
                                      <p:to>
                                        <p:strVal val="solid"/>
                                      </p:to>
                                    </p:set>
                                  </p:childTnLst>
                                  <p:subTnLst>
                                    <p:audio>
                                      <p:cMediaNode>
                                        <p:cTn display="0" masterRel="sameClick">
                                          <p:stCondLst>
                                            <p:cond evt="begin" delay="0">
                                              <p:tn val="97"/>
                                            </p:cond>
                                          </p:stCondLst>
                                          <p:endCondLst>
                                            <p:cond evt="onStopAudio" delay="0">
                                              <p:tgtEl>
                                                <p:sldTgt/>
                                              </p:tgtEl>
                                            </p:cond>
                                          </p:endCondLst>
                                        </p:cTn>
                                        <p:tgtEl>
                                          <p:sndTgt r:embed="rId7" name="WhizzUpper.wav"/>
                                        </p:tgtEl>
                                      </p:cMediaNode>
                                    </p:audio>
                                  </p:subTnLst>
                                </p:cTn>
                              </p:par>
                            </p:childTnLst>
                          </p:cTn>
                        </p:par>
                      </p:childTnLst>
                    </p:cTn>
                  </p:par>
                </p:childTnLst>
              </p:cTn>
              <p:nextCondLst>
                <p:cond evt="onClick" delay="0">
                  <p:tgtEl>
                    <p:spTgt spid="66"/>
                  </p:tgtEl>
                </p:cond>
              </p:nextCondLst>
            </p:seq>
            <p:seq concurrent="1" nextAc="seek">
              <p:cTn id="101" restart="whenNotActive" fill="hold" evtFilter="cancelBubble" nodeType="interactiveSeq">
                <p:stCondLst>
                  <p:cond evt="onClick" delay="0">
                    <p:tgtEl>
                      <p:spTgt spid="10"/>
                    </p:tgtEl>
                  </p:cond>
                </p:stCondLst>
                <p:endSync evt="end" delay="0">
                  <p:rtn val="all"/>
                </p:endSync>
                <p:childTnLst>
                  <p:par>
                    <p:cTn id="102" fill="hold">
                      <p:stCondLst>
                        <p:cond delay="0"/>
                      </p:stCondLst>
                      <p:childTnLst>
                        <p:par>
                          <p:cTn id="103" fill="hold">
                            <p:stCondLst>
                              <p:cond delay="0"/>
                            </p:stCondLst>
                            <p:childTnLst>
                              <p:par>
                                <p:cTn id="104" presetID="26" presetClass="emph" presetSubtype="0" fill="hold" grpId="1" nodeType="withEffect">
                                  <p:stCondLst>
                                    <p:cond delay="0"/>
                                  </p:stCondLst>
                                  <p:iterate type="lt">
                                    <p:tmPct val="0"/>
                                  </p:iterate>
                                  <p:childTnLst>
                                    <p:animEffect transition="out" filter="fade">
                                      <p:cBhvr>
                                        <p:cTn id="105" dur="500" tmFilter="0, 0; .2, .5; .8, .5; 1, 0"/>
                                        <p:tgtEl>
                                          <p:spTgt spid="10"/>
                                        </p:tgtEl>
                                      </p:cBhvr>
                                    </p:animEffect>
                                    <p:animScale>
                                      <p:cBhvr>
                                        <p:cTn id="106" dur="250" autoRev="1" fill="hold"/>
                                        <p:tgtEl>
                                          <p:spTgt spid="10"/>
                                        </p:tgtEl>
                                      </p:cBhvr>
                                      <p:by x="105000" y="105000"/>
                                    </p:animScale>
                                  </p:childTnLst>
                                </p:cTn>
                              </p:par>
                              <p:par>
                                <p:cTn id="107" presetID="9" presetClass="entr" presetSubtype="0" fill="hold" grpId="1" nodeType="withEffect">
                                  <p:stCondLst>
                                    <p:cond delay="0"/>
                                  </p:stCondLst>
                                  <p:childTnLst>
                                    <p:set>
                                      <p:cBhvr>
                                        <p:cTn id="108" dur="1" fill="hold">
                                          <p:stCondLst>
                                            <p:cond delay="0"/>
                                          </p:stCondLst>
                                        </p:cTn>
                                        <p:tgtEl>
                                          <p:spTgt spid="64"/>
                                        </p:tgtEl>
                                        <p:attrNameLst>
                                          <p:attrName>style.visibility</p:attrName>
                                        </p:attrNameLst>
                                      </p:cBhvr>
                                      <p:to>
                                        <p:strVal val="visible"/>
                                      </p:to>
                                    </p:set>
                                    <p:animEffect transition="in" filter="dissolve">
                                      <p:cBhvr>
                                        <p:cTn id="109" dur="500"/>
                                        <p:tgtEl>
                                          <p:spTgt spid="64"/>
                                        </p:tgtEl>
                                      </p:cBhvr>
                                    </p:animEffect>
                                  </p:childTnLst>
                                </p:cTn>
                              </p:par>
                            </p:childTnLst>
                          </p:cTn>
                        </p:par>
                        <p:par>
                          <p:cTn id="110" fill="hold">
                            <p:stCondLst>
                              <p:cond delay="500"/>
                            </p:stCondLst>
                            <p:childTnLst>
                              <p:par>
                                <p:cTn id="111" presetID="22" presetClass="entr" presetSubtype="8" fill="hold" grpId="0" nodeType="afterEffect">
                                  <p:stCondLst>
                                    <p:cond delay="0"/>
                                  </p:stCondLst>
                                  <p:iterate type="lt">
                                    <p:tmPct val="10000"/>
                                  </p:iterate>
                                  <p:childTnLst>
                                    <p:set>
                                      <p:cBhvr>
                                        <p:cTn id="112" dur="1" fill="hold">
                                          <p:stCondLst>
                                            <p:cond delay="0"/>
                                          </p:stCondLst>
                                        </p:cTn>
                                        <p:tgtEl>
                                          <p:spTgt spid="33"/>
                                        </p:tgtEl>
                                        <p:attrNameLst>
                                          <p:attrName>style.visibility</p:attrName>
                                        </p:attrNameLst>
                                      </p:cBhvr>
                                      <p:to>
                                        <p:strVal val="visible"/>
                                      </p:to>
                                    </p:set>
                                    <p:animEffect transition="in" filter="wipe(left)">
                                      <p:cBhvr>
                                        <p:cTn id="113" dur="1000"/>
                                        <p:tgtEl>
                                          <p:spTgt spid="33"/>
                                        </p:tgtEl>
                                      </p:cBhvr>
                                    </p:animEffect>
                                  </p:childTnLst>
                                </p:cTn>
                              </p:par>
                              <p:par>
                                <p:cTn id="114" presetID="1" presetClass="entr" presetSubtype="0" fill="hold" grpId="1" nodeType="withEffect">
                                  <p:stCondLst>
                                    <p:cond delay="0"/>
                                  </p:stCondLst>
                                  <p:iterate type="lt">
                                    <p:tmAbs val="0"/>
                                  </p:iterate>
                                  <p:childTnLst>
                                    <p:set>
                                      <p:cBhvr>
                                        <p:cTn id="115" dur="1" fill="hold">
                                          <p:stCondLst>
                                            <p:cond delay="6799"/>
                                          </p:stCondLst>
                                        </p:cTn>
                                        <p:tgtEl>
                                          <p:spTgt spid="33"/>
                                        </p:tgtEl>
                                        <p:attrNameLst>
                                          <p:attrName>style.visibility</p:attrName>
                                        </p:attrNameLst>
                                      </p:cBhvr>
                                      <p:to>
                                        <p:strVal val="visible"/>
                                      </p:to>
                                    </p:set>
                                  </p:childTnLst>
                                  <p:subTnLst>
                                    <p:audio>
                                      <p:cMediaNode>
                                        <p:cTn display="0" masterRel="sameClick">
                                          <p:stCondLst>
                                            <p:cond evt="begin" delay="0">
                                              <p:tn val="114"/>
                                            </p:cond>
                                          </p:stCondLst>
                                          <p:endCondLst>
                                            <p:cond evt="onStopAudio" delay="0">
                                              <p:tgtEl>
                                                <p:sldTgt/>
                                              </p:tgtEl>
                                            </p:cond>
                                          </p:endCondLst>
                                        </p:cTn>
                                        <p:tgtEl>
                                          <p:sndTgt r:embed="rId8" name="cpL07S04_Clip_2.wav"/>
                                        </p:tgtEl>
                                      </p:cMediaNode>
                                    </p:audio>
                                  </p:subTnLst>
                                </p:cTn>
                              </p:par>
                              <p:par>
                                <p:cTn id="116" presetID="64" presetClass="path" presetSubtype="0" accel="50000" decel="50000" fill="hold" nodeType="withEffect">
                                  <p:stCondLst>
                                    <p:cond delay="0"/>
                                  </p:stCondLst>
                                  <p:childTnLst>
                                    <p:animMotion origin="layout" path="M 0.08819 0.04189 L 0.08594 -0.14005 " pathEditMode="relative" rAng="0" ptsTypes="AA">
                                      <p:cBhvr>
                                        <p:cTn id="117" dur="1000" fill="hold"/>
                                        <p:tgtEl>
                                          <p:spTgt spid="20"/>
                                        </p:tgtEl>
                                        <p:attrNameLst>
                                          <p:attrName>ppt_x</p:attrName>
                                          <p:attrName>ppt_y</p:attrName>
                                        </p:attrNameLst>
                                      </p:cBhvr>
                                      <p:rCtr x="-122" y="-9097"/>
                                    </p:animMotion>
                                  </p:childTnLst>
                                </p:cTn>
                              </p:par>
                              <p:par>
                                <p:cTn id="118" presetID="64" presetClass="path" presetSubtype="0" accel="50000" decel="50000" fill="hold" nodeType="withEffect">
                                  <p:stCondLst>
                                    <p:cond delay="0"/>
                                  </p:stCondLst>
                                  <p:childTnLst>
                                    <p:animMotion origin="layout" path="M 0.08732 0.04137 L 0.08507 -0.23849 " pathEditMode="fixed" rAng="0" ptsTypes="AA">
                                      <p:cBhvr>
                                        <p:cTn id="119" dur="1000" fill="hold"/>
                                        <p:tgtEl>
                                          <p:spTgt spid="68"/>
                                        </p:tgtEl>
                                        <p:attrNameLst>
                                          <p:attrName>ppt_x</p:attrName>
                                          <p:attrName>ppt_y</p:attrName>
                                        </p:attrNameLst>
                                      </p:cBhvr>
                                      <p:rCtr x="-122" y="-14005"/>
                                    </p:animMotion>
                                  </p:childTnLst>
                                </p:cTn>
                              </p:par>
                            </p:childTnLst>
                          </p:cTn>
                        </p:par>
                        <p:par>
                          <p:cTn id="120" fill="hold">
                            <p:stCondLst>
                              <p:cond delay="7300"/>
                            </p:stCondLst>
                            <p:childTnLst>
                              <p:par>
                                <p:cTn id="121" presetID="2" presetClass="exit" presetSubtype="4" fill="hold" nodeType="afterEffect">
                                  <p:stCondLst>
                                    <p:cond delay="0"/>
                                  </p:stCondLst>
                                  <p:childTnLst>
                                    <p:anim calcmode="lin" valueType="num">
                                      <p:cBhvr additive="base">
                                        <p:cTn id="122" dur="500"/>
                                        <p:tgtEl>
                                          <p:spTgt spid="20"/>
                                        </p:tgtEl>
                                        <p:attrNameLst>
                                          <p:attrName>ppt_x</p:attrName>
                                        </p:attrNameLst>
                                      </p:cBhvr>
                                      <p:tavLst>
                                        <p:tav tm="0">
                                          <p:val>
                                            <p:strVal val="ppt_x"/>
                                          </p:val>
                                        </p:tav>
                                        <p:tav tm="100000">
                                          <p:val>
                                            <p:strVal val="ppt_x"/>
                                          </p:val>
                                        </p:tav>
                                      </p:tavLst>
                                    </p:anim>
                                    <p:anim calcmode="lin" valueType="num">
                                      <p:cBhvr additive="base">
                                        <p:cTn id="123" dur="500"/>
                                        <p:tgtEl>
                                          <p:spTgt spid="20"/>
                                        </p:tgtEl>
                                        <p:attrNameLst>
                                          <p:attrName>ppt_y</p:attrName>
                                        </p:attrNameLst>
                                      </p:cBhvr>
                                      <p:tavLst>
                                        <p:tav tm="0">
                                          <p:val>
                                            <p:strVal val="ppt_y"/>
                                          </p:val>
                                        </p:tav>
                                        <p:tav tm="100000">
                                          <p:val>
                                            <p:strVal val="1+ppt_h/2"/>
                                          </p:val>
                                        </p:tav>
                                      </p:tavLst>
                                    </p:anim>
                                    <p:set>
                                      <p:cBhvr>
                                        <p:cTn id="124" dur="1" fill="hold">
                                          <p:stCondLst>
                                            <p:cond delay="499"/>
                                          </p:stCondLst>
                                        </p:cTn>
                                        <p:tgtEl>
                                          <p:spTgt spid="20"/>
                                        </p:tgtEl>
                                        <p:attrNameLst>
                                          <p:attrName>style.visibility</p:attrName>
                                        </p:attrNameLst>
                                      </p:cBhvr>
                                      <p:to>
                                        <p:strVal val="hidden"/>
                                      </p:to>
                                    </p:set>
                                  </p:childTnLst>
                                </p:cTn>
                              </p:par>
                              <p:par>
                                <p:cTn id="125" presetID="2" presetClass="exit" presetSubtype="4" fill="hold" nodeType="withEffect">
                                  <p:stCondLst>
                                    <p:cond delay="0"/>
                                  </p:stCondLst>
                                  <p:childTnLst>
                                    <p:anim calcmode="lin" valueType="num">
                                      <p:cBhvr additive="base">
                                        <p:cTn id="126" dur="500"/>
                                        <p:tgtEl>
                                          <p:spTgt spid="68"/>
                                        </p:tgtEl>
                                        <p:attrNameLst>
                                          <p:attrName>ppt_x</p:attrName>
                                        </p:attrNameLst>
                                      </p:cBhvr>
                                      <p:tavLst>
                                        <p:tav tm="0">
                                          <p:val>
                                            <p:strVal val="ppt_x"/>
                                          </p:val>
                                        </p:tav>
                                        <p:tav tm="100000">
                                          <p:val>
                                            <p:strVal val="ppt_x"/>
                                          </p:val>
                                        </p:tav>
                                      </p:tavLst>
                                    </p:anim>
                                    <p:anim calcmode="lin" valueType="num">
                                      <p:cBhvr additive="base">
                                        <p:cTn id="127" dur="500"/>
                                        <p:tgtEl>
                                          <p:spTgt spid="68"/>
                                        </p:tgtEl>
                                        <p:attrNameLst>
                                          <p:attrName>ppt_y</p:attrName>
                                        </p:attrNameLst>
                                      </p:cBhvr>
                                      <p:tavLst>
                                        <p:tav tm="0">
                                          <p:val>
                                            <p:strVal val="ppt_y"/>
                                          </p:val>
                                        </p:tav>
                                        <p:tav tm="100000">
                                          <p:val>
                                            <p:strVal val="1+ppt_h/2"/>
                                          </p:val>
                                        </p:tav>
                                      </p:tavLst>
                                    </p:anim>
                                    <p:set>
                                      <p:cBhvr>
                                        <p:cTn id="128" dur="1" fill="hold">
                                          <p:stCondLst>
                                            <p:cond delay="499"/>
                                          </p:stCondLst>
                                        </p:cTn>
                                        <p:tgtEl>
                                          <p:spTgt spid="68"/>
                                        </p:tgtEl>
                                        <p:attrNameLst>
                                          <p:attrName>style.visibility</p:attrName>
                                        </p:attrNameLst>
                                      </p:cBhvr>
                                      <p:to>
                                        <p:strVal val="hidden"/>
                                      </p:to>
                                    </p:set>
                                  </p:childTnLst>
                                </p:cTn>
                              </p:par>
                            </p:childTnLst>
                          </p:cTn>
                        </p:par>
                        <p:par>
                          <p:cTn id="129" fill="hold">
                            <p:stCondLst>
                              <p:cond delay="7800"/>
                            </p:stCondLst>
                            <p:childTnLst>
                              <p:par>
                                <p:cTn id="130" presetID="22" presetClass="entr" presetSubtype="8" fill="hold" grpId="0" nodeType="afterEffect">
                                  <p:stCondLst>
                                    <p:cond delay="0"/>
                                  </p:stCondLst>
                                  <p:iterate type="lt">
                                    <p:tmPct val="10000"/>
                                  </p:iterate>
                                  <p:childTnLst>
                                    <p:set>
                                      <p:cBhvr>
                                        <p:cTn id="131" dur="1" fill="hold">
                                          <p:stCondLst>
                                            <p:cond delay="0"/>
                                          </p:stCondLst>
                                        </p:cTn>
                                        <p:tgtEl>
                                          <p:spTgt spid="31"/>
                                        </p:tgtEl>
                                        <p:attrNameLst>
                                          <p:attrName>style.visibility</p:attrName>
                                        </p:attrNameLst>
                                      </p:cBhvr>
                                      <p:to>
                                        <p:strVal val="visible"/>
                                      </p:to>
                                    </p:set>
                                    <p:animEffect transition="in" filter="wipe(left)">
                                      <p:cBhvr>
                                        <p:cTn id="132" dur="500"/>
                                        <p:tgtEl>
                                          <p:spTgt spid="31"/>
                                        </p:tgtEl>
                                      </p:cBhvr>
                                    </p:animEffect>
                                  </p:childTnLst>
                                </p:cTn>
                              </p:par>
                              <p:par>
                                <p:cTn id="133" presetID="1" presetClass="entr" presetSubtype="0" fill="hold" grpId="1" nodeType="withEffect">
                                  <p:stCondLst>
                                    <p:cond delay="0"/>
                                  </p:stCondLst>
                                  <p:iterate type="lt">
                                    <p:tmAbs val="0"/>
                                  </p:iterate>
                                  <p:childTnLst>
                                    <p:set>
                                      <p:cBhvr>
                                        <p:cTn id="134" dur="1" fill="hold">
                                          <p:stCondLst>
                                            <p:cond delay="17199"/>
                                          </p:stCondLst>
                                        </p:cTn>
                                        <p:tgtEl>
                                          <p:spTgt spid="31"/>
                                        </p:tgtEl>
                                        <p:attrNameLst>
                                          <p:attrName>style.visibility</p:attrName>
                                        </p:attrNameLst>
                                      </p:cBhvr>
                                      <p:to>
                                        <p:strVal val="visible"/>
                                      </p:to>
                                    </p:set>
                                  </p:childTnLst>
                                  <p:subTnLst>
                                    <p:audio>
                                      <p:cMediaNode>
                                        <p:cTn display="0" masterRel="sameClick">
                                          <p:stCondLst>
                                            <p:cond evt="begin" delay="0">
                                              <p:tn val="133"/>
                                            </p:cond>
                                          </p:stCondLst>
                                          <p:endCondLst>
                                            <p:cond evt="onStopAudio" delay="0">
                                              <p:tgtEl>
                                                <p:sldTgt/>
                                              </p:tgtEl>
                                            </p:cond>
                                          </p:endCondLst>
                                        </p:cTn>
                                        <p:tgtEl>
                                          <p:sndTgt r:embed="rId9" name="cpL07S04_Clip_2_1.wav"/>
                                        </p:tgtEl>
                                      </p:cMediaNode>
                                    </p:audio>
                                  </p:subTnLst>
                                </p:cTn>
                              </p:par>
                              <p:par>
                                <p:cTn id="135" presetID="64" presetClass="path" presetSubtype="0" accel="50000" decel="50000" fill="hold" nodeType="withEffect">
                                  <p:stCondLst>
                                    <p:cond delay="0"/>
                                  </p:stCondLst>
                                  <p:childTnLst>
                                    <p:animMotion origin="layout" path="M 0.0684 0.04213 L 0.06614 -0.13982 " pathEditMode="relative" rAng="0" ptsTypes="AA">
                                      <p:cBhvr>
                                        <p:cTn id="136" dur="1000" fill="hold"/>
                                        <p:tgtEl>
                                          <p:spTgt spid="21"/>
                                        </p:tgtEl>
                                        <p:attrNameLst>
                                          <p:attrName>ppt_x</p:attrName>
                                          <p:attrName>ppt_y</p:attrName>
                                        </p:attrNameLst>
                                      </p:cBhvr>
                                      <p:rCtr x="-122" y="-9097"/>
                                    </p:animMotion>
                                  </p:childTnLst>
                                </p:cTn>
                              </p:par>
                              <p:par>
                                <p:cTn id="137" presetID="64" presetClass="path" presetSubtype="0" accel="50000" decel="50000" fill="hold" nodeType="withEffect">
                                  <p:stCondLst>
                                    <p:cond delay="0"/>
                                  </p:stCondLst>
                                  <p:childTnLst>
                                    <p:animMotion origin="layout" path="M 0.06788 0.04278 L 0.06562 -0.23709 " pathEditMode="fixed" rAng="0" ptsTypes="AA">
                                      <p:cBhvr>
                                        <p:cTn id="138" dur="1000" fill="hold"/>
                                        <p:tgtEl>
                                          <p:spTgt spid="69"/>
                                        </p:tgtEl>
                                        <p:attrNameLst>
                                          <p:attrName>ppt_x</p:attrName>
                                          <p:attrName>ppt_y</p:attrName>
                                        </p:attrNameLst>
                                      </p:cBhvr>
                                      <p:rCtr x="-122" y="-14005"/>
                                    </p:animMotion>
                                  </p:childTnLst>
                                </p:cTn>
                              </p:par>
                            </p:childTnLst>
                          </p:cTn>
                        </p:par>
                        <p:par>
                          <p:cTn id="139" fill="hold">
                            <p:stCondLst>
                              <p:cond delay="25000"/>
                            </p:stCondLst>
                            <p:childTnLst>
                              <p:par>
                                <p:cTn id="140" presetID="2" presetClass="exit" presetSubtype="4" fill="hold" nodeType="afterEffect">
                                  <p:stCondLst>
                                    <p:cond delay="0"/>
                                  </p:stCondLst>
                                  <p:childTnLst>
                                    <p:anim calcmode="lin" valueType="num">
                                      <p:cBhvr additive="base">
                                        <p:cTn id="141" dur="500"/>
                                        <p:tgtEl>
                                          <p:spTgt spid="21"/>
                                        </p:tgtEl>
                                        <p:attrNameLst>
                                          <p:attrName>ppt_x</p:attrName>
                                        </p:attrNameLst>
                                      </p:cBhvr>
                                      <p:tavLst>
                                        <p:tav tm="0">
                                          <p:val>
                                            <p:strVal val="ppt_x"/>
                                          </p:val>
                                        </p:tav>
                                        <p:tav tm="100000">
                                          <p:val>
                                            <p:strVal val="ppt_x"/>
                                          </p:val>
                                        </p:tav>
                                      </p:tavLst>
                                    </p:anim>
                                    <p:anim calcmode="lin" valueType="num">
                                      <p:cBhvr additive="base">
                                        <p:cTn id="142" dur="500"/>
                                        <p:tgtEl>
                                          <p:spTgt spid="21"/>
                                        </p:tgtEl>
                                        <p:attrNameLst>
                                          <p:attrName>ppt_y</p:attrName>
                                        </p:attrNameLst>
                                      </p:cBhvr>
                                      <p:tavLst>
                                        <p:tav tm="0">
                                          <p:val>
                                            <p:strVal val="ppt_y"/>
                                          </p:val>
                                        </p:tav>
                                        <p:tav tm="100000">
                                          <p:val>
                                            <p:strVal val="1+ppt_h/2"/>
                                          </p:val>
                                        </p:tav>
                                      </p:tavLst>
                                    </p:anim>
                                    <p:set>
                                      <p:cBhvr>
                                        <p:cTn id="143" dur="1" fill="hold">
                                          <p:stCondLst>
                                            <p:cond delay="499"/>
                                          </p:stCondLst>
                                        </p:cTn>
                                        <p:tgtEl>
                                          <p:spTgt spid="21"/>
                                        </p:tgtEl>
                                        <p:attrNameLst>
                                          <p:attrName>style.visibility</p:attrName>
                                        </p:attrNameLst>
                                      </p:cBhvr>
                                      <p:to>
                                        <p:strVal val="hidden"/>
                                      </p:to>
                                    </p:set>
                                  </p:childTnLst>
                                </p:cTn>
                              </p:par>
                              <p:par>
                                <p:cTn id="144" presetID="2" presetClass="exit" presetSubtype="4" fill="hold" nodeType="withEffect">
                                  <p:stCondLst>
                                    <p:cond delay="0"/>
                                  </p:stCondLst>
                                  <p:childTnLst>
                                    <p:anim calcmode="lin" valueType="num">
                                      <p:cBhvr additive="base">
                                        <p:cTn id="145" dur="500"/>
                                        <p:tgtEl>
                                          <p:spTgt spid="69"/>
                                        </p:tgtEl>
                                        <p:attrNameLst>
                                          <p:attrName>ppt_x</p:attrName>
                                        </p:attrNameLst>
                                      </p:cBhvr>
                                      <p:tavLst>
                                        <p:tav tm="0">
                                          <p:val>
                                            <p:strVal val="ppt_x"/>
                                          </p:val>
                                        </p:tav>
                                        <p:tav tm="100000">
                                          <p:val>
                                            <p:strVal val="ppt_x"/>
                                          </p:val>
                                        </p:tav>
                                      </p:tavLst>
                                    </p:anim>
                                    <p:anim calcmode="lin" valueType="num">
                                      <p:cBhvr additive="base">
                                        <p:cTn id="146" dur="500"/>
                                        <p:tgtEl>
                                          <p:spTgt spid="69"/>
                                        </p:tgtEl>
                                        <p:attrNameLst>
                                          <p:attrName>ppt_y</p:attrName>
                                        </p:attrNameLst>
                                      </p:cBhvr>
                                      <p:tavLst>
                                        <p:tav tm="0">
                                          <p:val>
                                            <p:strVal val="ppt_y"/>
                                          </p:val>
                                        </p:tav>
                                        <p:tav tm="100000">
                                          <p:val>
                                            <p:strVal val="1+ppt_h/2"/>
                                          </p:val>
                                        </p:tav>
                                      </p:tavLst>
                                    </p:anim>
                                    <p:set>
                                      <p:cBhvr>
                                        <p:cTn id="147" dur="1" fill="hold">
                                          <p:stCondLst>
                                            <p:cond delay="499"/>
                                          </p:stCondLst>
                                        </p:cTn>
                                        <p:tgtEl>
                                          <p:spTgt spid="69"/>
                                        </p:tgtEl>
                                        <p:attrNameLst>
                                          <p:attrName>style.visibility</p:attrName>
                                        </p:attrNameLst>
                                      </p:cBhvr>
                                      <p:to>
                                        <p:strVal val="hidden"/>
                                      </p:to>
                                    </p:set>
                                  </p:childTnLst>
                                </p:cTn>
                              </p:par>
                            </p:childTnLst>
                          </p:cTn>
                        </p:par>
                        <p:par>
                          <p:cTn id="148" fill="hold">
                            <p:stCondLst>
                              <p:cond delay="25500"/>
                            </p:stCondLst>
                            <p:childTnLst>
                              <p:par>
                                <p:cTn id="149" presetID="22" presetClass="entr" presetSubtype="8" fill="hold" grpId="0" nodeType="afterEffect">
                                  <p:stCondLst>
                                    <p:cond delay="0"/>
                                  </p:stCondLst>
                                  <p:iterate type="lt">
                                    <p:tmPct val="10000"/>
                                  </p:iterate>
                                  <p:childTnLst>
                                    <p:set>
                                      <p:cBhvr>
                                        <p:cTn id="150" dur="1" fill="hold">
                                          <p:stCondLst>
                                            <p:cond delay="0"/>
                                          </p:stCondLst>
                                        </p:cTn>
                                        <p:tgtEl>
                                          <p:spTgt spid="14"/>
                                        </p:tgtEl>
                                        <p:attrNameLst>
                                          <p:attrName>style.visibility</p:attrName>
                                        </p:attrNameLst>
                                      </p:cBhvr>
                                      <p:to>
                                        <p:strVal val="visible"/>
                                      </p:to>
                                    </p:set>
                                    <p:animEffect transition="in" filter="wipe(left)">
                                      <p:cBhvr>
                                        <p:cTn id="151" dur="500"/>
                                        <p:tgtEl>
                                          <p:spTgt spid="14"/>
                                        </p:tgtEl>
                                      </p:cBhvr>
                                    </p:animEffect>
                                  </p:childTnLst>
                                </p:cTn>
                              </p:par>
                              <p:par>
                                <p:cTn id="152" presetID="1" presetClass="entr" presetSubtype="0" fill="hold" grpId="1" nodeType="withEffect">
                                  <p:stCondLst>
                                    <p:cond delay="0"/>
                                  </p:stCondLst>
                                  <p:iterate type="lt">
                                    <p:tmAbs val="0"/>
                                  </p:iterate>
                                  <p:childTnLst>
                                    <p:set>
                                      <p:cBhvr>
                                        <p:cTn id="153" dur="1" fill="hold">
                                          <p:stCondLst>
                                            <p:cond delay="34699"/>
                                          </p:stCondLst>
                                        </p:cTn>
                                        <p:tgtEl>
                                          <p:spTgt spid="14"/>
                                        </p:tgtEl>
                                        <p:attrNameLst>
                                          <p:attrName>style.visibility</p:attrName>
                                        </p:attrNameLst>
                                      </p:cBhvr>
                                      <p:to>
                                        <p:strVal val="visible"/>
                                      </p:to>
                                    </p:set>
                                  </p:childTnLst>
                                  <p:subTnLst>
                                    <p:audio>
                                      <p:cMediaNode>
                                        <p:cTn display="0" masterRel="sameClick">
                                          <p:stCondLst>
                                            <p:cond evt="begin" delay="0">
                                              <p:tn val="152"/>
                                            </p:cond>
                                          </p:stCondLst>
                                          <p:endCondLst>
                                            <p:cond evt="onStopAudio" delay="0">
                                              <p:tgtEl>
                                                <p:sldTgt/>
                                              </p:tgtEl>
                                            </p:cond>
                                          </p:endCondLst>
                                        </p:cTn>
                                        <p:tgtEl>
                                          <p:sndTgt r:embed="rId10" name="cpL07S04_Clip_2_2.wav"/>
                                        </p:tgtEl>
                                      </p:cMediaNode>
                                    </p:audio>
                                  </p:subTnLst>
                                </p:cTn>
                              </p:par>
                              <p:par>
                                <p:cTn id="154" presetID="64" presetClass="path" presetSubtype="0" accel="50000" decel="50000" fill="hold" nodeType="withEffect">
                                  <p:stCondLst>
                                    <p:cond delay="0"/>
                                  </p:stCondLst>
                                  <p:childTnLst>
                                    <p:animMotion origin="layout" path="M 0.04878 0.04166 L 0.04653 -0.14028 " pathEditMode="relative" rAng="0" ptsTypes="AA">
                                      <p:cBhvr>
                                        <p:cTn id="155" dur="1000" fill="hold"/>
                                        <p:tgtEl>
                                          <p:spTgt spid="23"/>
                                        </p:tgtEl>
                                        <p:attrNameLst>
                                          <p:attrName>ppt_x</p:attrName>
                                          <p:attrName>ppt_y</p:attrName>
                                        </p:attrNameLst>
                                      </p:cBhvr>
                                      <p:rCtr x="-122" y="-9097"/>
                                    </p:animMotion>
                                  </p:childTnLst>
                                </p:cTn>
                              </p:par>
                              <p:par>
                                <p:cTn id="156" presetID="64" presetClass="path" presetSubtype="0" accel="50000" decel="50000" fill="hold" nodeType="withEffect">
                                  <p:stCondLst>
                                    <p:cond delay="0"/>
                                  </p:stCondLst>
                                  <p:childTnLst>
                                    <p:animMotion origin="layout" path="M 0.04878 0.0418 L 0.04653 -0.23806 " pathEditMode="fixed" rAng="0" ptsTypes="AA">
                                      <p:cBhvr>
                                        <p:cTn id="157" dur="1000" fill="hold"/>
                                        <p:tgtEl>
                                          <p:spTgt spid="70"/>
                                        </p:tgtEl>
                                        <p:attrNameLst>
                                          <p:attrName>ppt_x</p:attrName>
                                          <p:attrName>ppt_y</p:attrName>
                                        </p:attrNameLst>
                                      </p:cBhvr>
                                      <p:rCtr x="-122" y="-14005"/>
                                    </p:animMotion>
                                  </p:childTnLst>
                                </p:cTn>
                              </p:par>
                              <p:par>
                                <p:cTn id="158" presetID="2" presetClass="exit" presetSubtype="4" fill="hold" nodeType="withEffect">
                                  <p:stCondLst>
                                    <p:cond delay="17800"/>
                                  </p:stCondLst>
                                  <p:childTnLst>
                                    <p:anim calcmode="lin" valueType="num">
                                      <p:cBhvr additive="base">
                                        <p:cTn id="159" dur="500"/>
                                        <p:tgtEl>
                                          <p:spTgt spid="23"/>
                                        </p:tgtEl>
                                        <p:attrNameLst>
                                          <p:attrName>ppt_x</p:attrName>
                                        </p:attrNameLst>
                                      </p:cBhvr>
                                      <p:tavLst>
                                        <p:tav tm="0">
                                          <p:val>
                                            <p:strVal val="ppt_x"/>
                                          </p:val>
                                        </p:tav>
                                        <p:tav tm="100000">
                                          <p:val>
                                            <p:strVal val="ppt_x"/>
                                          </p:val>
                                        </p:tav>
                                      </p:tavLst>
                                    </p:anim>
                                    <p:anim calcmode="lin" valueType="num">
                                      <p:cBhvr additive="base">
                                        <p:cTn id="160" dur="500"/>
                                        <p:tgtEl>
                                          <p:spTgt spid="23"/>
                                        </p:tgtEl>
                                        <p:attrNameLst>
                                          <p:attrName>ppt_y</p:attrName>
                                        </p:attrNameLst>
                                      </p:cBhvr>
                                      <p:tavLst>
                                        <p:tav tm="0">
                                          <p:val>
                                            <p:strVal val="ppt_y"/>
                                          </p:val>
                                        </p:tav>
                                        <p:tav tm="100000">
                                          <p:val>
                                            <p:strVal val="1+ppt_h/2"/>
                                          </p:val>
                                        </p:tav>
                                      </p:tavLst>
                                    </p:anim>
                                    <p:set>
                                      <p:cBhvr>
                                        <p:cTn id="161" dur="1" fill="hold">
                                          <p:stCondLst>
                                            <p:cond delay="499"/>
                                          </p:stCondLst>
                                        </p:cTn>
                                        <p:tgtEl>
                                          <p:spTgt spid="23"/>
                                        </p:tgtEl>
                                        <p:attrNameLst>
                                          <p:attrName>style.visibility</p:attrName>
                                        </p:attrNameLst>
                                      </p:cBhvr>
                                      <p:to>
                                        <p:strVal val="hidden"/>
                                      </p:to>
                                    </p:set>
                                  </p:childTnLst>
                                </p:cTn>
                              </p:par>
                              <p:par>
                                <p:cTn id="162" presetID="2" presetClass="exit" presetSubtype="4" fill="hold" nodeType="withEffect">
                                  <p:stCondLst>
                                    <p:cond delay="17800"/>
                                  </p:stCondLst>
                                  <p:childTnLst>
                                    <p:anim calcmode="lin" valueType="num">
                                      <p:cBhvr additive="base">
                                        <p:cTn id="163" dur="500"/>
                                        <p:tgtEl>
                                          <p:spTgt spid="70"/>
                                        </p:tgtEl>
                                        <p:attrNameLst>
                                          <p:attrName>ppt_x</p:attrName>
                                        </p:attrNameLst>
                                      </p:cBhvr>
                                      <p:tavLst>
                                        <p:tav tm="0">
                                          <p:val>
                                            <p:strVal val="ppt_x"/>
                                          </p:val>
                                        </p:tav>
                                        <p:tav tm="100000">
                                          <p:val>
                                            <p:strVal val="ppt_x"/>
                                          </p:val>
                                        </p:tav>
                                      </p:tavLst>
                                    </p:anim>
                                    <p:anim calcmode="lin" valueType="num">
                                      <p:cBhvr additive="base">
                                        <p:cTn id="164" dur="500"/>
                                        <p:tgtEl>
                                          <p:spTgt spid="70"/>
                                        </p:tgtEl>
                                        <p:attrNameLst>
                                          <p:attrName>ppt_y</p:attrName>
                                        </p:attrNameLst>
                                      </p:cBhvr>
                                      <p:tavLst>
                                        <p:tav tm="0">
                                          <p:val>
                                            <p:strVal val="ppt_y"/>
                                          </p:val>
                                        </p:tav>
                                        <p:tav tm="100000">
                                          <p:val>
                                            <p:strVal val="1+ppt_h/2"/>
                                          </p:val>
                                        </p:tav>
                                      </p:tavLst>
                                    </p:anim>
                                    <p:set>
                                      <p:cBhvr>
                                        <p:cTn id="165" dur="1" fill="hold">
                                          <p:stCondLst>
                                            <p:cond delay="499"/>
                                          </p:stCondLst>
                                        </p:cTn>
                                        <p:tgtEl>
                                          <p:spTgt spid="70"/>
                                        </p:tgtEl>
                                        <p:attrNameLst>
                                          <p:attrName>style.visibility</p:attrName>
                                        </p:attrNameLst>
                                      </p:cBhvr>
                                      <p:to>
                                        <p:strVal val="hidden"/>
                                      </p:to>
                                    </p:set>
                                  </p:childTnLst>
                                </p:cTn>
                              </p:par>
                              <p:par>
                                <p:cTn id="166" presetID="64" presetClass="path" presetSubtype="0" accel="50000" decel="50000" fill="hold" nodeType="withEffect">
                                  <p:stCondLst>
                                    <p:cond delay="19200"/>
                                  </p:stCondLst>
                                  <p:childTnLst>
                                    <p:animMotion origin="layout" path="M 0.02899 0.04189 L 0.02673 -0.14005 " pathEditMode="relative" rAng="0" ptsTypes="AA">
                                      <p:cBhvr>
                                        <p:cTn id="167" dur="1000" fill="hold"/>
                                        <p:tgtEl>
                                          <p:spTgt spid="24"/>
                                        </p:tgtEl>
                                        <p:attrNameLst>
                                          <p:attrName>ppt_x</p:attrName>
                                          <p:attrName>ppt_y</p:attrName>
                                        </p:attrNameLst>
                                      </p:cBhvr>
                                      <p:rCtr x="-122" y="-9097"/>
                                    </p:animMotion>
                                  </p:childTnLst>
                                </p:cTn>
                              </p:par>
                              <p:par>
                                <p:cTn id="168" presetID="64" presetClass="path" presetSubtype="0" accel="50000" decel="50000" fill="hold" nodeType="withEffect">
                                  <p:stCondLst>
                                    <p:cond delay="19200"/>
                                  </p:stCondLst>
                                  <p:childTnLst>
                                    <p:animMotion origin="layout" path="M 0.02829 0.04289 L 0.02604 -0.23697 " pathEditMode="fixed" rAng="0" ptsTypes="AA">
                                      <p:cBhvr>
                                        <p:cTn id="169" dur="1000" fill="hold"/>
                                        <p:tgtEl>
                                          <p:spTgt spid="71"/>
                                        </p:tgtEl>
                                        <p:attrNameLst>
                                          <p:attrName>ppt_x</p:attrName>
                                          <p:attrName>ppt_y</p:attrName>
                                        </p:attrNameLst>
                                      </p:cBhvr>
                                      <p:rCtr x="-122" y="-14005"/>
                                    </p:animMotion>
                                  </p:childTnLst>
                                </p:cTn>
                              </p:par>
                            </p:childTnLst>
                          </p:cTn>
                        </p:par>
                        <p:par>
                          <p:cTn id="170" fill="hold">
                            <p:stCondLst>
                              <p:cond delay="60200"/>
                            </p:stCondLst>
                            <p:childTnLst>
                              <p:par>
                                <p:cTn id="171" presetID="2" presetClass="exit" presetSubtype="4" fill="hold" nodeType="afterEffect">
                                  <p:stCondLst>
                                    <p:cond delay="0"/>
                                  </p:stCondLst>
                                  <p:childTnLst>
                                    <p:anim calcmode="lin" valueType="num">
                                      <p:cBhvr additive="base">
                                        <p:cTn id="172" dur="500"/>
                                        <p:tgtEl>
                                          <p:spTgt spid="24"/>
                                        </p:tgtEl>
                                        <p:attrNameLst>
                                          <p:attrName>ppt_x</p:attrName>
                                        </p:attrNameLst>
                                      </p:cBhvr>
                                      <p:tavLst>
                                        <p:tav tm="0">
                                          <p:val>
                                            <p:strVal val="ppt_x"/>
                                          </p:val>
                                        </p:tav>
                                        <p:tav tm="100000">
                                          <p:val>
                                            <p:strVal val="ppt_x"/>
                                          </p:val>
                                        </p:tav>
                                      </p:tavLst>
                                    </p:anim>
                                    <p:anim calcmode="lin" valueType="num">
                                      <p:cBhvr additive="base">
                                        <p:cTn id="173" dur="500"/>
                                        <p:tgtEl>
                                          <p:spTgt spid="24"/>
                                        </p:tgtEl>
                                        <p:attrNameLst>
                                          <p:attrName>ppt_y</p:attrName>
                                        </p:attrNameLst>
                                      </p:cBhvr>
                                      <p:tavLst>
                                        <p:tav tm="0">
                                          <p:val>
                                            <p:strVal val="ppt_y"/>
                                          </p:val>
                                        </p:tav>
                                        <p:tav tm="100000">
                                          <p:val>
                                            <p:strVal val="1+ppt_h/2"/>
                                          </p:val>
                                        </p:tav>
                                      </p:tavLst>
                                    </p:anim>
                                    <p:set>
                                      <p:cBhvr>
                                        <p:cTn id="174" dur="1" fill="hold">
                                          <p:stCondLst>
                                            <p:cond delay="499"/>
                                          </p:stCondLst>
                                        </p:cTn>
                                        <p:tgtEl>
                                          <p:spTgt spid="24"/>
                                        </p:tgtEl>
                                        <p:attrNameLst>
                                          <p:attrName>style.visibility</p:attrName>
                                        </p:attrNameLst>
                                      </p:cBhvr>
                                      <p:to>
                                        <p:strVal val="hidden"/>
                                      </p:to>
                                    </p:set>
                                  </p:childTnLst>
                                </p:cTn>
                              </p:par>
                              <p:par>
                                <p:cTn id="175" presetID="2" presetClass="exit" presetSubtype="4" fill="hold" nodeType="withEffect">
                                  <p:stCondLst>
                                    <p:cond delay="0"/>
                                  </p:stCondLst>
                                  <p:childTnLst>
                                    <p:anim calcmode="lin" valueType="num">
                                      <p:cBhvr additive="base">
                                        <p:cTn id="176" dur="500"/>
                                        <p:tgtEl>
                                          <p:spTgt spid="71"/>
                                        </p:tgtEl>
                                        <p:attrNameLst>
                                          <p:attrName>ppt_x</p:attrName>
                                        </p:attrNameLst>
                                      </p:cBhvr>
                                      <p:tavLst>
                                        <p:tav tm="0">
                                          <p:val>
                                            <p:strVal val="ppt_x"/>
                                          </p:val>
                                        </p:tav>
                                        <p:tav tm="100000">
                                          <p:val>
                                            <p:strVal val="ppt_x"/>
                                          </p:val>
                                        </p:tav>
                                      </p:tavLst>
                                    </p:anim>
                                    <p:anim calcmode="lin" valueType="num">
                                      <p:cBhvr additive="base">
                                        <p:cTn id="177" dur="500"/>
                                        <p:tgtEl>
                                          <p:spTgt spid="71"/>
                                        </p:tgtEl>
                                        <p:attrNameLst>
                                          <p:attrName>ppt_y</p:attrName>
                                        </p:attrNameLst>
                                      </p:cBhvr>
                                      <p:tavLst>
                                        <p:tav tm="0">
                                          <p:val>
                                            <p:strVal val="ppt_y"/>
                                          </p:val>
                                        </p:tav>
                                        <p:tav tm="100000">
                                          <p:val>
                                            <p:strVal val="1+ppt_h/2"/>
                                          </p:val>
                                        </p:tav>
                                      </p:tavLst>
                                    </p:anim>
                                    <p:set>
                                      <p:cBhvr>
                                        <p:cTn id="178" dur="1" fill="hold">
                                          <p:stCondLst>
                                            <p:cond delay="499"/>
                                          </p:stCondLst>
                                        </p:cTn>
                                        <p:tgtEl>
                                          <p:spTgt spid="71"/>
                                        </p:tgtEl>
                                        <p:attrNameLst>
                                          <p:attrName>style.visibility</p:attrName>
                                        </p:attrNameLst>
                                      </p:cBhvr>
                                      <p:to>
                                        <p:strVal val="hidden"/>
                                      </p:to>
                                    </p:set>
                                  </p:childTnLst>
                                </p:cTn>
                              </p:par>
                            </p:childTnLst>
                          </p:cTn>
                        </p:par>
                        <p:par>
                          <p:cTn id="179" fill="hold">
                            <p:stCondLst>
                              <p:cond delay="60700"/>
                            </p:stCondLst>
                            <p:childTnLst>
                              <p:par>
                                <p:cTn id="180" presetID="22" presetClass="entr" presetSubtype="8" fill="hold" grpId="0" nodeType="afterEffect">
                                  <p:stCondLst>
                                    <p:cond delay="0"/>
                                  </p:stCondLst>
                                  <p:iterate type="lt">
                                    <p:tmPct val="10000"/>
                                  </p:iterate>
                                  <p:childTnLst>
                                    <p:set>
                                      <p:cBhvr>
                                        <p:cTn id="181" dur="1" fill="hold">
                                          <p:stCondLst>
                                            <p:cond delay="0"/>
                                          </p:stCondLst>
                                        </p:cTn>
                                        <p:tgtEl>
                                          <p:spTgt spid="99"/>
                                        </p:tgtEl>
                                        <p:attrNameLst>
                                          <p:attrName>style.visibility</p:attrName>
                                        </p:attrNameLst>
                                      </p:cBhvr>
                                      <p:to>
                                        <p:strVal val="visible"/>
                                      </p:to>
                                    </p:set>
                                    <p:animEffect transition="in" filter="wipe(left)">
                                      <p:cBhvr>
                                        <p:cTn id="182" dur="500"/>
                                        <p:tgtEl>
                                          <p:spTgt spid="99"/>
                                        </p:tgtEl>
                                      </p:cBhvr>
                                    </p:animEffect>
                                  </p:childTnLst>
                                </p:cTn>
                              </p:par>
                              <p:par>
                                <p:cTn id="183" presetID="1" presetClass="entr" presetSubtype="0" fill="hold" grpId="1" nodeType="withEffect">
                                  <p:stCondLst>
                                    <p:cond delay="0"/>
                                  </p:stCondLst>
                                  <p:iterate type="lt">
                                    <p:tmAbs val="0"/>
                                  </p:iterate>
                                  <p:childTnLst>
                                    <p:set>
                                      <p:cBhvr>
                                        <p:cTn id="184" dur="1" fill="hold">
                                          <p:stCondLst>
                                            <p:cond delay="20999"/>
                                          </p:stCondLst>
                                        </p:cTn>
                                        <p:tgtEl>
                                          <p:spTgt spid="99"/>
                                        </p:tgtEl>
                                        <p:attrNameLst>
                                          <p:attrName>style.visibility</p:attrName>
                                        </p:attrNameLst>
                                      </p:cBhvr>
                                      <p:to>
                                        <p:strVal val="visible"/>
                                      </p:to>
                                    </p:set>
                                  </p:childTnLst>
                                  <p:subTnLst>
                                    <p:audio>
                                      <p:cMediaNode>
                                        <p:cTn display="0" masterRel="sameClick">
                                          <p:stCondLst>
                                            <p:cond evt="begin" delay="0">
                                              <p:tn val="183"/>
                                            </p:cond>
                                          </p:stCondLst>
                                          <p:endCondLst>
                                            <p:cond evt="onStopAudio" delay="0">
                                              <p:tgtEl>
                                                <p:sldTgt/>
                                              </p:tgtEl>
                                            </p:cond>
                                          </p:endCondLst>
                                        </p:cTn>
                                        <p:tgtEl>
                                          <p:sndTgt r:embed="rId11" name="cpL07S04_Clip_2_3.wav"/>
                                        </p:tgtEl>
                                      </p:cMediaNode>
                                    </p:audio>
                                  </p:subTnLst>
                                </p:cTn>
                              </p:par>
                              <p:par>
                                <p:cTn id="185" presetID="64" presetClass="path" presetSubtype="0" accel="50000" decel="50000" fill="hold" nodeType="withEffect">
                                  <p:stCondLst>
                                    <p:cond delay="0"/>
                                  </p:stCondLst>
                                  <p:childTnLst>
                                    <p:animMotion origin="layout" path="M 0.00938 0.04213 L 0.00712 -0.13982 " pathEditMode="relative" rAng="0" ptsTypes="AA">
                                      <p:cBhvr>
                                        <p:cTn id="186" dur="1000" fill="hold"/>
                                        <p:tgtEl>
                                          <p:spTgt spid="25"/>
                                        </p:tgtEl>
                                        <p:attrNameLst>
                                          <p:attrName>ppt_x</p:attrName>
                                          <p:attrName>ppt_y</p:attrName>
                                        </p:attrNameLst>
                                      </p:cBhvr>
                                      <p:rCtr x="-122" y="-9097"/>
                                    </p:animMotion>
                                  </p:childTnLst>
                                </p:cTn>
                              </p:par>
                              <p:par>
                                <p:cTn id="187" presetID="64" presetClass="path" presetSubtype="0" accel="50000" decel="50000" fill="hold" nodeType="withEffect">
                                  <p:stCondLst>
                                    <p:cond delay="0"/>
                                  </p:stCondLst>
                                  <p:childTnLst>
                                    <p:animMotion origin="layout" path="M 0.00868 0.04335 L 0.00643 -0.23651 " pathEditMode="fixed" rAng="0" ptsTypes="AA">
                                      <p:cBhvr>
                                        <p:cTn id="188" dur="1000" fill="hold"/>
                                        <p:tgtEl>
                                          <p:spTgt spid="72"/>
                                        </p:tgtEl>
                                        <p:attrNameLst>
                                          <p:attrName>ppt_x</p:attrName>
                                          <p:attrName>ppt_y</p:attrName>
                                        </p:attrNameLst>
                                      </p:cBhvr>
                                      <p:rCtr x="-122" y="-14005"/>
                                    </p:animMotion>
                                  </p:childTnLst>
                                </p:cTn>
                              </p:par>
                            </p:childTnLst>
                          </p:cTn>
                        </p:par>
                        <p:par>
                          <p:cTn id="189" fill="hold">
                            <p:stCondLst>
                              <p:cond delay="81700"/>
                            </p:stCondLst>
                            <p:childTnLst>
                              <p:par>
                                <p:cTn id="190" presetID="2" presetClass="exit" presetSubtype="4" fill="hold" nodeType="afterEffect">
                                  <p:stCondLst>
                                    <p:cond delay="0"/>
                                  </p:stCondLst>
                                  <p:childTnLst>
                                    <p:anim calcmode="lin" valueType="num">
                                      <p:cBhvr additive="base">
                                        <p:cTn id="191" dur="500"/>
                                        <p:tgtEl>
                                          <p:spTgt spid="25"/>
                                        </p:tgtEl>
                                        <p:attrNameLst>
                                          <p:attrName>ppt_x</p:attrName>
                                        </p:attrNameLst>
                                      </p:cBhvr>
                                      <p:tavLst>
                                        <p:tav tm="0">
                                          <p:val>
                                            <p:strVal val="ppt_x"/>
                                          </p:val>
                                        </p:tav>
                                        <p:tav tm="100000">
                                          <p:val>
                                            <p:strVal val="ppt_x"/>
                                          </p:val>
                                        </p:tav>
                                      </p:tavLst>
                                    </p:anim>
                                    <p:anim calcmode="lin" valueType="num">
                                      <p:cBhvr additive="base">
                                        <p:cTn id="192" dur="500"/>
                                        <p:tgtEl>
                                          <p:spTgt spid="25"/>
                                        </p:tgtEl>
                                        <p:attrNameLst>
                                          <p:attrName>ppt_y</p:attrName>
                                        </p:attrNameLst>
                                      </p:cBhvr>
                                      <p:tavLst>
                                        <p:tav tm="0">
                                          <p:val>
                                            <p:strVal val="ppt_y"/>
                                          </p:val>
                                        </p:tav>
                                        <p:tav tm="100000">
                                          <p:val>
                                            <p:strVal val="1+ppt_h/2"/>
                                          </p:val>
                                        </p:tav>
                                      </p:tavLst>
                                    </p:anim>
                                    <p:set>
                                      <p:cBhvr>
                                        <p:cTn id="193" dur="1" fill="hold">
                                          <p:stCondLst>
                                            <p:cond delay="499"/>
                                          </p:stCondLst>
                                        </p:cTn>
                                        <p:tgtEl>
                                          <p:spTgt spid="25"/>
                                        </p:tgtEl>
                                        <p:attrNameLst>
                                          <p:attrName>style.visibility</p:attrName>
                                        </p:attrNameLst>
                                      </p:cBhvr>
                                      <p:to>
                                        <p:strVal val="hidden"/>
                                      </p:to>
                                    </p:set>
                                  </p:childTnLst>
                                </p:cTn>
                              </p:par>
                              <p:par>
                                <p:cTn id="194" presetID="2" presetClass="exit" presetSubtype="4" fill="hold" nodeType="withEffect">
                                  <p:stCondLst>
                                    <p:cond delay="0"/>
                                  </p:stCondLst>
                                  <p:childTnLst>
                                    <p:anim calcmode="lin" valueType="num">
                                      <p:cBhvr additive="base">
                                        <p:cTn id="195" dur="500"/>
                                        <p:tgtEl>
                                          <p:spTgt spid="72"/>
                                        </p:tgtEl>
                                        <p:attrNameLst>
                                          <p:attrName>ppt_x</p:attrName>
                                        </p:attrNameLst>
                                      </p:cBhvr>
                                      <p:tavLst>
                                        <p:tav tm="0">
                                          <p:val>
                                            <p:strVal val="ppt_x"/>
                                          </p:val>
                                        </p:tav>
                                        <p:tav tm="100000">
                                          <p:val>
                                            <p:strVal val="ppt_x"/>
                                          </p:val>
                                        </p:tav>
                                      </p:tavLst>
                                    </p:anim>
                                    <p:anim calcmode="lin" valueType="num">
                                      <p:cBhvr additive="base">
                                        <p:cTn id="196" dur="500"/>
                                        <p:tgtEl>
                                          <p:spTgt spid="72"/>
                                        </p:tgtEl>
                                        <p:attrNameLst>
                                          <p:attrName>ppt_y</p:attrName>
                                        </p:attrNameLst>
                                      </p:cBhvr>
                                      <p:tavLst>
                                        <p:tav tm="0">
                                          <p:val>
                                            <p:strVal val="ppt_y"/>
                                          </p:val>
                                        </p:tav>
                                        <p:tav tm="100000">
                                          <p:val>
                                            <p:strVal val="1+ppt_h/2"/>
                                          </p:val>
                                        </p:tav>
                                      </p:tavLst>
                                    </p:anim>
                                    <p:set>
                                      <p:cBhvr>
                                        <p:cTn id="197" dur="1" fill="hold">
                                          <p:stCondLst>
                                            <p:cond delay="499"/>
                                          </p:stCondLst>
                                        </p:cTn>
                                        <p:tgtEl>
                                          <p:spTgt spid="72"/>
                                        </p:tgtEl>
                                        <p:attrNameLst>
                                          <p:attrName>style.visibility</p:attrName>
                                        </p:attrNameLst>
                                      </p:cBhvr>
                                      <p:to>
                                        <p:strVal val="hidden"/>
                                      </p:to>
                                    </p:set>
                                  </p:childTnLst>
                                </p:cTn>
                              </p:par>
                            </p:childTnLst>
                          </p:cTn>
                        </p:par>
                        <p:par>
                          <p:cTn id="198" fill="hold">
                            <p:stCondLst>
                              <p:cond delay="82200"/>
                            </p:stCondLst>
                            <p:childTnLst>
                              <p:par>
                                <p:cTn id="199" presetID="16" presetClass="emph" presetSubtype="0" fill="hold" grpId="2" nodeType="afterEffect">
                                  <p:stCondLst>
                                    <p:cond delay="0"/>
                                  </p:stCondLst>
                                  <p:iterate type="lt">
                                    <p:tmPct val="4000"/>
                                  </p:iterate>
                                  <p:childTnLst>
                                    <p:set>
                                      <p:cBhvr override="childStyle">
                                        <p:cTn id="200" dur="500" fill="hold"/>
                                        <p:tgtEl>
                                          <p:spTgt spid="10"/>
                                        </p:tgtEl>
                                        <p:attrNameLst>
                                          <p:attrName>style.color</p:attrName>
                                        </p:attrNameLst>
                                      </p:cBhvr>
                                      <p:to>
                                        <p:clrVal>
                                          <a:srgbClr val="C00000"/>
                                        </p:clrVal>
                                      </p:to>
                                    </p:set>
                                    <p:set>
                                      <p:cBhvr>
                                        <p:cTn id="201" dur="500" fill="hold"/>
                                        <p:tgtEl>
                                          <p:spTgt spid="10"/>
                                        </p:tgtEl>
                                        <p:attrNameLst>
                                          <p:attrName>fillcolor</p:attrName>
                                        </p:attrNameLst>
                                      </p:cBhvr>
                                      <p:to>
                                        <p:clrVal>
                                          <a:srgbClr val="C00000"/>
                                        </p:clrVal>
                                      </p:to>
                                    </p:set>
                                    <p:set>
                                      <p:cBhvr>
                                        <p:cTn id="202" dur="500" fill="hold"/>
                                        <p:tgtEl>
                                          <p:spTgt spid="10"/>
                                        </p:tgtEl>
                                        <p:attrNameLst>
                                          <p:attrName>fill.type</p:attrName>
                                        </p:attrNameLst>
                                      </p:cBhvr>
                                      <p:to>
                                        <p:strVal val="solid"/>
                                      </p:to>
                                    </p:set>
                                  </p:childTnLst>
                                </p:cTn>
                              </p:par>
                            </p:childTnLst>
                          </p:cTn>
                        </p:par>
                      </p:childTnLst>
                    </p:cTn>
                  </p:par>
                </p:childTnLst>
              </p:cTn>
              <p:nextCondLst>
                <p:cond evt="onClick" delay="0">
                  <p:tgtEl>
                    <p:spTgt spid="10"/>
                  </p:tgtEl>
                </p:cond>
              </p:nextCondLst>
            </p:seq>
            <p:seq concurrent="1" nextAc="seek">
              <p:cTn id="203" restart="whenNotActive" fill="hold" evtFilter="cancelBubble" nodeType="interactiveSeq">
                <p:stCondLst>
                  <p:cond evt="onClick" delay="0">
                    <p:tgtEl>
                      <p:spTgt spid="34"/>
                    </p:tgtEl>
                  </p:cond>
                </p:stCondLst>
                <p:endSync evt="end" delay="0">
                  <p:rtn val="all"/>
                </p:endSync>
                <p:childTnLst>
                  <p:par>
                    <p:cTn id="204" fill="hold">
                      <p:stCondLst>
                        <p:cond delay="0"/>
                      </p:stCondLst>
                      <p:childTnLst>
                        <p:par>
                          <p:cTn id="205" fill="hold">
                            <p:stCondLst>
                              <p:cond delay="0"/>
                            </p:stCondLst>
                            <p:childTnLst>
                              <p:par>
                                <p:cTn id="206" presetID="26" presetClass="emph" presetSubtype="0" fill="hold" grpId="1" nodeType="withEffect">
                                  <p:stCondLst>
                                    <p:cond delay="0"/>
                                  </p:stCondLst>
                                  <p:iterate type="lt">
                                    <p:tmPct val="0"/>
                                  </p:iterate>
                                  <p:childTnLst>
                                    <p:animEffect transition="out" filter="fade">
                                      <p:cBhvr>
                                        <p:cTn id="207" dur="500" tmFilter="0, 0; .2, .5; .8, .5; 1, 0"/>
                                        <p:tgtEl>
                                          <p:spTgt spid="34"/>
                                        </p:tgtEl>
                                      </p:cBhvr>
                                    </p:animEffect>
                                    <p:animScale>
                                      <p:cBhvr>
                                        <p:cTn id="208" dur="250" autoRev="1" fill="hold"/>
                                        <p:tgtEl>
                                          <p:spTgt spid="34"/>
                                        </p:tgtEl>
                                      </p:cBhvr>
                                      <p:by x="105000" y="105000"/>
                                    </p:animScale>
                                  </p:childTnLst>
                                </p:cTn>
                              </p:par>
                              <p:par>
                                <p:cTn id="209" presetID="9" presetClass="entr" presetSubtype="0" fill="hold" grpId="4" nodeType="withEffect">
                                  <p:stCondLst>
                                    <p:cond delay="0"/>
                                  </p:stCondLst>
                                  <p:childTnLst>
                                    <p:set>
                                      <p:cBhvr>
                                        <p:cTn id="210" dur="1" fill="hold">
                                          <p:stCondLst>
                                            <p:cond delay="0"/>
                                          </p:stCondLst>
                                        </p:cTn>
                                        <p:tgtEl>
                                          <p:spTgt spid="64"/>
                                        </p:tgtEl>
                                        <p:attrNameLst>
                                          <p:attrName>style.visibility</p:attrName>
                                        </p:attrNameLst>
                                      </p:cBhvr>
                                      <p:to>
                                        <p:strVal val="visible"/>
                                      </p:to>
                                    </p:set>
                                    <p:animEffect transition="in" filter="dissolve">
                                      <p:cBhvr>
                                        <p:cTn id="211" dur="500"/>
                                        <p:tgtEl>
                                          <p:spTgt spid="64"/>
                                        </p:tgtEl>
                                      </p:cBhvr>
                                    </p:animEffect>
                                  </p:childTnLst>
                                </p:cTn>
                              </p:par>
                            </p:childTnLst>
                          </p:cTn>
                        </p:par>
                        <p:par>
                          <p:cTn id="212" fill="hold">
                            <p:stCondLst>
                              <p:cond delay="500"/>
                            </p:stCondLst>
                            <p:childTnLst>
                              <p:par>
                                <p:cTn id="213" presetID="22" presetClass="entr" presetSubtype="8" fill="hold" grpId="0" nodeType="afterEffect">
                                  <p:stCondLst>
                                    <p:cond delay="0"/>
                                  </p:stCondLst>
                                  <p:iterate type="lt">
                                    <p:tmPct val="10000"/>
                                  </p:iterate>
                                  <p:childTnLst>
                                    <p:set>
                                      <p:cBhvr>
                                        <p:cTn id="214" dur="1" fill="hold">
                                          <p:stCondLst>
                                            <p:cond delay="0"/>
                                          </p:stCondLst>
                                        </p:cTn>
                                        <p:tgtEl>
                                          <p:spTgt spid="56"/>
                                        </p:tgtEl>
                                        <p:attrNameLst>
                                          <p:attrName>style.visibility</p:attrName>
                                        </p:attrNameLst>
                                      </p:cBhvr>
                                      <p:to>
                                        <p:strVal val="visible"/>
                                      </p:to>
                                    </p:set>
                                    <p:animEffect transition="in" filter="wipe(left)">
                                      <p:cBhvr>
                                        <p:cTn id="215" dur="1000"/>
                                        <p:tgtEl>
                                          <p:spTgt spid="56"/>
                                        </p:tgtEl>
                                      </p:cBhvr>
                                    </p:animEffect>
                                  </p:childTnLst>
                                </p:cTn>
                              </p:par>
                              <p:par>
                                <p:cTn id="216" presetID="1" presetClass="entr" presetSubtype="0" fill="hold" grpId="1" nodeType="withEffect">
                                  <p:stCondLst>
                                    <p:cond delay="0"/>
                                  </p:stCondLst>
                                  <p:iterate type="lt">
                                    <p:tmAbs val="0"/>
                                  </p:iterate>
                                  <p:childTnLst>
                                    <p:set>
                                      <p:cBhvr>
                                        <p:cTn id="217" dur="1" fill="hold">
                                          <p:stCondLst>
                                            <p:cond delay="4899"/>
                                          </p:stCondLst>
                                        </p:cTn>
                                        <p:tgtEl>
                                          <p:spTgt spid="56"/>
                                        </p:tgtEl>
                                        <p:attrNameLst>
                                          <p:attrName>style.visibility</p:attrName>
                                        </p:attrNameLst>
                                      </p:cBhvr>
                                      <p:to>
                                        <p:strVal val="visible"/>
                                      </p:to>
                                    </p:set>
                                  </p:childTnLst>
                                  <p:subTnLst>
                                    <p:audio>
                                      <p:cMediaNode>
                                        <p:cTn display="0" masterRel="sameClick">
                                          <p:stCondLst>
                                            <p:cond evt="begin" delay="0">
                                              <p:tn val="216"/>
                                            </p:cond>
                                          </p:stCondLst>
                                          <p:endCondLst>
                                            <p:cond evt="onStopAudio" delay="0">
                                              <p:tgtEl>
                                                <p:sldTgt/>
                                              </p:tgtEl>
                                            </p:cond>
                                          </p:endCondLst>
                                        </p:cTn>
                                        <p:tgtEl>
                                          <p:sndTgt r:embed="rId12" name="cpL07S04_Clip_3.wav"/>
                                        </p:tgtEl>
                                      </p:cMediaNode>
                                    </p:audio>
                                  </p:subTnLst>
                                </p:cTn>
                              </p:par>
                              <p:par>
                                <p:cTn id="218" presetID="64" presetClass="path" presetSubtype="0" accel="50000" decel="50000" fill="hold" nodeType="withEffect">
                                  <p:stCondLst>
                                    <p:cond delay="0"/>
                                  </p:stCondLst>
                                  <p:childTnLst>
                                    <p:animMotion origin="layout" path="M -0.01042 0.04166 L -0.01268 -0.14028 " pathEditMode="relative" rAng="0" ptsTypes="AA">
                                      <p:cBhvr>
                                        <p:cTn id="219" dur="1000" fill="hold"/>
                                        <p:tgtEl>
                                          <p:spTgt spid="26"/>
                                        </p:tgtEl>
                                        <p:attrNameLst>
                                          <p:attrName>ppt_x</p:attrName>
                                          <p:attrName>ppt_y</p:attrName>
                                        </p:attrNameLst>
                                      </p:cBhvr>
                                      <p:rCtr x="-122" y="-9097"/>
                                    </p:animMotion>
                                  </p:childTnLst>
                                </p:cTn>
                              </p:par>
                              <p:par>
                                <p:cTn id="220" presetID="64" presetClass="path" presetSubtype="0" accel="50000" decel="50000" fill="hold" nodeType="withEffect">
                                  <p:stCondLst>
                                    <p:cond delay="0"/>
                                  </p:stCondLst>
                                  <p:childTnLst>
                                    <p:animMotion origin="layout" path="M -0.01112 0.04335 L -0.01337 -0.23651 " pathEditMode="fixed" rAng="0" ptsTypes="AA">
                                      <p:cBhvr>
                                        <p:cTn id="221" dur="1000" fill="hold"/>
                                        <p:tgtEl>
                                          <p:spTgt spid="73"/>
                                        </p:tgtEl>
                                        <p:attrNameLst>
                                          <p:attrName>ppt_x</p:attrName>
                                          <p:attrName>ppt_y</p:attrName>
                                        </p:attrNameLst>
                                      </p:cBhvr>
                                      <p:rCtr x="-122" y="-14005"/>
                                    </p:animMotion>
                                  </p:childTnLst>
                                </p:cTn>
                              </p:par>
                            </p:childTnLst>
                          </p:cTn>
                        </p:par>
                        <p:par>
                          <p:cTn id="222" fill="hold">
                            <p:stCondLst>
                              <p:cond delay="5400"/>
                            </p:stCondLst>
                            <p:childTnLst>
                              <p:par>
                                <p:cTn id="223" presetID="2" presetClass="exit" presetSubtype="4" fill="hold" nodeType="afterEffect">
                                  <p:stCondLst>
                                    <p:cond delay="0"/>
                                  </p:stCondLst>
                                  <p:childTnLst>
                                    <p:anim calcmode="lin" valueType="num">
                                      <p:cBhvr additive="base">
                                        <p:cTn id="224" dur="500"/>
                                        <p:tgtEl>
                                          <p:spTgt spid="26"/>
                                        </p:tgtEl>
                                        <p:attrNameLst>
                                          <p:attrName>ppt_x</p:attrName>
                                        </p:attrNameLst>
                                      </p:cBhvr>
                                      <p:tavLst>
                                        <p:tav tm="0">
                                          <p:val>
                                            <p:strVal val="ppt_x"/>
                                          </p:val>
                                        </p:tav>
                                        <p:tav tm="100000">
                                          <p:val>
                                            <p:strVal val="ppt_x"/>
                                          </p:val>
                                        </p:tav>
                                      </p:tavLst>
                                    </p:anim>
                                    <p:anim calcmode="lin" valueType="num">
                                      <p:cBhvr additive="base">
                                        <p:cTn id="225" dur="500"/>
                                        <p:tgtEl>
                                          <p:spTgt spid="26"/>
                                        </p:tgtEl>
                                        <p:attrNameLst>
                                          <p:attrName>ppt_y</p:attrName>
                                        </p:attrNameLst>
                                      </p:cBhvr>
                                      <p:tavLst>
                                        <p:tav tm="0">
                                          <p:val>
                                            <p:strVal val="ppt_y"/>
                                          </p:val>
                                        </p:tav>
                                        <p:tav tm="100000">
                                          <p:val>
                                            <p:strVal val="1+ppt_h/2"/>
                                          </p:val>
                                        </p:tav>
                                      </p:tavLst>
                                    </p:anim>
                                    <p:set>
                                      <p:cBhvr>
                                        <p:cTn id="226" dur="1" fill="hold">
                                          <p:stCondLst>
                                            <p:cond delay="499"/>
                                          </p:stCondLst>
                                        </p:cTn>
                                        <p:tgtEl>
                                          <p:spTgt spid="26"/>
                                        </p:tgtEl>
                                        <p:attrNameLst>
                                          <p:attrName>style.visibility</p:attrName>
                                        </p:attrNameLst>
                                      </p:cBhvr>
                                      <p:to>
                                        <p:strVal val="hidden"/>
                                      </p:to>
                                    </p:set>
                                  </p:childTnLst>
                                </p:cTn>
                              </p:par>
                              <p:par>
                                <p:cTn id="227" presetID="2" presetClass="exit" presetSubtype="4" fill="hold" nodeType="withEffect">
                                  <p:stCondLst>
                                    <p:cond delay="0"/>
                                  </p:stCondLst>
                                  <p:childTnLst>
                                    <p:anim calcmode="lin" valueType="num">
                                      <p:cBhvr additive="base">
                                        <p:cTn id="228" dur="500"/>
                                        <p:tgtEl>
                                          <p:spTgt spid="73"/>
                                        </p:tgtEl>
                                        <p:attrNameLst>
                                          <p:attrName>ppt_x</p:attrName>
                                        </p:attrNameLst>
                                      </p:cBhvr>
                                      <p:tavLst>
                                        <p:tav tm="0">
                                          <p:val>
                                            <p:strVal val="ppt_x"/>
                                          </p:val>
                                        </p:tav>
                                        <p:tav tm="100000">
                                          <p:val>
                                            <p:strVal val="ppt_x"/>
                                          </p:val>
                                        </p:tav>
                                      </p:tavLst>
                                    </p:anim>
                                    <p:anim calcmode="lin" valueType="num">
                                      <p:cBhvr additive="base">
                                        <p:cTn id="229" dur="500"/>
                                        <p:tgtEl>
                                          <p:spTgt spid="73"/>
                                        </p:tgtEl>
                                        <p:attrNameLst>
                                          <p:attrName>ppt_y</p:attrName>
                                        </p:attrNameLst>
                                      </p:cBhvr>
                                      <p:tavLst>
                                        <p:tav tm="0">
                                          <p:val>
                                            <p:strVal val="ppt_y"/>
                                          </p:val>
                                        </p:tav>
                                        <p:tav tm="100000">
                                          <p:val>
                                            <p:strVal val="1+ppt_h/2"/>
                                          </p:val>
                                        </p:tav>
                                      </p:tavLst>
                                    </p:anim>
                                    <p:set>
                                      <p:cBhvr>
                                        <p:cTn id="230" dur="1" fill="hold">
                                          <p:stCondLst>
                                            <p:cond delay="499"/>
                                          </p:stCondLst>
                                        </p:cTn>
                                        <p:tgtEl>
                                          <p:spTgt spid="73"/>
                                        </p:tgtEl>
                                        <p:attrNameLst>
                                          <p:attrName>style.visibility</p:attrName>
                                        </p:attrNameLst>
                                      </p:cBhvr>
                                      <p:to>
                                        <p:strVal val="hidden"/>
                                      </p:to>
                                    </p:set>
                                  </p:childTnLst>
                                </p:cTn>
                              </p:par>
                            </p:childTnLst>
                          </p:cTn>
                        </p:par>
                        <p:par>
                          <p:cTn id="231" fill="hold">
                            <p:stCondLst>
                              <p:cond delay="5900"/>
                            </p:stCondLst>
                            <p:childTnLst>
                              <p:par>
                                <p:cTn id="232" presetID="22" presetClass="entr" presetSubtype="8" fill="hold" grpId="0" nodeType="afterEffect">
                                  <p:stCondLst>
                                    <p:cond delay="0"/>
                                  </p:stCondLst>
                                  <p:iterate type="lt">
                                    <p:tmPct val="10000"/>
                                  </p:iterate>
                                  <p:childTnLst>
                                    <p:set>
                                      <p:cBhvr>
                                        <p:cTn id="233" dur="1" fill="hold">
                                          <p:stCondLst>
                                            <p:cond delay="0"/>
                                          </p:stCondLst>
                                        </p:cTn>
                                        <p:tgtEl>
                                          <p:spTgt spid="30"/>
                                        </p:tgtEl>
                                        <p:attrNameLst>
                                          <p:attrName>style.visibility</p:attrName>
                                        </p:attrNameLst>
                                      </p:cBhvr>
                                      <p:to>
                                        <p:strVal val="visible"/>
                                      </p:to>
                                    </p:set>
                                    <p:animEffect transition="in" filter="wipe(left)">
                                      <p:cBhvr>
                                        <p:cTn id="234" dur="500"/>
                                        <p:tgtEl>
                                          <p:spTgt spid="30"/>
                                        </p:tgtEl>
                                      </p:cBhvr>
                                    </p:animEffect>
                                  </p:childTnLst>
                                </p:cTn>
                              </p:par>
                              <p:par>
                                <p:cTn id="235" presetID="1" presetClass="entr" presetSubtype="0" fill="hold" grpId="1" nodeType="withEffect">
                                  <p:stCondLst>
                                    <p:cond delay="0"/>
                                  </p:stCondLst>
                                  <p:iterate type="lt">
                                    <p:tmAbs val="0"/>
                                  </p:iterate>
                                  <p:childTnLst>
                                    <p:set>
                                      <p:cBhvr>
                                        <p:cTn id="236" dur="1" fill="hold">
                                          <p:stCondLst>
                                            <p:cond delay="28599"/>
                                          </p:stCondLst>
                                        </p:cTn>
                                        <p:tgtEl>
                                          <p:spTgt spid="30"/>
                                        </p:tgtEl>
                                        <p:attrNameLst>
                                          <p:attrName>style.visibility</p:attrName>
                                        </p:attrNameLst>
                                      </p:cBhvr>
                                      <p:to>
                                        <p:strVal val="visible"/>
                                      </p:to>
                                    </p:set>
                                  </p:childTnLst>
                                  <p:subTnLst>
                                    <p:audio>
                                      <p:cMediaNode>
                                        <p:cTn display="0" masterRel="sameClick">
                                          <p:stCondLst>
                                            <p:cond evt="begin" delay="0">
                                              <p:tn val="235"/>
                                            </p:cond>
                                          </p:stCondLst>
                                          <p:endCondLst>
                                            <p:cond evt="onStopAudio" delay="0">
                                              <p:tgtEl>
                                                <p:sldTgt/>
                                              </p:tgtEl>
                                            </p:cond>
                                          </p:endCondLst>
                                        </p:cTn>
                                        <p:tgtEl>
                                          <p:sndTgt r:embed="rId13" name="cpL07S04_Clip_3_1.wav"/>
                                        </p:tgtEl>
                                      </p:cMediaNode>
                                    </p:audio>
                                  </p:subTnLst>
                                </p:cTn>
                              </p:par>
                              <p:par>
                                <p:cTn id="237" presetID="64" presetClass="path" presetSubtype="0" accel="50000" decel="50000" fill="hold" nodeType="withEffect">
                                  <p:stCondLst>
                                    <p:cond delay="0"/>
                                  </p:stCondLst>
                                  <p:childTnLst>
                                    <p:animMotion origin="layout" path="M -0.03003 0.04213 L -0.03229 -0.13982 " pathEditMode="relative" rAng="0" ptsTypes="AA">
                                      <p:cBhvr>
                                        <p:cTn id="238" dur="1000" fill="hold"/>
                                        <p:tgtEl>
                                          <p:spTgt spid="27"/>
                                        </p:tgtEl>
                                        <p:attrNameLst>
                                          <p:attrName>ppt_x</p:attrName>
                                          <p:attrName>ppt_y</p:attrName>
                                        </p:attrNameLst>
                                      </p:cBhvr>
                                      <p:rCtr x="-122" y="-9097"/>
                                    </p:animMotion>
                                  </p:childTnLst>
                                </p:cTn>
                              </p:par>
                              <p:par>
                                <p:cTn id="239" presetID="64" presetClass="path" presetSubtype="0" accel="50000" decel="50000" fill="hold" nodeType="withEffect">
                                  <p:stCondLst>
                                    <p:cond delay="0"/>
                                  </p:stCondLst>
                                  <p:childTnLst>
                                    <p:animMotion origin="layout" path="M -0.03055 0.04381 L -0.03281 -0.23605 " pathEditMode="fixed" rAng="0" ptsTypes="AA">
                                      <p:cBhvr>
                                        <p:cTn id="240" dur="1000" fill="hold"/>
                                        <p:tgtEl>
                                          <p:spTgt spid="74"/>
                                        </p:tgtEl>
                                        <p:attrNameLst>
                                          <p:attrName>ppt_x</p:attrName>
                                          <p:attrName>ppt_y</p:attrName>
                                        </p:attrNameLst>
                                      </p:cBhvr>
                                      <p:rCtr x="-122" y="-14005"/>
                                    </p:animMotion>
                                  </p:childTnLst>
                                </p:cTn>
                              </p:par>
                              <p:par>
                                <p:cTn id="241" presetID="20" presetClass="entr" presetSubtype="0" fill="hold" nodeType="withEffect">
                                  <p:stCondLst>
                                    <p:cond delay="5000"/>
                                  </p:stCondLst>
                                  <p:childTnLst>
                                    <p:set>
                                      <p:cBhvr>
                                        <p:cTn id="242" dur="1" fill="hold">
                                          <p:stCondLst>
                                            <p:cond delay="0"/>
                                          </p:stCondLst>
                                        </p:cTn>
                                        <p:tgtEl>
                                          <p:spTgt spid="7"/>
                                        </p:tgtEl>
                                        <p:attrNameLst>
                                          <p:attrName>style.visibility</p:attrName>
                                        </p:attrNameLst>
                                      </p:cBhvr>
                                      <p:to>
                                        <p:strVal val="visible"/>
                                      </p:to>
                                    </p:set>
                                    <p:animEffect transition="in" filter="wedge">
                                      <p:cBhvr>
                                        <p:cTn id="243" dur="2000"/>
                                        <p:tgtEl>
                                          <p:spTgt spid="7"/>
                                        </p:tgtEl>
                                      </p:cBhvr>
                                    </p:animEffect>
                                  </p:childTnLst>
                                </p:cTn>
                              </p:par>
                              <p:par>
                                <p:cTn id="244" presetID="22" presetClass="entr" presetSubtype="8" fill="hold" grpId="0" nodeType="withEffect">
                                  <p:stCondLst>
                                    <p:cond delay="7500"/>
                                  </p:stCondLst>
                                  <p:iterate type="lt">
                                    <p:tmPct val="10000"/>
                                  </p:iterate>
                                  <p:childTnLst>
                                    <p:set>
                                      <p:cBhvr>
                                        <p:cTn id="245" dur="1" fill="hold">
                                          <p:stCondLst>
                                            <p:cond delay="0"/>
                                          </p:stCondLst>
                                        </p:cTn>
                                        <p:tgtEl>
                                          <p:spTgt spid="78"/>
                                        </p:tgtEl>
                                        <p:attrNameLst>
                                          <p:attrName>style.visibility</p:attrName>
                                        </p:attrNameLst>
                                      </p:cBhvr>
                                      <p:to>
                                        <p:strVal val="visible"/>
                                      </p:to>
                                    </p:set>
                                    <p:animEffect transition="in" filter="wipe(left)">
                                      <p:cBhvr>
                                        <p:cTn id="246" dur="500"/>
                                        <p:tgtEl>
                                          <p:spTgt spid="78"/>
                                        </p:tgtEl>
                                      </p:cBhvr>
                                    </p:animEffect>
                                  </p:childTnLst>
                                </p:cTn>
                              </p:par>
                            </p:childTnLst>
                          </p:cTn>
                        </p:par>
                        <p:par>
                          <p:cTn id="247" fill="hold">
                            <p:stCondLst>
                              <p:cond delay="34500"/>
                            </p:stCondLst>
                            <p:childTnLst>
                              <p:par>
                                <p:cTn id="248" presetID="2" presetClass="exit" presetSubtype="4" fill="hold" nodeType="afterEffect">
                                  <p:stCondLst>
                                    <p:cond delay="0"/>
                                  </p:stCondLst>
                                  <p:childTnLst>
                                    <p:anim calcmode="lin" valueType="num">
                                      <p:cBhvr additive="base">
                                        <p:cTn id="249" dur="500"/>
                                        <p:tgtEl>
                                          <p:spTgt spid="27"/>
                                        </p:tgtEl>
                                        <p:attrNameLst>
                                          <p:attrName>ppt_x</p:attrName>
                                        </p:attrNameLst>
                                      </p:cBhvr>
                                      <p:tavLst>
                                        <p:tav tm="0">
                                          <p:val>
                                            <p:strVal val="ppt_x"/>
                                          </p:val>
                                        </p:tav>
                                        <p:tav tm="100000">
                                          <p:val>
                                            <p:strVal val="ppt_x"/>
                                          </p:val>
                                        </p:tav>
                                      </p:tavLst>
                                    </p:anim>
                                    <p:anim calcmode="lin" valueType="num">
                                      <p:cBhvr additive="base">
                                        <p:cTn id="250" dur="500"/>
                                        <p:tgtEl>
                                          <p:spTgt spid="27"/>
                                        </p:tgtEl>
                                        <p:attrNameLst>
                                          <p:attrName>ppt_y</p:attrName>
                                        </p:attrNameLst>
                                      </p:cBhvr>
                                      <p:tavLst>
                                        <p:tav tm="0">
                                          <p:val>
                                            <p:strVal val="ppt_y"/>
                                          </p:val>
                                        </p:tav>
                                        <p:tav tm="100000">
                                          <p:val>
                                            <p:strVal val="1+ppt_h/2"/>
                                          </p:val>
                                        </p:tav>
                                      </p:tavLst>
                                    </p:anim>
                                    <p:set>
                                      <p:cBhvr>
                                        <p:cTn id="251" dur="1" fill="hold">
                                          <p:stCondLst>
                                            <p:cond delay="499"/>
                                          </p:stCondLst>
                                        </p:cTn>
                                        <p:tgtEl>
                                          <p:spTgt spid="27"/>
                                        </p:tgtEl>
                                        <p:attrNameLst>
                                          <p:attrName>style.visibility</p:attrName>
                                        </p:attrNameLst>
                                      </p:cBhvr>
                                      <p:to>
                                        <p:strVal val="hidden"/>
                                      </p:to>
                                    </p:set>
                                  </p:childTnLst>
                                </p:cTn>
                              </p:par>
                              <p:par>
                                <p:cTn id="252" presetID="2" presetClass="exit" presetSubtype="4" fill="hold" nodeType="withEffect">
                                  <p:stCondLst>
                                    <p:cond delay="0"/>
                                  </p:stCondLst>
                                  <p:childTnLst>
                                    <p:anim calcmode="lin" valueType="num">
                                      <p:cBhvr additive="base">
                                        <p:cTn id="253" dur="500"/>
                                        <p:tgtEl>
                                          <p:spTgt spid="74"/>
                                        </p:tgtEl>
                                        <p:attrNameLst>
                                          <p:attrName>ppt_x</p:attrName>
                                        </p:attrNameLst>
                                      </p:cBhvr>
                                      <p:tavLst>
                                        <p:tav tm="0">
                                          <p:val>
                                            <p:strVal val="ppt_x"/>
                                          </p:val>
                                        </p:tav>
                                        <p:tav tm="100000">
                                          <p:val>
                                            <p:strVal val="ppt_x"/>
                                          </p:val>
                                        </p:tav>
                                      </p:tavLst>
                                    </p:anim>
                                    <p:anim calcmode="lin" valueType="num">
                                      <p:cBhvr additive="base">
                                        <p:cTn id="254" dur="500"/>
                                        <p:tgtEl>
                                          <p:spTgt spid="74"/>
                                        </p:tgtEl>
                                        <p:attrNameLst>
                                          <p:attrName>ppt_y</p:attrName>
                                        </p:attrNameLst>
                                      </p:cBhvr>
                                      <p:tavLst>
                                        <p:tav tm="0">
                                          <p:val>
                                            <p:strVal val="ppt_y"/>
                                          </p:val>
                                        </p:tav>
                                        <p:tav tm="100000">
                                          <p:val>
                                            <p:strVal val="1+ppt_h/2"/>
                                          </p:val>
                                        </p:tav>
                                      </p:tavLst>
                                    </p:anim>
                                    <p:set>
                                      <p:cBhvr>
                                        <p:cTn id="255" dur="1" fill="hold">
                                          <p:stCondLst>
                                            <p:cond delay="499"/>
                                          </p:stCondLst>
                                        </p:cTn>
                                        <p:tgtEl>
                                          <p:spTgt spid="74"/>
                                        </p:tgtEl>
                                        <p:attrNameLst>
                                          <p:attrName>style.visibility</p:attrName>
                                        </p:attrNameLst>
                                      </p:cBhvr>
                                      <p:to>
                                        <p:strVal val="hidden"/>
                                      </p:to>
                                    </p:set>
                                  </p:childTnLst>
                                </p:cTn>
                              </p:par>
                            </p:childTnLst>
                          </p:cTn>
                        </p:par>
                        <p:par>
                          <p:cTn id="256" fill="hold">
                            <p:stCondLst>
                              <p:cond delay="35000"/>
                            </p:stCondLst>
                            <p:childTnLst>
                              <p:par>
                                <p:cTn id="257" presetID="22" presetClass="entr" presetSubtype="8" fill="hold" grpId="0" nodeType="afterEffect">
                                  <p:stCondLst>
                                    <p:cond delay="0"/>
                                  </p:stCondLst>
                                  <p:iterate type="lt">
                                    <p:tmPct val="10000"/>
                                  </p:iterate>
                                  <p:childTnLst>
                                    <p:set>
                                      <p:cBhvr>
                                        <p:cTn id="258" dur="1" fill="hold">
                                          <p:stCondLst>
                                            <p:cond delay="0"/>
                                          </p:stCondLst>
                                        </p:cTn>
                                        <p:tgtEl>
                                          <p:spTgt spid="38"/>
                                        </p:tgtEl>
                                        <p:attrNameLst>
                                          <p:attrName>style.visibility</p:attrName>
                                        </p:attrNameLst>
                                      </p:cBhvr>
                                      <p:to>
                                        <p:strVal val="visible"/>
                                      </p:to>
                                    </p:set>
                                    <p:animEffect transition="in" filter="wipe(left)">
                                      <p:cBhvr>
                                        <p:cTn id="259" dur="500"/>
                                        <p:tgtEl>
                                          <p:spTgt spid="38"/>
                                        </p:tgtEl>
                                      </p:cBhvr>
                                    </p:animEffect>
                                  </p:childTnLst>
                                </p:cTn>
                              </p:par>
                              <p:par>
                                <p:cTn id="260" presetID="1" presetClass="entr" presetSubtype="0" fill="hold" grpId="1" nodeType="withEffect">
                                  <p:stCondLst>
                                    <p:cond delay="0"/>
                                  </p:stCondLst>
                                  <p:iterate type="lt">
                                    <p:tmAbs val="0"/>
                                  </p:iterate>
                                  <p:childTnLst>
                                    <p:set>
                                      <p:cBhvr>
                                        <p:cTn id="261" dur="1" fill="hold">
                                          <p:stCondLst>
                                            <p:cond delay="32999"/>
                                          </p:stCondLst>
                                        </p:cTn>
                                        <p:tgtEl>
                                          <p:spTgt spid="38"/>
                                        </p:tgtEl>
                                        <p:attrNameLst>
                                          <p:attrName>style.visibility</p:attrName>
                                        </p:attrNameLst>
                                      </p:cBhvr>
                                      <p:to>
                                        <p:strVal val="visible"/>
                                      </p:to>
                                    </p:set>
                                  </p:childTnLst>
                                  <p:subTnLst>
                                    <p:audio>
                                      <p:cMediaNode>
                                        <p:cTn display="0" masterRel="sameClick">
                                          <p:stCondLst>
                                            <p:cond evt="begin" delay="0">
                                              <p:tn val="260"/>
                                            </p:cond>
                                          </p:stCondLst>
                                          <p:endCondLst>
                                            <p:cond evt="onStopAudio" delay="0">
                                              <p:tgtEl>
                                                <p:sldTgt/>
                                              </p:tgtEl>
                                            </p:cond>
                                          </p:endCondLst>
                                        </p:cTn>
                                        <p:tgtEl>
                                          <p:sndTgt r:embed="rId14" name="cpL07S04_Clip_3_2.wav"/>
                                        </p:tgtEl>
                                      </p:cMediaNode>
                                    </p:audio>
                                  </p:subTnLst>
                                </p:cTn>
                              </p:par>
                              <p:par>
                                <p:cTn id="262" presetID="64" presetClass="path" presetSubtype="0" accel="50000" decel="50000" fill="hold" nodeType="withEffect">
                                  <p:stCondLst>
                                    <p:cond delay="0"/>
                                  </p:stCondLst>
                                  <p:childTnLst>
                                    <p:animMotion origin="layout" path="M -0.04966 0.04166 L -0.05191 -0.14028 " pathEditMode="relative" rAng="0" ptsTypes="AA">
                                      <p:cBhvr>
                                        <p:cTn id="263" dur="1000" fill="hold"/>
                                        <p:tgtEl>
                                          <p:spTgt spid="29"/>
                                        </p:tgtEl>
                                        <p:attrNameLst>
                                          <p:attrName>ppt_x</p:attrName>
                                          <p:attrName>ppt_y</p:attrName>
                                        </p:attrNameLst>
                                      </p:cBhvr>
                                      <p:rCtr x="-122" y="-9097"/>
                                    </p:animMotion>
                                  </p:childTnLst>
                                </p:cTn>
                              </p:par>
                              <p:par>
                                <p:cTn id="264" presetID="64" presetClass="path" presetSubtype="0" accel="50000" decel="50000" fill="hold" nodeType="withEffect">
                                  <p:stCondLst>
                                    <p:cond delay="0"/>
                                  </p:stCondLst>
                                  <p:childTnLst>
                                    <p:animMotion origin="layout" path="M -0.05053 0.04335 L -0.05278 -0.23651 " pathEditMode="fixed" rAng="0" ptsTypes="AA">
                                      <p:cBhvr>
                                        <p:cTn id="265" dur="1000" fill="hold"/>
                                        <p:tgtEl>
                                          <p:spTgt spid="75"/>
                                        </p:tgtEl>
                                        <p:attrNameLst>
                                          <p:attrName>ppt_x</p:attrName>
                                          <p:attrName>ppt_y</p:attrName>
                                        </p:attrNameLst>
                                      </p:cBhvr>
                                      <p:rCtr x="-122" y="-14005"/>
                                    </p:animMotion>
                                  </p:childTnLst>
                                </p:cTn>
                              </p:par>
                              <p:par>
                                <p:cTn id="266" presetID="2" presetClass="exit" presetSubtype="4" fill="hold" nodeType="withEffect">
                                  <p:stCondLst>
                                    <p:cond delay="4100"/>
                                  </p:stCondLst>
                                  <p:childTnLst>
                                    <p:anim calcmode="lin" valueType="num">
                                      <p:cBhvr additive="base">
                                        <p:cTn id="267" dur="500"/>
                                        <p:tgtEl>
                                          <p:spTgt spid="29"/>
                                        </p:tgtEl>
                                        <p:attrNameLst>
                                          <p:attrName>ppt_x</p:attrName>
                                        </p:attrNameLst>
                                      </p:cBhvr>
                                      <p:tavLst>
                                        <p:tav tm="0">
                                          <p:val>
                                            <p:strVal val="ppt_x"/>
                                          </p:val>
                                        </p:tav>
                                        <p:tav tm="100000">
                                          <p:val>
                                            <p:strVal val="ppt_x"/>
                                          </p:val>
                                        </p:tav>
                                      </p:tavLst>
                                    </p:anim>
                                    <p:anim calcmode="lin" valueType="num">
                                      <p:cBhvr additive="base">
                                        <p:cTn id="268" dur="500"/>
                                        <p:tgtEl>
                                          <p:spTgt spid="29"/>
                                        </p:tgtEl>
                                        <p:attrNameLst>
                                          <p:attrName>ppt_y</p:attrName>
                                        </p:attrNameLst>
                                      </p:cBhvr>
                                      <p:tavLst>
                                        <p:tav tm="0">
                                          <p:val>
                                            <p:strVal val="ppt_y"/>
                                          </p:val>
                                        </p:tav>
                                        <p:tav tm="100000">
                                          <p:val>
                                            <p:strVal val="1+ppt_h/2"/>
                                          </p:val>
                                        </p:tav>
                                      </p:tavLst>
                                    </p:anim>
                                    <p:set>
                                      <p:cBhvr>
                                        <p:cTn id="269" dur="1" fill="hold">
                                          <p:stCondLst>
                                            <p:cond delay="499"/>
                                          </p:stCondLst>
                                        </p:cTn>
                                        <p:tgtEl>
                                          <p:spTgt spid="29"/>
                                        </p:tgtEl>
                                        <p:attrNameLst>
                                          <p:attrName>style.visibility</p:attrName>
                                        </p:attrNameLst>
                                      </p:cBhvr>
                                      <p:to>
                                        <p:strVal val="hidden"/>
                                      </p:to>
                                    </p:set>
                                  </p:childTnLst>
                                </p:cTn>
                              </p:par>
                              <p:par>
                                <p:cTn id="270" presetID="2" presetClass="exit" presetSubtype="4" fill="hold" nodeType="withEffect">
                                  <p:stCondLst>
                                    <p:cond delay="4100"/>
                                  </p:stCondLst>
                                  <p:childTnLst>
                                    <p:anim calcmode="lin" valueType="num">
                                      <p:cBhvr additive="base">
                                        <p:cTn id="271" dur="500"/>
                                        <p:tgtEl>
                                          <p:spTgt spid="75"/>
                                        </p:tgtEl>
                                        <p:attrNameLst>
                                          <p:attrName>ppt_x</p:attrName>
                                        </p:attrNameLst>
                                      </p:cBhvr>
                                      <p:tavLst>
                                        <p:tav tm="0">
                                          <p:val>
                                            <p:strVal val="ppt_x"/>
                                          </p:val>
                                        </p:tav>
                                        <p:tav tm="100000">
                                          <p:val>
                                            <p:strVal val="ppt_x"/>
                                          </p:val>
                                        </p:tav>
                                      </p:tavLst>
                                    </p:anim>
                                    <p:anim calcmode="lin" valueType="num">
                                      <p:cBhvr additive="base">
                                        <p:cTn id="272" dur="500"/>
                                        <p:tgtEl>
                                          <p:spTgt spid="75"/>
                                        </p:tgtEl>
                                        <p:attrNameLst>
                                          <p:attrName>ppt_y</p:attrName>
                                        </p:attrNameLst>
                                      </p:cBhvr>
                                      <p:tavLst>
                                        <p:tav tm="0">
                                          <p:val>
                                            <p:strVal val="ppt_y"/>
                                          </p:val>
                                        </p:tav>
                                        <p:tav tm="100000">
                                          <p:val>
                                            <p:strVal val="1+ppt_h/2"/>
                                          </p:val>
                                        </p:tav>
                                      </p:tavLst>
                                    </p:anim>
                                    <p:set>
                                      <p:cBhvr>
                                        <p:cTn id="273" dur="1" fill="hold">
                                          <p:stCondLst>
                                            <p:cond delay="499"/>
                                          </p:stCondLst>
                                        </p:cTn>
                                        <p:tgtEl>
                                          <p:spTgt spid="75"/>
                                        </p:tgtEl>
                                        <p:attrNameLst>
                                          <p:attrName>style.visibility</p:attrName>
                                        </p:attrNameLst>
                                      </p:cBhvr>
                                      <p:to>
                                        <p:strVal val="hidden"/>
                                      </p:to>
                                    </p:set>
                                  </p:childTnLst>
                                </p:cTn>
                              </p:par>
                              <p:par>
                                <p:cTn id="274" presetID="64" presetClass="path" presetSubtype="0" accel="50000" decel="50000" fill="hold" nodeType="withEffect">
                                  <p:stCondLst>
                                    <p:cond delay="5500"/>
                                  </p:stCondLst>
                                  <p:childTnLst>
                                    <p:animMotion origin="layout" path="M -0.06927 0.04166 L -0.07152 -0.14028 " pathEditMode="relative" rAng="0" ptsTypes="AA">
                                      <p:cBhvr>
                                        <p:cTn id="275" dur="1000" fill="hold"/>
                                        <p:tgtEl>
                                          <p:spTgt spid="65"/>
                                        </p:tgtEl>
                                        <p:attrNameLst>
                                          <p:attrName>ppt_x</p:attrName>
                                          <p:attrName>ppt_y</p:attrName>
                                        </p:attrNameLst>
                                      </p:cBhvr>
                                      <p:rCtr x="-122" y="-9097"/>
                                    </p:animMotion>
                                  </p:childTnLst>
                                </p:cTn>
                              </p:par>
                              <p:par>
                                <p:cTn id="276" presetID="64" presetClass="path" presetSubtype="0" accel="50000" decel="50000" fill="hold" nodeType="withEffect">
                                  <p:stCondLst>
                                    <p:cond delay="5500"/>
                                  </p:stCondLst>
                                  <p:childTnLst>
                                    <p:animMotion origin="layout" path="M -0.06996 0.04335 L -0.07222 -0.23651 " pathEditMode="fixed" rAng="0" ptsTypes="AA">
                                      <p:cBhvr>
                                        <p:cTn id="277" dur="1000" fill="hold"/>
                                        <p:tgtEl>
                                          <p:spTgt spid="76"/>
                                        </p:tgtEl>
                                        <p:attrNameLst>
                                          <p:attrName>ppt_x</p:attrName>
                                          <p:attrName>ppt_y</p:attrName>
                                        </p:attrNameLst>
                                      </p:cBhvr>
                                      <p:rCtr x="-122" y="-14005"/>
                                    </p:animMotion>
                                  </p:childTnLst>
                                </p:cTn>
                              </p:par>
                              <p:par>
                                <p:cTn id="278" presetID="20" presetClass="entr" presetSubtype="0" fill="hold" nodeType="withEffect">
                                  <p:stCondLst>
                                    <p:cond delay="6200"/>
                                  </p:stCondLst>
                                  <p:childTnLst>
                                    <p:set>
                                      <p:cBhvr>
                                        <p:cTn id="279" dur="1" fill="hold">
                                          <p:stCondLst>
                                            <p:cond delay="0"/>
                                          </p:stCondLst>
                                        </p:cTn>
                                        <p:tgtEl>
                                          <p:spTgt spid="117"/>
                                        </p:tgtEl>
                                        <p:attrNameLst>
                                          <p:attrName>style.visibility</p:attrName>
                                        </p:attrNameLst>
                                      </p:cBhvr>
                                      <p:to>
                                        <p:strVal val="visible"/>
                                      </p:to>
                                    </p:set>
                                    <p:animEffect transition="in" filter="wedge">
                                      <p:cBhvr>
                                        <p:cTn id="280" dur="2000"/>
                                        <p:tgtEl>
                                          <p:spTgt spid="117"/>
                                        </p:tgtEl>
                                      </p:cBhvr>
                                    </p:animEffect>
                                  </p:childTnLst>
                                </p:cTn>
                              </p:par>
                              <p:par>
                                <p:cTn id="281" presetID="22" presetClass="entr" presetSubtype="8" fill="hold" grpId="0" nodeType="withEffect">
                                  <p:stCondLst>
                                    <p:cond delay="8700"/>
                                  </p:stCondLst>
                                  <p:iterate type="lt">
                                    <p:tmPct val="10000"/>
                                  </p:iterate>
                                  <p:childTnLst>
                                    <p:set>
                                      <p:cBhvr>
                                        <p:cTn id="282" dur="1" fill="hold">
                                          <p:stCondLst>
                                            <p:cond delay="0"/>
                                          </p:stCondLst>
                                        </p:cTn>
                                        <p:tgtEl>
                                          <p:spTgt spid="102"/>
                                        </p:tgtEl>
                                        <p:attrNameLst>
                                          <p:attrName>style.visibility</p:attrName>
                                        </p:attrNameLst>
                                      </p:cBhvr>
                                      <p:to>
                                        <p:strVal val="visible"/>
                                      </p:to>
                                    </p:set>
                                    <p:animEffect transition="in" filter="wipe(left)">
                                      <p:cBhvr>
                                        <p:cTn id="283" dur="500"/>
                                        <p:tgtEl>
                                          <p:spTgt spid="102"/>
                                        </p:tgtEl>
                                      </p:cBhvr>
                                    </p:animEffect>
                                  </p:childTnLst>
                                </p:cTn>
                              </p:par>
                            </p:childTnLst>
                          </p:cTn>
                        </p:par>
                        <p:par>
                          <p:cTn id="284" fill="hold">
                            <p:stCondLst>
                              <p:cond delay="68000"/>
                            </p:stCondLst>
                            <p:childTnLst>
                              <p:par>
                                <p:cTn id="285" presetID="2" presetClass="exit" presetSubtype="4" fill="hold" nodeType="afterEffect">
                                  <p:stCondLst>
                                    <p:cond delay="0"/>
                                  </p:stCondLst>
                                  <p:childTnLst>
                                    <p:anim calcmode="lin" valueType="num">
                                      <p:cBhvr additive="base">
                                        <p:cTn id="286" dur="500"/>
                                        <p:tgtEl>
                                          <p:spTgt spid="65"/>
                                        </p:tgtEl>
                                        <p:attrNameLst>
                                          <p:attrName>ppt_x</p:attrName>
                                        </p:attrNameLst>
                                      </p:cBhvr>
                                      <p:tavLst>
                                        <p:tav tm="0">
                                          <p:val>
                                            <p:strVal val="ppt_x"/>
                                          </p:val>
                                        </p:tav>
                                        <p:tav tm="100000">
                                          <p:val>
                                            <p:strVal val="ppt_x"/>
                                          </p:val>
                                        </p:tav>
                                      </p:tavLst>
                                    </p:anim>
                                    <p:anim calcmode="lin" valueType="num">
                                      <p:cBhvr additive="base">
                                        <p:cTn id="287" dur="500"/>
                                        <p:tgtEl>
                                          <p:spTgt spid="65"/>
                                        </p:tgtEl>
                                        <p:attrNameLst>
                                          <p:attrName>ppt_y</p:attrName>
                                        </p:attrNameLst>
                                      </p:cBhvr>
                                      <p:tavLst>
                                        <p:tav tm="0">
                                          <p:val>
                                            <p:strVal val="ppt_y"/>
                                          </p:val>
                                        </p:tav>
                                        <p:tav tm="100000">
                                          <p:val>
                                            <p:strVal val="1+ppt_h/2"/>
                                          </p:val>
                                        </p:tav>
                                      </p:tavLst>
                                    </p:anim>
                                    <p:set>
                                      <p:cBhvr>
                                        <p:cTn id="288" dur="1" fill="hold">
                                          <p:stCondLst>
                                            <p:cond delay="499"/>
                                          </p:stCondLst>
                                        </p:cTn>
                                        <p:tgtEl>
                                          <p:spTgt spid="65"/>
                                        </p:tgtEl>
                                        <p:attrNameLst>
                                          <p:attrName>style.visibility</p:attrName>
                                        </p:attrNameLst>
                                      </p:cBhvr>
                                      <p:to>
                                        <p:strVal val="hidden"/>
                                      </p:to>
                                    </p:set>
                                  </p:childTnLst>
                                </p:cTn>
                              </p:par>
                              <p:par>
                                <p:cTn id="289" presetID="2" presetClass="exit" presetSubtype="4" fill="hold" nodeType="withEffect">
                                  <p:stCondLst>
                                    <p:cond delay="0"/>
                                  </p:stCondLst>
                                  <p:childTnLst>
                                    <p:anim calcmode="lin" valueType="num">
                                      <p:cBhvr additive="base">
                                        <p:cTn id="290" dur="500"/>
                                        <p:tgtEl>
                                          <p:spTgt spid="76"/>
                                        </p:tgtEl>
                                        <p:attrNameLst>
                                          <p:attrName>ppt_x</p:attrName>
                                        </p:attrNameLst>
                                      </p:cBhvr>
                                      <p:tavLst>
                                        <p:tav tm="0">
                                          <p:val>
                                            <p:strVal val="ppt_x"/>
                                          </p:val>
                                        </p:tav>
                                        <p:tav tm="100000">
                                          <p:val>
                                            <p:strVal val="ppt_x"/>
                                          </p:val>
                                        </p:tav>
                                      </p:tavLst>
                                    </p:anim>
                                    <p:anim calcmode="lin" valueType="num">
                                      <p:cBhvr additive="base">
                                        <p:cTn id="291" dur="500"/>
                                        <p:tgtEl>
                                          <p:spTgt spid="76"/>
                                        </p:tgtEl>
                                        <p:attrNameLst>
                                          <p:attrName>ppt_y</p:attrName>
                                        </p:attrNameLst>
                                      </p:cBhvr>
                                      <p:tavLst>
                                        <p:tav tm="0">
                                          <p:val>
                                            <p:strVal val="ppt_y"/>
                                          </p:val>
                                        </p:tav>
                                        <p:tav tm="100000">
                                          <p:val>
                                            <p:strVal val="1+ppt_h/2"/>
                                          </p:val>
                                        </p:tav>
                                      </p:tavLst>
                                    </p:anim>
                                    <p:set>
                                      <p:cBhvr>
                                        <p:cTn id="292" dur="1" fill="hold">
                                          <p:stCondLst>
                                            <p:cond delay="499"/>
                                          </p:stCondLst>
                                        </p:cTn>
                                        <p:tgtEl>
                                          <p:spTgt spid="76"/>
                                        </p:tgtEl>
                                        <p:attrNameLst>
                                          <p:attrName>style.visibility</p:attrName>
                                        </p:attrNameLst>
                                      </p:cBhvr>
                                      <p:to>
                                        <p:strVal val="hidden"/>
                                      </p:to>
                                    </p:set>
                                  </p:childTnLst>
                                </p:cTn>
                              </p:par>
                            </p:childTnLst>
                          </p:cTn>
                        </p:par>
                        <p:par>
                          <p:cTn id="293" fill="hold">
                            <p:stCondLst>
                              <p:cond delay="68500"/>
                            </p:stCondLst>
                            <p:childTnLst>
                              <p:par>
                                <p:cTn id="294" presetID="16" presetClass="emph" presetSubtype="0" fill="hold" grpId="2" nodeType="afterEffect">
                                  <p:stCondLst>
                                    <p:cond delay="0"/>
                                  </p:stCondLst>
                                  <p:iterate type="lt">
                                    <p:tmPct val="4000"/>
                                  </p:iterate>
                                  <p:childTnLst>
                                    <p:set>
                                      <p:cBhvr override="childStyle">
                                        <p:cTn id="295" dur="500" fill="hold"/>
                                        <p:tgtEl>
                                          <p:spTgt spid="34"/>
                                        </p:tgtEl>
                                        <p:attrNameLst>
                                          <p:attrName>style.color</p:attrName>
                                        </p:attrNameLst>
                                      </p:cBhvr>
                                      <p:to>
                                        <p:clrVal>
                                          <a:srgbClr val="C00000"/>
                                        </p:clrVal>
                                      </p:to>
                                    </p:set>
                                    <p:set>
                                      <p:cBhvr>
                                        <p:cTn id="296" dur="500" fill="hold"/>
                                        <p:tgtEl>
                                          <p:spTgt spid="34"/>
                                        </p:tgtEl>
                                        <p:attrNameLst>
                                          <p:attrName>fillcolor</p:attrName>
                                        </p:attrNameLst>
                                      </p:cBhvr>
                                      <p:to>
                                        <p:clrVal>
                                          <a:srgbClr val="C00000"/>
                                        </p:clrVal>
                                      </p:to>
                                    </p:set>
                                    <p:set>
                                      <p:cBhvr>
                                        <p:cTn id="297" dur="500" fill="hold"/>
                                        <p:tgtEl>
                                          <p:spTgt spid="34"/>
                                        </p:tgtEl>
                                        <p:attrNameLst>
                                          <p:attrName>fill.type</p:attrName>
                                        </p:attrNameLst>
                                      </p:cBhvr>
                                      <p:to>
                                        <p:strVal val="solid"/>
                                      </p:to>
                                    </p:set>
                                  </p:childTnLst>
                                </p:cTn>
                              </p:par>
                            </p:childTnLst>
                          </p:cTn>
                        </p:par>
                      </p:childTnLst>
                    </p:cTn>
                  </p:par>
                </p:childTnLst>
              </p:cTn>
              <p:nextCondLst>
                <p:cond evt="onClick" delay="0">
                  <p:tgtEl>
                    <p:spTgt spid="34"/>
                  </p:tgtEl>
                </p:cond>
              </p:nextCondLst>
            </p:seq>
            <p:seq concurrent="1" nextAc="seek">
              <p:cTn id="298" restart="whenNotActive" fill="hold" evtFilter="cancelBubble" nodeType="interactiveSeq">
                <p:stCondLst>
                  <p:cond evt="onClick" delay="0">
                    <p:tgtEl>
                      <p:spTgt spid="60"/>
                    </p:tgtEl>
                  </p:cond>
                </p:stCondLst>
                <p:endSync evt="end" delay="0">
                  <p:rtn val="all"/>
                </p:endSync>
                <p:childTnLst>
                  <p:par>
                    <p:cTn id="299" fill="hold">
                      <p:stCondLst>
                        <p:cond delay="0"/>
                      </p:stCondLst>
                      <p:childTnLst>
                        <p:par>
                          <p:cTn id="300" fill="hold">
                            <p:stCondLst>
                              <p:cond delay="0"/>
                            </p:stCondLst>
                            <p:childTnLst>
                              <p:par>
                                <p:cTn id="301" presetID="1" presetClass="entr" presetSubtype="0" fill="hold" grpId="2" nodeType="withEffect">
                                  <p:stCondLst>
                                    <p:cond delay="0"/>
                                  </p:stCondLst>
                                  <p:childTnLst>
                                    <p:set>
                                      <p:cBhvr>
                                        <p:cTn id="302" dur="1" fill="hold">
                                          <p:stCondLst>
                                            <p:cond delay="0"/>
                                          </p:stCondLst>
                                        </p:cTn>
                                        <p:tgtEl>
                                          <p:spTgt spid="19"/>
                                        </p:tgtEl>
                                        <p:attrNameLst>
                                          <p:attrName>style.visibility</p:attrName>
                                        </p:attrNameLst>
                                      </p:cBhvr>
                                      <p:to>
                                        <p:strVal val="visible"/>
                                      </p:to>
                                    </p:set>
                                  </p:childTnLst>
                                </p:cTn>
                              </p:par>
                              <p:par>
                                <p:cTn id="303" presetID="1" presetClass="entr" presetSubtype="0" fill="hold" grpId="0" nodeType="withEffect">
                                  <p:stCondLst>
                                    <p:cond delay="0"/>
                                  </p:stCondLst>
                                  <p:childTnLst>
                                    <p:set>
                                      <p:cBhvr>
                                        <p:cTn id="304" dur="1" fill="hold">
                                          <p:stCondLst>
                                            <p:cond delay="0"/>
                                          </p:stCondLst>
                                        </p:cTn>
                                        <p:tgtEl>
                                          <p:spTgt spid="20"/>
                                        </p:tgtEl>
                                        <p:attrNameLst>
                                          <p:attrName>style.visibility</p:attrName>
                                        </p:attrNameLst>
                                      </p:cBhvr>
                                      <p:to>
                                        <p:strVal val="visible"/>
                                      </p:to>
                                    </p:set>
                                  </p:childTnLst>
                                </p:cTn>
                              </p:par>
                              <p:par>
                                <p:cTn id="305" presetID="1" presetClass="entr" presetSubtype="0" fill="hold" grpId="0" nodeType="withEffect">
                                  <p:stCondLst>
                                    <p:cond delay="0"/>
                                  </p:stCondLst>
                                  <p:childTnLst>
                                    <p:set>
                                      <p:cBhvr>
                                        <p:cTn id="306" dur="1" fill="hold">
                                          <p:stCondLst>
                                            <p:cond delay="0"/>
                                          </p:stCondLst>
                                        </p:cTn>
                                        <p:tgtEl>
                                          <p:spTgt spid="21"/>
                                        </p:tgtEl>
                                        <p:attrNameLst>
                                          <p:attrName>style.visibility</p:attrName>
                                        </p:attrNameLst>
                                      </p:cBhvr>
                                      <p:to>
                                        <p:strVal val="visible"/>
                                      </p:to>
                                    </p:set>
                                  </p:childTnLst>
                                </p:cTn>
                              </p:par>
                              <p:par>
                                <p:cTn id="307" presetID="1" presetClass="entr" presetSubtype="0" fill="hold" grpId="0" nodeType="withEffect">
                                  <p:stCondLst>
                                    <p:cond delay="0"/>
                                  </p:stCondLst>
                                  <p:childTnLst>
                                    <p:set>
                                      <p:cBhvr>
                                        <p:cTn id="308" dur="1" fill="hold">
                                          <p:stCondLst>
                                            <p:cond delay="0"/>
                                          </p:stCondLst>
                                        </p:cTn>
                                        <p:tgtEl>
                                          <p:spTgt spid="23"/>
                                        </p:tgtEl>
                                        <p:attrNameLst>
                                          <p:attrName>style.visibility</p:attrName>
                                        </p:attrNameLst>
                                      </p:cBhvr>
                                      <p:to>
                                        <p:strVal val="visible"/>
                                      </p:to>
                                    </p:set>
                                  </p:childTnLst>
                                </p:cTn>
                              </p:par>
                              <p:par>
                                <p:cTn id="309" presetID="1" presetClass="entr" presetSubtype="0" fill="hold" grpId="0" nodeType="withEffect">
                                  <p:stCondLst>
                                    <p:cond delay="0"/>
                                  </p:stCondLst>
                                  <p:childTnLst>
                                    <p:set>
                                      <p:cBhvr>
                                        <p:cTn id="310" dur="1" fill="hold">
                                          <p:stCondLst>
                                            <p:cond delay="0"/>
                                          </p:stCondLst>
                                        </p:cTn>
                                        <p:tgtEl>
                                          <p:spTgt spid="24"/>
                                        </p:tgtEl>
                                        <p:attrNameLst>
                                          <p:attrName>style.visibility</p:attrName>
                                        </p:attrNameLst>
                                      </p:cBhvr>
                                      <p:to>
                                        <p:strVal val="visible"/>
                                      </p:to>
                                    </p:set>
                                  </p:childTnLst>
                                </p:cTn>
                              </p:par>
                              <p:par>
                                <p:cTn id="311" presetID="1" presetClass="entr" presetSubtype="0" fill="hold" grpId="0" nodeType="withEffect">
                                  <p:stCondLst>
                                    <p:cond delay="0"/>
                                  </p:stCondLst>
                                  <p:childTnLst>
                                    <p:set>
                                      <p:cBhvr>
                                        <p:cTn id="312" dur="1" fill="hold">
                                          <p:stCondLst>
                                            <p:cond delay="0"/>
                                          </p:stCondLst>
                                        </p:cTn>
                                        <p:tgtEl>
                                          <p:spTgt spid="25"/>
                                        </p:tgtEl>
                                        <p:attrNameLst>
                                          <p:attrName>style.visibility</p:attrName>
                                        </p:attrNameLst>
                                      </p:cBhvr>
                                      <p:to>
                                        <p:strVal val="visible"/>
                                      </p:to>
                                    </p:set>
                                  </p:childTnLst>
                                </p:cTn>
                              </p:par>
                              <p:par>
                                <p:cTn id="313" presetID="1" presetClass="entr" presetSubtype="0" fill="hold" grpId="0" nodeType="withEffect">
                                  <p:stCondLst>
                                    <p:cond delay="0"/>
                                  </p:stCondLst>
                                  <p:childTnLst>
                                    <p:set>
                                      <p:cBhvr>
                                        <p:cTn id="314" dur="1" fill="hold">
                                          <p:stCondLst>
                                            <p:cond delay="0"/>
                                          </p:stCondLst>
                                        </p:cTn>
                                        <p:tgtEl>
                                          <p:spTgt spid="26"/>
                                        </p:tgtEl>
                                        <p:attrNameLst>
                                          <p:attrName>style.visibility</p:attrName>
                                        </p:attrNameLst>
                                      </p:cBhvr>
                                      <p:to>
                                        <p:strVal val="visible"/>
                                      </p:to>
                                    </p:set>
                                  </p:childTnLst>
                                </p:cTn>
                              </p:par>
                              <p:par>
                                <p:cTn id="315" presetID="1" presetClass="entr" presetSubtype="0" fill="hold" grpId="0" nodeType="withEffect">
                                  <p:stCondLst>
                                    <p:cond delay="0"/>
                                  </p:stCondLst>
                                  <p:childTnLst>
                                    <p:set>
                                      <p:cBhvr>
                                        <p:cTn id="316" dur="1" fill="hold">
                                          <p:stCondLst>
                                            <p:cond delay="0"/>
                                          </p:stCondLst>
                                        </p:cTn>
                                        <p:tgtEl>
                                          <p:spTgt spid="27"/>
                                        </p:tgtEl>
                                        <p:attrNameLst>
                                          <p:attrName>style.visibility</p:attrName>
                                        </p:attrNameLst>
                                      </p:cBhvr>
                                      <p:to>
                                        <p:strVal val="visible"/>
                                      </p:to>
                                    </p:set>
                                  </p:childTnLst>
                                </p:cTn>
                              </p:par>
                              <p:par>
                                <p:cTn id="317" presetID="1" presetClass="entr" presetSubtype="0" fill="hold" grpId="0" nodeType="withEffect">
                                  <p:stCondLst>
                                    <p:cond delay="0"/>
                                  </p:stCondLst>
                                  <p:childTnLst>
                                    <p:set>
                                      <p:cBhvr>
                                        <p:cTn id="318" dur="1" fill="hold">
                                          <p:stCondLst>
                                            <p:cond delay="0"/>
                                          </p:stCondLst>
                                        </p:cTn>
                                        <p:tgtEl>
                                          <p:spTgt spid="29"/>
                                        </p:tgtEl>
                                        <p:attrNameLst>
                                          <p:attrName>style.visibility</p:attrName>
                                        </p:attrNameLst>
                                      </p:cBhvr>
                                      <p:to>
                                        <p:strVal val="visible"/>
                                      </p:to>
                                    </p:set>
                                  </p:childTnLst>
                                </p:cTn>
                              </p:par>
                              <p:par>
                                <p:cTn id="319" presetID="1" presetClass="entr" presetSubtype="0" fill="hold" grpId="0" nodeType="withEffect">
                                  <p:stCondLst>
                                    <p:cond delay="0"/>
                                  </p:stCondLst>
                                  <p:childTnLst>
                                    <p:set>
                                      <p:cBhvr>
                                        <p:cTn id="320" dur="1" fill="hold">
                                          <p:stCondLst>
                                            <p:cond delay="0"/>
                                          </p:stCondLst>
                                        </p:cTn>
                                        <p:tgtEl>
                                          <p:spTgt spid="65"/>
                                        </p:tgtEl>
                                        <p:attrNameLst>
                                          <p:attrName>style.visibility</p:attrName>
                                        </p:attrNameLst>
                                      </p:cBhvr>
                                      <p:to>
                                        <p:strVal val="visible"/>
                                      </p:to>
                                    </p:set>
                                  </p:childTnLst>
                                </p:cTn>
                              </p:par>
                              <p:par>
                                <p:cTn id="321" presetID="1" presetClass="emph" presetSubtype="2" fill="hold" nodeType="withEffect">
                                  <p:stCondLst>
                                    <p:cond delay="0"/>
                                  </p:stCondLst>
                                  <p:childTnLst>
                                    <p:animClr clrSpc="rgb" dir="cw">
                                      <p:cBhvr>
                                        <p:cTn id="322" dur="1000" fill="hold"/>
                                        <p:tgtEl>
                                          <p:spTgt spid="60"/>
                                        </p:tgtEl>
                                        <p:attrNameLst>
                                          <p:attrName>fillcolor</p:attrName>
                                        </p:attrNameLst>
                                      </p:cBhvr>
                                      <p:to>
                                        <a:srgbClr val="4E67C8"/>
                                      </p:to>
                                    </p:animClr>
                                    <p:set>
                                      <p:cBhvr>
                                        <p:cTn id="323" dur="1000" fill="hold"/>
                                        <p:tgtEl>
                                          <p:spTgt spid="60"/>
                                        </p:tgtEl>
                                        <p:attrNameLst>
                                          <p:attrName>fill.type</p:attrName>
                                        </p:attrNameLst>
                                      </p:cBhvr>
                                      <p:to>
                                        <p:strVal val="solid"/>
                                      </p:to>
                                    </p:set>
                                    <p:set>
                                      <p:cBhvr>
                                        <p:cTn id="324" dur="1000" fill="hold"/>
                                        <p:tgtEl>
                                          <p:spTgt spid="60"/>
                                        </p:tgtEl>
                                        <p:attrNameLst>
                                          <p:attrName>fill.on</p:attrName>
                                        </p:attrNameLst>
                                      </p:cBhvr>
                                      <p:to>
                                        <p:strVal val="true"/>
                                      </p:to>
                                    </p:set>
                                  </p:childTnLst>
                                </p:cTn>
                              </p:par>
                              <p:par>
                                <p:cTn id="325" presetID="1" presetClass="emph" presetSubtype="2" fill="hold" nodeType="withEffect">
                                  <p:stCondLst>
                                    <p:cond delay="0"/>
                                  </p:stCondLst>
                                  <p:childTnLst>
                                    <p:animClr clrSpc="rgb" dir="cw">
                                      <p:cBhvr>
                                        <p:cTn id="326" dur="1000" fill="hold"/>
                                        <p:tgtEl>
                                          <p:spTgt spid="62"/>
                                        </p:tgtEl>
                                        <p:attrNameLst>
                                          <p:attrName>fillcolor</p:attrName>
                                        </p:attrNameLst>
                                      </p:cBhvr>
                                      <p:to>
                                        <a:srgbClr val="B4DCFA"/>
                                      </p:to>
                                    </p:animClr>
                                    <p:set>
                                      <p:cBhvr>
                                        <p:cTn id="327" dur="1000" fill="hold"/>
                                        <p:tgtEl>
                                          <p:spTgt spid="62"/>
                                        </p:tgtEl>
                                        <p:attrNameLst>
                                          <p:attrName>fill.type</p:attrName>
                                        </p:attrNameLst>
                                      </p:cBhvr>
                                      <p:to>
                                        <p:strVal val="solid"/>
                                      </p:to>
                                    </p:set>
                                    <p:set>
                                      <p:cBhvr>
                                        <p:cTn id="328" dur="1000" fill="hold"/>
                                        <p:tgtEl>
                                          <p:spTgt spid="62"/>
                                        </p:tgtEl>
                                        <p:attrNameLst>
                                          <p:attrName>fill.on</p:attrName>
                                        </p:attrNameLst>
                                      </p:cBhvr>
                                      <p:to>
                                        <p:strVal val="true"/>
                                      </p:to>
                                    </p:set>
                                  </p:childTnLst>
                                </p:cTn>
                              </p:par>
                            </p:childTnLst>
                          </p:cTn>
                        </p:par>
                        <p:par>
                          <p:cTn id="329" fill="hold">
                            <p:stCondLst>
                              <p:cond delay="1000"/>
                            </p:stCondLst>
                            <p:childTnLst>
                              <p:par>
                                <p:cTn id="330" presetID="9" presetClass="entr" presetSubtype="0" fill="hold" grpId="2" nodeType="afterEffect">
                                  <p:stCondLst>
                                    <p:cond delay="0"/>
                                  </p:stCondLst>
                                  <p:childTnLst>
                                    <p:set>
                                      <p:cBhvr>
                                        <p:cTn id="331" dur="1" fill="hold">
                                          <p:stCondLst>
                                            <p:cond delay="0"/>
                                          </p:stCondLst>
                                        </p:cTn>
                                        <p:tgtEl>
                                          <p:spTgt spid="64"/>
                                        </p:tgtEl>
                                        <p:attrNameLst>
                                          <p:attrName>style.visibility</p:attrName>
                                        </p:attrNameLst>
                                      </p:cBhvr>
                                      <p:to>
                                        <p:strVal val="visible"/>
                                      </p:to>
                                    </p:set>
                                    <p:animEffect transition="in" filter="dissolve">
                                      <p:cBhvr>
                                        <p:cTn id="332" dur="1000"/>
                                        <p:tgtEl>
                                          <p:spTgt spid="64"/>
                                        </p:tgtEl>
                                      </p:cBhvr>
                                    </p:animEffect>
                                  </p:childTnLst>
                                </p:cTn>
                              </p:par>
                            </p:childTnLst>
                          </p:cTn>
                        </p:par>
                      </p:childTnLst>
                    </p:cTn>
                  </p:par>
                </p:childTnLst>
              </p:cTn>
              <p:nextCondLst>
                <p:cond evt="onClick" delay="0">
                  <p:tgtEl>
                    <p:spTgt spid="60"/>
                  </p:tgtEl>
                </p:cond>
              </p:nextCondLst>
            </p:seq>
            <p:seq concurrent="1" nextAc="seek">
              <p:cTn id="333" restart="whenNotActive" fill="hold" evtFilter="cancelBubble" nodeType="interactiveSeq">
                <p:stCondLst>
                  <p:cond evt="onClick" delay="0">
                    <p:tgtEl>
                      <p:spTgt spid="61"/>
                    </p:tgtEl>
                  </p:cond>
                </p:stCondLst>
                <p:endSync evt="end" delay="0">
                  <p:rtn val="all"/>
                </p:endSync>
                <p:childTnLst>
                  <p:par>
                    <p:cTn id="334" fill="hold">
                      <p:stCondLst>
                        <p:cond delay="0"/>
                      </p:stCondLst>
                      <p:childTnLst>
                        <p:par>
                          <p:cTn id="335" fill="hold">
                            <p:stCondLst>
                              <p:cond delay="0"/>
                            </p:stCondLst>
                            <p:childTnLst>
                              <p:par>
                                <p:cTn id="336" presetID="1" presetClass="entr" presetSubtype="0" fill="hold" grpId="1" nodeType="withEffect">
                                  <p:stCondLst>
                                    <p:cond delay="0"/>
                                  </p:stCondLst>
                                  <p:childTnLst>
                                    <p:set>
                                      <p:cBhvr>
                                        <p:cTn id="337" dur="1" fill="hold">
                                          <p:stCondLst>
                                            <p:cond delay="0"/>
                                          </p:stCondLst>
                                        </p:cTn>
                                        <p:tgtEl>
                                          <p:spTgt spid="67"/>
                                        </p:tgtEl>
                                        <p:attrNameLst>
                                          <p:attrName>style.visibility</p:attrName>
                                        </p:attrNameLst>
                                      </p:cBhvr>
                                      <p:to>
                                        <p:strVal val="visible"/>
                                      </p:to>
                                    </p:set>
                                  </p:childTnLst>
                                </p:cTn>
                              </p:par>
                              <p:par>
                                <p:cTn id="338" presetID="1" presetClass="entr" presetSubtype="0" fill="hold" grpId="1" nodeType="withEffect">
                                  <p:stCondLst>
                                    <p:cond delay="0"/>
                                  </p:stCondLst>
                                  <p:childTnLst>
                                    <p:set>
                                      <p:cBhvr>
                                        <p:cTn id="339" dur="1" fill="hold">
                                          <p:stCondLst>
                                            <p:cond delay="0"/>
                                          </p:stCondLst>
                                        </p:cTn>
                                        <p:tgtEl>
                                          <p:spTgt spid="68"/>
                                        </p:tgtEl>
                                        <p:attrNameLst>
                                          <p:attrName>style.visibility</p:attrName>
                                        </p:attrNameLst>
                                      </p:cBhvr>
                                      <p:to>
                                        <p:strVal val="visible"/>
                                      </p:to>
                                    </p:set>
                                  </p:childTnLst>
                                </p:cTn>
                              </p:par>
                              <p:par>
                                <p:cTn id="340" presetID="1" presetClass="entr" presetSubtype="0" fill="hold" grpId="1" nodeType="withEffect">
                                  <p:stCondLst>
                                    <p:cond delay="0"/>
                                  </p:stCondLst>
                                  <p:childTnLst>
                                    <p:set>
                                      <p:cBhvr>
                                        <p:cTn id="341" dur="1" fill="hold">
                                          <p:stCondLst>
                                            <p:cond delay="0"/>
                                          </p:stCondLst>
                                        </p:cTn>
                                        <p:tgtEl>
                                          <p:spTgt spid="69"/>
                                        </p:tgtEl>
                                        <p:attrNameLst>
                                          <p:attrName>style.visibility</p:attrName>
                                        </p:attrNameLst>
                                      </p:cBhvr>
                                      <p:to>
                                        <p:strVal val="visible"/>
                                      </p:to>
                                    </p:set>
                                  </p:childTnLst>
                                </p:cTn>
                              </p:par>
                              <p:par>
                                <p:cTn id="342" presetID="1" presetClass="entr" presetSubtype="0" fill="hold" grpId="1" nodeType="withEffect">
                                  <p:stCondLst>
                                    <p:cond delay="0"/>
                                  </p:stCondLst>
                                  <p:childTnLst>
                                    <p:set>
                                      <p:cBhvr>
                                        <p:cTn id="343" dur="1" fill="hold">
                                          <p:stCondLst>
                                            <p:cond delay="0"/>
                                          </p:stCondLst>
                                        </p:cTn>
                                        <p:tgtEl>
                                          <p:spTgt spid="70"/>
                                        </p:tgtEl>
                                        <p:attrNameLst>
                                          <p:attrName>style.visibility</p:attrName>
                                        </p:attrNameLst>
                                      </p:cBhvr>
                                      <p:to>
                                        <p:strVal val="visible"/>
                                      </p:to>
                                    </p:set>
                                  </p:childTnLst>
                                </p:cTn>
                              </p:par>
                              <p:par>
                                <p:cTn id="344" presetID="1" presetClass="entr" presetSubtype="0" fill="hold" grpId="1" nodeType="withEffect">
                                  <p:stCondLst>
                                    <p:cond delay="0"/>
                                  </p:stCondLst>
                                  <p:childTnLst>
                                    <p:set>
                                      <p:cBhvr>
                                        <p:cTn id="345" dur="1" fill="hold">
                                          <p:stCondLst>
                                            <p:cond delay="0"/>
                                          </p:stCondLst>
                                        </p:cTn>
                                        <p:tgtEl>
                                          <p:spTgt spid="71"/>
                                        </p:tgtEl>
                                        <p:attrNameLst>
                                          <p:attrName>style.visibility</p:attrName>
                                        </p:attrNameLst>
                                      </p:cBhvr>
                                      <p:to>
                                        <p:strVal val="visible"/>
                                      </p:to>
                                    </p:set>
                                  </p:childTnLst>
                                </p:cTn>
                              </p:par>
                              <p:par>
                                <p:cTn id="346" presetID="1" presetClass="entr" presetSubtype="0" fill="hold" grpId="1" nodeType="withEffect">
                                  <p:stCondLst>
                                    <p:cond delay="0"/>
                                  </p:stCondLst>
                                  <p:childTnLst>
                                    <p:set>
                                      <p:cBhvr>
                                        <p:cTn id="347" dur="1" fill="hold">
                                          <p:stCondLst>
                                            <p:cond delay="0"/>
                                          </p:stCondLst>
                                        </p:cTn>
                                        <p:tgtEl>
                                          <p:spTgt spid="72"/>
                                        </p:tgtEl>
                                        <p:attrNameLst>
                                          <p:attrName>style.visibility</p:attrName>
                                        </p:attrNameLst>
                                      </p:cBhvr>
                                      <p:to>
                                        <p:strVal val="visible"/>
                                      </p:to>
                                    </p:set>
                                  </p:childTnLst>
                                </p:cTn>
                              </p:par>
                              <p:par>
                                <p:cTn id="348" presetID="1" presetClass="entr" presetSubtype="0" fill="hold" grpId="1" nodeType="withEffect">
                                  <p:stCondLst>
                                    <p:cond delay="0"/>
                                  </p:stCondLst>
                                  <p:childTnLst>
                                    <p:set>
                                      <p:cBhvr>
                                        <p:cTn id="349" dur="1" fill="hold">
                                          <p:stCondLst>
                                            <p:cond delay="0"/>
                                          </p:stCondLst>
                                        </p:cTn>
                                        <p:tgtEl>
                                          <p:spTgt spid="73"/>
                                        </p:tgtEl>
                                        <p:attrNameLst>
                                          <p:attrName>style.visibility</p:attrName>
                                        </p:attrNameLst>
                                      </p:cBhvr>
                                      <p:to>
                                        <p:strVal val="visible"/>
                                      </p:to>
                                    </p:set>
                                  </p:childTnLst>
                                </p:cTn>
                              </p:par>
                              <p:par>
                                <p:cTn id="350" presetID="1" presetClass="entr" presetSubtype="0" fill="hold" grpId="1" nodeType="withEffect">
                                  <p:stCondLst>
                                    <p:cond delay="0"/>
                                  </p:stCondLst>
                                  <p:childTnLst>
                                    <p:set>
                                      <p:cBhvr>
                                        <p:cTn id="351" dur="1" fill="hold">
                                          <p:stCondLst>
                                            <p:cond delay="0"/>
                                          </p:stCondLst>
                                        </p:cTn>
                                        <p:tgtEl>
                                          <p:spTgt spid="74"/>
                                        </p:tgtEl>
                                        <p:attrNameLst>
                                          <p:attrName>style.visibility</p:attrName>
                                        </p:attrNameLst>
                                      </p:cBhvr>
                                      <p:to>
                                        <p:strVal val="visible"/>
                                      </p:to>
                                    </p:set>
                                  </p:childTnLst>
                                </p:cTn>
                              </p:par>
                              <p:par>
                                <p:cTn id="352" presetID="1" presetClass="entr" presetSubtype="0" fill="hold" grpId="1" nodeType="withEffect">
                                  <p:stCondLst>
                                    <p:cond delay="0"/>
                                  </p:stCondLst>
                                  <p:childTnLst>
                                    <p:set>
                                      <p:cBhvr>
                                        <p:cTn id="353" dur="1" fill="hold">
                                          <p:stCondLst>
                                            <p:cond delay="0"/>
                                          </p:stCondLst>
                                        </p:cTn>
                                        <p:tgtEl>
                                          <p:spTgt spid="75"/>
                                        </p:tgtEl>
                                        <p:attrNameLst>
                                          <p:attrName>style.visibility</p:attrName>
                                        </p:attrNameLst>
                                      </p:cBhvr>
                                      <p:to>
                                        <p:strVal val="visible"/>
                                      </p:to>
                                    </p:set>
                                  </p:childTnLst>
                                </p:cTn>
                              </p:par>
                              <p:par>
                                <p:cTn id="354" presetID="1" presetClass="entr" presetSubtype="0" fill="hold" grpId="1" nodeType="withEffect">
                                  <p:stCondLst>
                                    <p:cond delay="0"/>
                                  </p:stCondLst>
                                  <p:childTnLst>
                                    <p:set>
                                      <p:cBhvr>
                                        <p:cTn id="355" dur="1" fill="hold">
                                          <p:stCondLst>
                                            <p:cond delay="0"/>
                                          </p:stCondLst>
                                        </p:cTn>
                                        <p:tgtEl>
                                          <p:spTgt spid="76"/>
                                        </p:tgtEl>
                                        <p:attrNameLst>
                                          <p:attrName>style.visibility</p:attrName>
                                        </p:attrNameLst>
                                      </p:cBhvr>
                                      <p:to>
                                        <p:strVal val="visible"/>
                                      </p:to>
                                    </p:set>
                                  </p:childTnLst>
                                </p:cTn>
                              </p:par>
                              <p:par>
                                <p:cTn id="356" presetID="1" presetClass="emph" presetSubtype="2" fill="hold" nodeType="withEffect">
                                  <p:stCondLst>
                                    <p:cond delay="0"/>
                                  </p:stCondLst>
                                  <p:childTnLst>
                                    <p:animClr clrSpc="rgb" dir="cw">
                                      <p:cBhvr>
                                        <p:cTn id="357" dur="1000" fill="hold"/>
                                        <p:tgtEl>
                                          <p:spTgt spid="61"/>
                                        </p:tgtEl>
                                        <p:attrNameLst>
                                          <p:attrName>fillcolor</p:attrName>
                                        </p:attrNameLst>
                                      </p:cBhvr>
                                      <p:to>
                                        <a:srgbClr val="4E67C8"/>
                                      </p:to>
                                    </p:animClr>
                                    <p:set>
                                      <p:cBhvr>
                                        <p:cTn id="358" dur="1000" fill="hold"/>
                                        <p:tgtEl>
                                          <p:spTgt spid="61"/>
                                        </p:tgtEl>
                                        <p:attrNameLst>
                                          <p:attrName>fill.type</p:attrName>
                                        </p:attrNameLst>
                                      </p:cBhvr>
                                      <p:to>
                                        <p:strVal val="solid"/>
                                      </p:to>
                                    </p:set>
                                    <p:set>
                                      <p:cBhvr>
                                        <p:cTn id="359" dur="1000" fill="hold"/>
                                        <p:tgtEl>
                                          <p:spTgt spid="61"/>
                                        </p:tgtEl>
                                        <p:attrNameLst>
                                          <p:attrName>fill.on</p:attrName>
                                        </p:attrNameLst>
                                      </p:cBhvr>
                                      <p:to>
                                        <p:strVal val="true"/>
                                      </p:to>
                                    </p:set>
                                  </p:childTnLst>
                                </p:cTn>
                              </p:par>
                              <p:par>
                                <p:cTn id="360" presetID="1" presetClass="emph" presetSubtype="2" fill="hold" nodeType="withEffect">
                                  <p:stCondLst>
                                    <p:cond delay="0"/>
                                  </p:stCondLst>
                                  <p:childTnLst>
                                    <p:animClr clrSpc="rgb" dir="cw">
                                      <p:cBhvr>
                                        <p:cTn id="361" dur="1000" fill="hold"/>
                                        <p:tgtEl>
                                          <p:spTgt spid="62"/>
                                        </p:tgtEl>
                                        <p:attrNameLst>
                                          <p:attrName>fillcolor</p:attrName>
                                        </p:attrNameLst>
                                      </p:cBhvr>
                                      <p:to>
                                        <a:srgbClr val="B4DCFA"/>
                                      </p:to>
                                    </p:animClr>
                                    <p:set>
                                      <p:cBhvr>
                                        <p:cTn id="362" dur="1000" fill="hold"/>
                                        <p:tgtEl>
                                          <p:spTgt spid="62"/>
                                        </p:tgtEl>
                                        <p:attrNameLst>
                                          <p:attrName>fill.type</p:attrName>
                                        </p:attrNameLst>
                                      </p:cBhvr>
                                      <p:to>
                                        <p:strVal val="solid"/>
                                      </p:to>
                                    </p:set>
                                    <p:set>
                                      <p:cBhvr>
                                        <p:cTn id="363" dur="1000" fill="hold"/>
                                        <p:tgtEl>
                                          <p:spTgt spid="62"/>
                                        </p:tgtEl>
                                        <p:attrNameLst>
                                          <p:attrName>fill.on</p:attrName>
                                        </p:attrNameLst>
                                      </p:cBhvr>
                                      <p:to>
                                        <p:strVal val="true"/>
                                      </p:to>
                                    </p:set>
                                  </p:childTnLst>
                                </p:cTn>
                              </p:par>
                            </p:childTnLst>
                          </p:cTn>
                        </p:par>
                        <p:par>
                          <p:cTn id="364" fill="hold">
                            <p:stCondLst>
                              <p:cond delay="1000"/>
                            </p:stCondLst>
                            <p:childTnLst>
                              <p:par>
                                <p:cTn id="365" presetID="9" presetClass="entr" presetSubtype="0" fill="hold" grpId="3" nodeType="afterEffect">
                                  <p:stCondLst>
                                    <p:cond delay="0"/>
                                  </p:stCondLst>
                                  <p:childTnLst>
                                    <p:set>
                                      <p:cBhvr>
                                        <p:cTn id="366" dur="1" fill="hold">
                                          <p:stCondLst>
                                            <p:cond delay="0"/>
                                          </p:stCondLst>
                                        </p:cTn>
                                        <p:tgtEl>
                                          <p:spTgt spid="64"/>
                                        </p:tgtEl>
                                        <p:attrNameLst>
                                          <p:attrName>style.visibility</p:attrName>
                                        </p:attrNameLst>
                                      </p:cBhvr>
                                      <p:to>
                                        <p:strVal val="visible"/>
                                      </p:to>
                                    </p:set>
                                    <p:animEffect transition="in" filter="dissolve">
                                      <p:cBhvr>
                                        <p:cTn id="367" dur="1000"/>
                                        <p:tgtEl>
                                          <p:spTgt spid="64"/>
                                        </p:tgtEl>
                                      </p:cBhvr>
                                    </p:animEffect>
                                  </p:childTnLst>
                                </p:cTn>
                              </p:par>
                            </p:childTnLst>
                          </p:cTn>
                        </p:par>
                      </p:childTnLst>
                    </p:cTn>
                  </p:par>
                </p:childTnLst>
              </p:cTn>
              <p:nextCondLst>
                <p:cond evt="onClick" delay="0">
                  <p:tgtEl>
                    <p:spTgt spid="61"/>
                  </p:tgtEl>
                </p:cond>
              </p:nextCondLst>
            </p:seq>
          </p:childTnLst>
        </p:cTn>
      </p:par>
    </p:tnLst>
    <p:bldLst>
      <p:bldP spid="4" grpId="0"/>
      <p:bldP spid="4" grpId="1"/>
      <p:bldP spid="4" grpId="2"/>
      <p:bldP spid="4" grpId="3"/>
      <p:bldP spid="56" grpId="0"/>
      <p:bldP spid="56" grpId="1"/>
      <p:bldP spid="66" grpId="0" animBg="1"/>
      <p:bldP spid="66" grpId="1" animBg="1"/>
      <p:bldP spid="66" grpId="2" animBg="1"/>
      <p:bldP spid="10" grpId="0" animBg="1"/>
      <p:bldP spid="10" grpId="1" animBg="1"/>
      <p:bldP spid="10" grpId="2" animBg="1"/>
      <p:bldP spid="14" grpId="0"/>
      <p:bldP spid="14" grpId="1"/>
      <p:bldP spid="19" grpId="0" animBg="1"/>
      <p:bldP spid="19" grpId="1" animBg="1"/>
      <p:bldP spid="19" grpId="2" animBg="1"/>
      <p:bldP spid="19" grpId="3" animBg="1"/>
      <p:bldP spid="20" grpId="0" animBg="1"/>
      <p:bldP spid="20" grpId="1" animBg="1"/>
      <p:bldP spid="21" grpId="0" animBg="1"/>
      <p:bldP spid="21" grpId="1" animBg="1"/>
      <p:bldP spid="23" grpId="0" animBg="1"/>
      <p:bldP spid="23" grpId="1" animBg="1"/>
      <p:bldP spid="24" grpId="0" animBg="1"/>
      <p:bldP spid="24" grpId="1" animBg="1"/>
      <p:bldP spid="25" grpId="0" animBg="1"/>
      <p:bldP spid="25" grpId="1" animBg="1"/>
      <p:bldP spid="26" grpId="0" animBg="1"/>
      <p:bldP spid="26" grpId="1" animBg="1"/>
      <p:bldP spid="38" grpId="0"/>
      <p:bldP spid="38" grpId="1"/>
      <p:bldP spid="78" grpId="0"/>
      <p:bldP spid="33" grpId="0"/>
      <p:bldP spid="33" grpId="1"/>
      <p:bldP spid="34" grpId="0" animBg="1"/>
      <p:bldP spid="34" grpId="1" animBg="1"/>
      <p:bldP spid="34" grpId="2" animBg="1"/>
      <p:bldP spid="30" grpId="0"/>
      <p:bldP spid="30" grpId="1"/>
      <p:bldP spid="31" grpId="0"/>
      <p:bldP spid="31" grpId="1"/>
      <p:bldP spid="27" grpId="0" animBg="1"/>
      <p:bldP spid="27" grpId="1" animBg="1"/>
      <p:bldP spid="29" grpId="0" animBg="1"/>
      <p:bldP spid="29" grpId="1" animBg="1"/>
      <p:bldP spid="99" grpId="0"/>
      <p:bldP spid="99" grpId="1"/>
      <p:bldP spid="102" grpId="0"/>
      <p:bldP spid="64" grpId="0" animBg="1"/>
      <p:bldP spid="64" grpId="1" animBg="1"/>
      <p:bldP spid="64" grpId="2" animBg="1"/>
      <p:bldP spid="64" grpId="3" animBg="1"/>
      <p:bldP spid="64" grpId="4" animBg="1"/>
      <p:bldP spid="65" grpId="0" animBg="1"/>
      <p:bldP spid="65" grpId="1" animBg="1"/>
      <p:bldP spid="67" grpId="0" animBg="1"/>
      <p:bldP spid="67" grpId="1" animBg="1"/>
      <p:bldP spid="68" grpId="0" animBg="1"/>
      <p:bldP spid="68" grpId="1" animBg="1"/>
      <p:bldP spid="69" grpId="0" animBg="1"/>
      <p:bldP spid="69" grpId="1" animBg="1"/>
      <p:bldP spid="70" grpId="0" animBg="1"/>
      <p:bldP spid="70" grpId="1" animBg="1"/>
      <p:bldP spid="71" grpId="0" animBg="1"/>
      <p:bldP spid="71" grpId="1" animBg="1"/>
      <p:bldP spid="72" grpId="0" animBg="1"/>
      <p:bldP spid="72" grpId="1" animBg="1"/>
      <p:bldP spid="73" grpId="0" animBg="1"/>
      <p:bldP spid="73" grpId="1" animBg="1"/>
      <p:bldP spid="74" grpId="0" animBg="1"/>
      <p:bldP spid="74" grpId="1" animBg="1"/>
      <p:bldP spid="75" grpId="0" animBg="1"/>
      <p:bldP spid="75" grpId="1" animBg="1"/>
      <p:bldP spid="76" grpId="0" animBg="1"/>
      <p:bldP spid="76" grpId="1"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9" name="Přímá spojnice 88"/>
          <p:cNvCxnSpPr/>
          <p:nvPr/>
        </p:nvCxnSpPr>
        <p:spPr>
          <a:xfrm>
            <a:off x="1691680" y="2908800"/>
            <a:ext cx="0" cy="180000"/>
          </a:xfrm>
          <a:prstGeom prst="line">
            <a:avLst/>
          </a:prstGeom>
          <a:ln w="25400">
            <a:solidFill>
              <a:srgbClr val="7030A0"/>
            </a:solidFill>
            <a:headEnd type="none" w="med" len="lg"/>
            <a:tailEnd type="none" w="med" len="med"/>
          </a:ln>
        </p:spPr>
        <p:style>
          <a:lnRef idx="1">
            <a:schemeClr val="accent1"/>
          </a:lnRef>
          <a:fillRef idx="0">
            <a:schemeClr val="accent1"/>
          </a:fillRef>
          <a:effectRef idx="0">
            <a:schemeClr val="accent1"/>
          </a:effectRef>
          <a:fontRef idx="minor">
            <a:schemeClr val="tx1"/>
          </a:fontRef>
        </p:style>
      </p:cxnSp>
      <p:grpSp>
        <p:nvGrpSpPr>
          <p:cNvPr id="6" name="Skupina 5"/>
          <p:cNvGrpSpPr/>
          <p:nvPr/>
        </p:nvGrpSpPr>
        <p:grpSpPr>
          <a:xfrm>
            <a:off x="3096408" y="2003694"/>
            <a:ext cx="2809216" cy="447391"/>
            <a:chOff x="3096408" y="2003694"/>
            <a:chExt cx="2809216" cy="447391"/>
          </a:xfrm>
        </p:grpSpPr>
        <p:grpSp>
          <p:nvGrpSpPr>
            <p:cNvPr id="5" name="Skupina 4"/>
            <p:cNvGrpSpPr/>
            <p:nvPr/>
          </p:nvGrpSpPr>
          <p:grpSpPr>
            <a:xfrm>
              <a:off x="3096408" y="2003694"/>
              <a:ext cx="2809216" cy="430447"/>
              <a:chOff x="3089192" y="2003694"/>
              <a:chExt cx="2809216" cy="430447"/>
            </a:xfrm>
          </p:grpSpPr>
          <p:cxnSp>
            <p:nvCxnSpPr>
              <p:cNvPr id="50" name="Přímá spojnice 49"/>
              <p:cNvCxnSpPr/>
              <p:nvPr/>
            </p:nvCxnSpPr>
            <p:spPr>
              <a:xfrm>
                <a:off x="4026200" y="2045112"/>
                <a:ext cx="0" cy="180000"/>
              </a:xfrm>
              <a:prstGeom prst="line">
                <a:avLst/>
              </a:prstGeom>
              <a:ln w="25400">
                <a:solidFill>
                  <a:srgbClr val="00B050"/>
                </a:solidFill>
                <a:headEnd type="none" w="med" len="lg"/>
                <a:tailEnd type="none" w="med" len="med"/>
              </a:ln>
            </p:spPr>
            <p:style>
              <a:lnRef idx="1">
                <a:schemeClr val="accent1"/>
              </a:lnRef>
              <a:fillRef idx="0">
                <a:schemeClr val="accent1"/>
              </a:fillRef>
              <a:effectRef idx="0">
                <a:schemeClr val="accent1"/>
              </a:effectRef>
              <a:fontRef idx="minor">
                <a:schemeClr val="tx1"/>
              </a:fontRef>
            </p:style>
          </p:cxnSp>
          <p:cxnSp>
            <p:nvCxnSpPr>
              <p:cNvPr id="52" name="Přímá spojnice 51"/>
              <p:cNvCxnSpPr/>
              <p:nvPr/>
            </p:nvCxnSpPr>
            <p:spPr>
              <a:xfrm>
                <a:off x="5430264" y="2045112"/>
                <a:ext cx="0" cy="180000"/>
              </a:xfrm>
              <a:prstGeom prst="line">
                <a:avLst/>
              </a:prstGeom>
              <a:ln w="25400">
                <a:solidFill>
                  <a:srgbClr val="00B050"/>
                </a:solidFill>
                <a:headEnd type="none" w="med" len="lg"/>
                <a:tailEnd type="none" w="med" len="med"/>
              </a:ln>
            </p:spPr>
            <p:style>
              <a:lnRef idx="1">
                <a:schemeClr val="accent1"/>
              </a:lnRef>
              <a:fillRef idx="0">
                <a:schemeClr val="accent1"/>
              </a:fillRef>
              <a:effectRef idx="0">
                <a:schemeClr val="accent1"/>
              </a:effectRef>
              <a:fontRef idx="minor">
                <a:schemeClr val="tx1"/>
              </a:fontRef>
            </p:style>
          </p:cxnSp>
          <p:cxnSp>
            <p:nvCxnSpPr>
              <p:cNvPr id="53" name="Přímá spojnice 52"/>
              <p:cNvCxnSpPr/>
              <p:nvPr/>
            </p:nvCxnSpPr>
            <p:spPr>
              <a:xfrm>
                <a:off x="5898408" y="2003694"/>
                <a:ext cx="0" cy="424431"/>
              </a:xfrm>
              <a:prstGeom prst="line">
                <a:avLst/>
              </a:prstGeom>
              <a:ln w="25400">
                <a:solidFill>
                  <a:srgbClr val="00B050"/>
                </a:solidFill>
                <a:headEnd type="none" w="med" len="lg"/>
                <a:tailEnd type="none" w="med" len="med"/>
              </a:ln>
            </p:spPr>
            <p:style>
              <a:lnRef idx="1">
                <a:schemeClr val="accent1"/>
              </a:lnRef>
              <a:fillRef idx="0">
                <a:schemeClr val="accent1"/>
              </a:fillRef>
              <a:effectRef idx="0">
                <a:schemeClr val="accent1"/>
              </a:effectRef>
              <a:fontRef idx="minor">
                <a:schemeClr val="tx1"/>
              </a:fontRef>
            </p:style>
          </p:cxnSp>
          <p:cxnSp>
            <p:nvCxnSpPr>
              <p:cNvPr id="41" name="Přímá spojnice 40"/>
              <p:cNvCxnSpPr/>
              <p:nvPr/>
            </p:nvCxnSpPr>
            <p:spPr>
              <a:xfrm>
                <a:off x="3090096" y="2009710"/>
                <a:ext cx="0" cy="424431"/>
              </a:xfrm>
              <a:prstGeom prst="line">
                <a:avLst/>
              </a:prstGeom>
              <a:ln w="25400">
                <a:solidFill>
                  <a:srgbClr val="00B050"/>
                </a:solidFill>
                <a:headEnd type="none" w="med" len="lg"/>
                <a:tailEnd type="none" w="med" len="med"/>
              </a:ln>
            </p:spPr>
            <p:style>
              <a:lnRef idx="1">
                <a:schemeClr val="accent1"/>
              </a:lnRef>
              <a:fillRef idx="0">
                <a:schemeClr val="accent1"/>
              </a:fillRef>
              <a:effectRef idx="0">
                <a:schemeClr val="accent1"/>
              </a:effectRef>
              <a:fontRef idx="minor">
                <a:schemeClr val="tx1"/>
              </a:fontRef>
            </p:style>
          </p:cxnSp>
          <p:sp>
            <p:nvSpPr>
              <p:cNvPr id="42" name="Obdélník 41"/>
              <p:cNvSpPr/>
              <p:nvPr/>
            </p:nvSpPr>
            <p:spPr>
              <a:xfrm>
                <a:off x="3179503" y="2009984"/>
                <a:ext cx="753355" cy="246221"/>
              </a:xfrm>
              <a:prstGeom prst="rect">
                <a:avLst/>
              </a:prstGeom>
            </p:spPr>
            <p:txBody>
              <a:bodyPr wrap="square" lIns="0" rIns="0">
                <a:spAutoFit/>
              </a:bodyPr>
              <a:lstStyle/>
              <a:p>
                <a:pPr marL="0" lvl="2" algn="ctr">
                  <a:buClr>
                    <a:srgbClr val="7030A0"/>
                  </a:buClr>
                  <a:buSzPct val="80000"/>
                </a:pPr>
                <a:r>
                  <a:rPr lang="cs-CZ" sz="1000" dirty="0">
                    <a:latin typeface="Cambria Math" panose="02040503050406030204" pitchFamily="18" charset="0"/>
                    <a:ea typeface="Cambria Math" panose="02040503050406030204" pitchFamily="18" charset="0"/>
                  </a:rPr>
                  <a:t>3v5</a:t>
                </a:r>
                <a:endParaRPr lang="en-GB" sz="1000" dirty="0">
                  <a:latin typeface="Cambria Math" panose="02040503050406030204" pitchFamily="18" charset="0"/>
                  <a:ea typeface="Cambria Math" panose="02040503050406030204" pitchFamily="18" charset="0"/>
                </a:endParaRPr>
              </a:p>
            </p:txBody>
          </p:sp>
          <p:cxnSp>
            <p:nvCxnSpPr>
              <p:cNvPr id="51" name="Přímá spojnice 50"/>
              <p:cNvCxnSpPr/>
              <p:nvPr/>
            </p:nvCxnSpPr>
            <p:spPr>
              <a:xfrm flipH="1">
                <a:off x="3089616" y="2221824"/>
                <a:ext cx="936000" cy="0"/>
              </a:xfrm>
              <a:prstGeom prst="line">
                <a:avLst/>
              </a:prstGeom>
              <a:ln w="25400">
                <a:solidFill>
                  <a:srgbClr val="00B050"/>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56" name="Přímá spojnice 55"/>
              <p:cNvCxnSpPr/>
              <p:nvPr/>
            </p:nvCxnSpPr>
            <p:spPr>
              <a:xfrm flipH="1">
                <a:off x="4019704" y="2221512"/>
                <a:ext cx="1410560" cy="0"/>
              </a:xfrm>
              <a:prstGeom prst="line">
                <a:avLst/>
              </a:prstGeom>
              <a:ln w="25400">
                <a:solidFill>
                  <a:srgbClr val="00B050"/>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58" name="Přímá spojnice 57"/>
              <p:cNvCxnSpPr/>
              <p:nvPr/>
            </p:nvCxnSpPr>
            <p:spPr>
              <a:xfrm flipH="1">
                <a:off x="5435800" y="2221512"/>
                <a:ext cx="456592" cy="0"/>
              </a:xfrm>
              <a:prstGeom prst="line">
                <a:avLst/>
              </a:prstGeom>
              <a:ln w="25400">
                <a:solidFill>
                  <a:srgbClr val="00B050"/>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59" name="Obdélník 58"/>
              <p:cNvSpPr/>
              <p:nvPr/>
            </p:nvSpPr>
            <p:spPr>
              <a:xfrm>
                <a:off x="4044246" y="2009984"/>
                <a:ext cx="1367969" cy="246221"/>
              </a:xfrm>
              <a:prstGeom prst="rect">
                <a:avLst/>
              </a:prstGeom>
            </p:spPr>
            <p:txBody>
              <a:bodyPr wrap="square" lIns="0" rIns="0">
                <a:spAutoFit/>
              </a:bodyPr>
              <a:lstStyle/>
              <a:p>
                <a:pPr marL="0" lvl="2" algn="ctr">
                  <a:buClr>
                    <a:srgbClr val="7030A0"/>
                  </a:buClr>
                  <a:buSzPct val="80000"/>
                </a:pPr>
                <a:r>
                  <a:rPr lang="cs-CZ" sz="1000" dirty="0">
                    <a:latin typeface="Cambria Math" panose="02040503050406030204" pitchFamily="18" charset="0"/>
                    <a:ea typeface="Cambria Math" panose="02040503050406030204" pitchFamily="18" charset="0"/>
                  </a:rPr>
                  <a:t>5v8</a:t>
                </a:r>
                <a:endParaRPr lang="en-GB" sz="1000" dirty="0">
                  <a:latin typeface="Cambria Math" panose="02040503050406030204" pitchFamily="18" charset="0"/>
                  <a:ea typeface="Cambria Math" panose="02040503050406030204" pitchFamily="18" charset="0"/>
                </a:endParaRPr>
              </a:p>
            </p:txBody>
          </p:sp>
          <p:sp>
            <p:nvSpPr>
              <p:cNvPr id="70" name="Obdélník 69"/>
              <p:cNvSpPr/>
              <p:nvPr/>
            </p:nvSpPr>
            <p:spPr>
              <a:xfrm>
                <a:off x="5473556" y="2009112"/>
                <a:ext cx="381905" cy="246221"/>
              </a:xfrm>
              <a:prstGeom prst="rect">
                <a:avLst/>
              </a:prstGeom>
            </p:spPr>
            <p:txBody>
              <a:bodyPr wrap="square" lIns="0" rIns="0">
                <a:spAutoFit/>
              </a:bodyPr>
              <a:lstStyle/>
              <a:p>
                <a:pPr marL="0" lvl="2" algn="ctr">
                  <a:buClr>
                    <a:srgbClr val="7030A0"/>
                  </a:buClr>
                  <a:buSzPct val="80000"/>
                </a:pPr>
                <a:r>
                  <a:rPr lang="cs-CZ" sz="1000" dirty="0">
                    <a:latin typeface="Cambria Math" panose="02040503050406030204" pitchFamily="18" charset="0"/>
                    <a:ea typeface="Cambria Math" panose="02040503050406030204" pitchFamily="18" charset="0"/>
                  </a:rPr>
                  <a:t>8v9</a:t>
                </a:r>
                <a:endParaRPr lang="en-GB" sz="1000" dirty="0">
                  <a:latin typeface="Cambria Math" panose="02040503050406030204" pitchFamily="18" charset="0"/>
                  <a:ea typeface="Cambria Math" panose="02040503050406030204" pitchFamily="18" charset="0"/>
                </a:endParaRPr>
              </a:p>
            </p:txBody>
          </p:sp>
          <p:cxnSp>
            <p:nvCxnSpPr>
              <p:cNvPr id="74" name="Přímá spojnice 73"/>
              <p:cNvCxnSpPr/>
              <p:nvPr/>
            </p:nvCxnSpPr>
            <p:spPr>
              <a:xfrm flipH="1">
                <a:off x="3089192" y="2432736"/>
                <a:ext cx="2808000" cy="0"/>
              </a:xfrm>
              <a:prstGeom prst="line">
                <a:avLst/>
              </a:prstGeom>
              <a:ln w="25400">
                <a:solidFill>
                  <a:srgbClr val="00B050"/>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grpSp>
        <p:sp>
          <p:nvSpPr>
            <p:cNvPr id="75" name="Obdélník 74"/>
            <p:cNvSpPr/>
            <p:nvPr/>
          </p:nvSpPr>
          <p:spPr>
            <a:xfrm>
              <a:off x="3227453" y="2204864"/>
              <a:ext cx="2521075" cy="246221"/>
            </a:xfrm>
            <a:prstGeom prst="rect">
              <a:avLst/>
            </a:prstGeom>
          </p:spPr>
          <p:txBody>
            <a:bodyPr wrap="square" lIns="0" rIns="0">
              <a:spAutoFit/>
            </a:bodyPr>
            <a:lstStyle/>
            <a:p>
              <a:pPr marL="0" lvl="2" algn="ctr">
                <a:buClr>
                  <a:srgbClr val="7030A0"/>
                </a:buClr>
                <a:buSzPct val="80000"/>
              </a:pPr>
              <a:r>
                <a:rPr lang="en-GB" sz="1000" dirty="0">
                  <a:latin typeface="Cambria Math" panose="02040503050406030204" pitchFamily="18" charset="0"/>
                  <a:ea typeface="Cambria Math" panose="02040503050406030204" pitchFamily="18" charset="0"/>
                </a:rPr>
                <a:t>synthetic 3v9</a:t>
              </a:r>
              <a:r>
                <a:rPr lang="cs-CZ" sz="1000" dirty="0">
                  <a:latin typeface="Cambria Math" panose="02040503050406030204" pitchFamily="18" charset="0"/>
                  <a:ea typeface="Cambria Math" panose="02040503050406030204" pitchFamily="18" charset="0"/>
                </a:rPr>
                <a:t> FRA</a:t>
              </a:r>
              <a:endParaRPr lang="en-GB" sz="1000" dirty="0">
                <a:latin typeface="Cambria Math" panose="02040503050406030204" pitchFamily="18" charset="0"/>
                <a:ea typeface="Cambria Math" panose="02040503050406030204" pitchFamily="18" charset="0"/>
              </a:endParaRPr>
            </a:p>
          </p:txBody>
        </p:sp>
      </p:grpSp>
      <p:sp>
        <p:nvSpPr>
          <p:cNvPr id="2" name="Zástupný symbol pro zápatí 1"/>
          <p:cNvSpPr>
            <a:spLocks noGrp="1"/>
          </p:cNvSpPr>
          <p:nvPr>
            <p:ph type="ftr" sz="quarter" idx="11"/>
          </p:nvPr>
        </p:nvSpPr>
        <p:spPr>
          <a:xfrm>
            <a:off x="180000" y="6336000"/>
            <a:ext cx="3312000" cy="360000"/>
          </a:xfrm>
        </p:spPr>
        <p:txBody>
          <a:bodyPr/>
          <a:lstStyle/>
          <a:p>
            <a:r>
              <a:rPr lang="en-GB" dirty="0"/>
              <a:t>Forward rate agreement</a:t>
            </a:r>
          </a:p>
        </p:txBody>
      </p:sp>
      <p:sp>
        <p:nvSpPr>
          <p:cNvPr id="3" name="Zástupný symbol pro číslo snímku 2"/>
          <p:cNvSpPr>
            <a:spLocks noGrp="1"/>
          </p:cNvSpPr>
          <p:nvPr>
            <p:ph type="sldNum" sz="quarter" idx="12"/>
          </p:nvPr>
        </p:nvSpPr>
        <p:spPr>
          <a:xfrm>
            <a:off x="7164000" y="6336000"/>
            <a:ext cx="1800000" cy="360000"/>
          </a:xfrm>
        </p:spPr>
        <p:txBody>
          <a:bodyPr/>
          <a:lstStyle/>
          <a:p>
            <a:pPr algn="r"/>
            <a:r>
              <a:rPr lang="cs-CZ" dirty="0"/>
              <a:t>5</a:t>
            </a:r>
          </a:p>
        </p:txBody>
      </p:sp>
      <p:sp>
        <p:nvSpPr>
          <p:cNvPr id="4" name="Nadpis 3"/>
          <p:cNvSpPr>
            <a:spLocks noGrp="1"/>
          </p:cNvSpPr>
          <p:nvPr>
            <p:ph type="title"/>
          </p:nvPr>
        </p:nvSpPr>
        <p:spPr>
          <a:xfrm>
            <a:off x="144001" y="144000"/>
            <a:ext cx="4428000" cy="648072"/>
          </a:xfrm>
        </p:spPr>
        <p:txBody>
          <a:bodyPr/>
          <a:lstStyle/>
          <a:p>
            <a:r>
              <a:rPr lang="en-GB" dirty="0"/>
              <a:t>FRA strip</a:t>
            </a:r>
          </a:p>
        </p:txBody>
      </p:sp>
      <p:sp>
        <p:nvSpPr>
          <p:cNvPr id="9" name="TextovéPole 8"/>
          <p:cNvSpPr txBox="1"/>
          <p:nvPr/>
        </p:nvSpPr>
        <p:spPr>
          <a:xfrm>
            <a:off x="864000" y="3240739"/>
            <a:ext cx="3708000" cy="430887"/>
          </a:xfrm>
          <a:prstGeom prst="rect">
            <a:avLst/>
          </a:prstGeom>
          <a:noFill/>
          <a:ln>
            <a:noFill/>
          </a:ln>
        </p:spPr>
        <p:txBody>
          <a:bodyPr wrap="square" rtlCol="0">
            <a:spAutoFit/>
          </a:bodyPr>
          <a:lstStyle/>
          <a:p>
            <a:pPr marL="324000" indent="-324000">
              <a:buClr>
                <a:srgbClr val="7030A0"/>
              </a:buClr>
              <a:buFont typeface="Wingdings" panose="05000000000000000000" pitchFamily="2" charset="2"/>
              <a:buChar char="Ø"/>
            </a:pPr>
            <a:r>
              <a:rPr lang="cs-CZ" sz="2200" dirty="0">
                <a:latin typeface="Cambria Math" panose="02040503050406030204" pitchFamily="18" charset="0"/>
                <a:ea typeface="Cambria Math" panose="02040503050406030204" pitchFamily="18" charset="0"/>
              </a:rPr>
              <a:t>S</a:t>
            </a:r>
            <a:r>
              <a:rPr lang="en-GB" sz="2200" dirty="0">
                <a:latin typeface="Cambria Math" panose="02040503050406030204" pitchFamily="18" charset="0"/>
                <a:ea typeface="Cambria Math" panose="02040503050406030204" pitchFamily="18" charset="0"/>
              </a:rPr>
              <a:t>trip construction</a:t>
            </a:r>
          </a:p>
        </p:txBody>
      </p:sp>
      <p:sp>
        <p:nvSpPr>
          <p:cNvPr id="15" name="TextovéPole 14"/>
          <p:cNvSpPr txBox="1"/>
          <p:nvPr/>
        </p:nvSpPr>
        <p:spPr>
          <a:xfrm>
            <a:off x="1188000" y="1297915"/>
            <a:ext cx="7848496" cy="369332"/>
          </a:xfrm>
          <a:prstGeom prst="rect">
            <a:avLst/>
          </a:prstGeom>
          <a:noFill/>
          <a:ln>
            <a:noFill/>
          </a:ln>
        </p:spPr>
        <p:txBody>
          <a:bodyPr wrap="square" rtlCol="0">
            <a:spAutoFit/>
          </a:bodyPr>
          <a:lstStyle/>
          <a:p>
            <a:pPr marL="324000" lvl="2" indent="-324000">
              <a:buClr>
                <a:srgbClr val="7030A0"/>
              </a:buClr>
              <a:buSzPct val="80000"/>
              <a:buFont typeface="Wingdings" panose="05000000000000000000" pitchFamily="2" charset="2"/>
              <a:buChar char="q"/>
            </a:pPr>
            <a:r>
              <a:rPr lang="en-GB" dirty="0">
                <a:solidFill>
                  <a:srgbClr val="7030A0"/>
                </a:solidFill>
                <a:latin typeface="Cambria Math" panose="02040503050406030204" pitchFamily="18" charset="0"/>
                <a:ea typeface="Cambria Math" panose="02040503050406030204" pitchFamily="18" charset="0"/>
              </a:rPr>
              <a:t>FRA strip </a:t>
            </a:r>
            <a:r>
              <a:rPr lang="en-GB" dirty="0">
                <a:latin typeface="Cambria Math" panose="02040503050406030204" pitchFamily="18" charset="0"/>
                <a:ea typeface="Cambria Math" panose="02040503050406030204" pitchFamily="18" charset="0"/>
              </a:rPr>
              <a:t>is an FRA created synthetically from a series of consecutive FRAs</a:t>
            </a:r>
          </a:p>
        </p:txBody>
      </p:sp>
      <p:sp>
        <p:nvSpPr>
          <p:cNvPr id="21" name="TextovéPole 20"/>
          <p:cNvSpPr txBox="1"/>
          <p:nvPr/>
        </p:nvSpPr>
        <p:spPr>
          <a:xfrm>
            <a:off x="864000" y="954000"/>
            <a:ext cx="3708000" cy="430887"/>
          </a:xfrm>
          <a:prstGeom prst="rect">
            <a:avLst/>
          </a:prstGeom>
          <a:noFill/>
          <a:ln>
            <a:noFill/>
          </a:ln>
        </p:spPr>
        <p:txBody>
          <a:bodyPr wrap="square" rtlCol="0">
            <a:spAutoFit/>
          </a:bodyPr>
          <a:lstStyle/>
          <a:p>
            <a:pPr marL="324000" indent="-324000">
              <a:buClr>
                <a:srgbClr val="7030A0"/>
              </a:buClr>
              <a:buFont typeface="Wingdings" panose="05000000000000000000" pitchFamily="2" charset="2"/>
              <a:buChar char="Ø"/>
            </a:pPr>
            <a:r>
              <a:rPr lang="en-GB" sz="2200" dirty="0">
                <a:latin typeface="Cambria Math" panose="02040503050406030204" pitchFamily="18" charset="0"/>
                <a:ea typeface="Cambria Math" panose="02040503050406030204" pitchFamily="18" charset="0"/>
              </a:rPr>
              <a:t>Definition</a:t>
            </a:r>
          </a:p>
        </p:txBody>
      </p:sp>
      <p:sp>
        <p:nvSpPr>
          <p:cNvPr id="25" name="Tlačítko akce: Zvuk 24">
            <a:hlinkClick r:id="" action="ppaction://noaction" highlightClick="1"/>
          </p:cNvPr>
          <p:cNvSpPr/>
          <p:nvPr/>
        </p:nvSpPr>
        <p:spPr>
          <a:xfrm>
            <a:off x="252000" y="900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cs-CZ" sz="1200" b="1" dirty="0">
                <a:solidFill>
                  <a:srgbClr val="FFFF00"/>
                </a:solidFill>
              </a:rPr>
              <a:t>2</a:t>
            </a:r>
          </a:p>
        </p:txBody>
      </p:sp>
      <p:sp>
        <p:nvSpPr>
          <p:cNvPr id="27" name="TextovéPole 26"/>
          <p:cNvSpPr txBox="1">
            <a:spLocks/>
          </p:cNvSpPr>
          <p:nvPr/>
        </p:nvSpPr>
        <p:spPr>
          <a:xfrm>
            <a:off x="-720000" y="7092000"/>
            <a:ext cx="8640000" cy="576064"/>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a:r>
              <a:rPr lang="cs-CZ" dirty="0"/>
              <a:t>Finanční inženýrství nabízí plno příkladů syntetizace, jejímž cílem je vytvořit kopii hotovostního toku zvoleného aktiva pomocí kombinace hotovostních toků jiných aktiv. Do této třídy finančních nástrojů patří také FRA strip, na který nyní zaměříme naši pozornost.</a:t>
            </a:r>
            <a:endParaRPr lang="cs-CZ" dirty="0">
              <a:effectLst/>
            </a:endParaRPr>
          </a:p>
        </p:txBody>
      </p:sp>
      <p:sp>
        <p:nvSpPr>
          <p:cNvPr id="28" name="TextovéPole 27"/>
          <p:cNvSpPr txBox="1">
            <a:spLocks/>
          </p:cNvSpPr>
          <p:nvPr/>
        </p:nvSpPr>
        <p:spPr>
          <a:xfrm>
            <a:off x="-54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fontAlgn="base"/>
            <a:r>
              <a:rPr lang="cs-CZ" dirty="0"/>
              <a:t>Začněme vymezením FRA stripu.</a:t>
            </a:r>
          </a:p>
        </p:txBody>
      </p:sp>
      <p:sp>
        <p:nvSpPr>
          <p:cNvPr id="29" name="TextovéPole 28"/>
          <p:cNvSpPr txBox="1">
            <a:spLocks/>
          </p:cNvSpPr>
          <p:nvPr/>
        </p:nvSpPr>
        <p:spPr>
          <a:xfrm>
            <a:off x="-3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marL="0" lvl="1"/>
            <a:r>
              <a:rPr lang="cs-CZ" sz="1000" dirty="0"/>
              <a:t>FRA strip je takový FRA kontrakt, který byl vytvořen synteticky z přilehlých FRA kontraktů.</a:t>
            </a:r>
          </a:p>
        </p:txBody>
      </p:sp>
      <p:sp>
        <p:nvSpPr>
          <p:cNvPr id="30" name="TextovéPole 29"/>
          <p:cNvSpPr txBox="1">
            <a:spLocks/>
          </p:cNvSpPr>
          <p:nvPr/>
        </p:nvSpPr>
        <p:spPr>
          <a:xfrm>
            <a:off x="-1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fontAlgn="base"/>
            <a:r>
              <a:rPr lang="cs-CZ" dirty="0"/>
              <a:t>Na této časové ose jsou umístěny tři sousední FRA kontrakty: 3v5, 5v8 a 8v9. FRA strip by v tomto případě mohl být FRA 3v9, který začíná na začátku nejbližšího FRA kontraktu a končí na konci nejvzdálenějšího FRA kontraktu.</a:t>
            </a:r>
          </a:p>
        </p:txBody>
      </p:sp>
      <p:sp>
        <p:nvSpPr>
          <p:cNvPr id="31" name="TextovéPole 30"/>
          <p:cNvSpPr txBox="1">
            <a:spLocks/>
          </p:cNvSpPr>
          <p:nvPr/>
        </p:nvSpPr>
        <p:spPr>
          <a:xfrm>
            <a:off x="0" y="7092000"/>
            <a:ext cx="8640000" cy="576000"/>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a:r>
              <a:rPr lang="cs-CZ" dirty="0"/>
              <a:t>Z dostupných tří sousedních FRA kontraktů bychom mohli vytvořit ještě dva další stripy. A to jmenovitě stripy 3v8 a 5v9.</a:t>
            </a:r>
          </a:p>
        </p:txBody>
      </p:sp>
      <p:sp>
        <p:nvSpPr>
          <p:cNvPr id="32" name="TextovéPole 31"/>
          <p:cNvSpPr txBox="1">
            <a:spLocks/>
          </p:cNvSpPr>
          <p:nvPr/>
        </p:nvSpPr>
        <p:spPr>
          <a:xfrm>
            <a:off x="180000" y="7092000"/>
            <a:ext cx="8640000" cy="576000"/>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fontAlgn="base"/>
            <a:r>
              <a:rPr lang="cs-CZ" dirty="0"/>
              <a:t>Do konstrukce stripu můžeme zahrnout i aktuální krátkodobé úrokové sazby, jak je to ukázáno na druhé časové ose. Přidali jsme sem tříměsíční půjčku, na kterou můžeme pohlížet jako na jednoduchý strip 0v3. V kombinaci s ostatními uvedenými FRA kontrakty nyní můžeme vytvořit FRA strip 0v9, který představuje devítiměsíční půjčku.</a:t>
            </a:r>
          </a:p>
        </p:txBody>
      </p:sp>
      <p:sp>
        <p:nvSpPr>
          <p:cNvPr id="47" name="TextovéPole 46"/>
          <p:cNvSpPr txBox="1">
            <a:spLocks/>
          </p:cNvSpPr>
          <p:nvPr/>
        </p:nvSpPr>
        <p:spPr>
          <a:xfrm>
            <a:off x="3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fontAlgn="base"/>
            <a:r>
              <a:rPr lang="cs-CZ" dirty="0"/>
              <a:t>Obdobným způsobem lze ještě vytvořit FRA stripy 0v5 a 0v8, což jsou jen jiná pojmenování pro aktuální pětiměsíční a osmiměsíční půjčku.</a:t>
            </a:r>
          </a:p>
        </p:txBody>
      </p:sp>
      <p:sp>
        <p:nvSpPr>
          <p:cNvPr id="54" name="TextovéPole 53"/>
          <p:cNvSpPr txBox="1">
            <a:spLocks/>
          </p:cNvSpPr>
          <p:nvPr/>
        </p:nvSpPr>
        <p:spPr>
          <a:xfrm>
            <a:off x="54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r>
              <a:rPr lang="cs-CZ" dirty="0"/>
              <a:t>Abychom mohli sestrojit strip, musíme respektovat určitá pravidla.</a:t>
            </a:r>
            <a:endParaRPr lang="cs-CZ" dirty="0">
              <a:effectLst/>
            </a:endParaRPr>
          </a:p>
        </p:txBody>
      </p:sp>
      <p:sp>
        <p:nvSpPr>
          <p:cNvPr id="62" name="TextovéPole 61"/>
          <p:cNvSpPr txBox="1">
            <a:spLocks/>
          </p:cNvSpPr>
          <p:nvPr/>
        </p:nvSpPr>
        <p:spPr>
          <a:xfrm>
            <a:off x="72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marL="0" lvl="1" fontAlgn="base"/>
            <a:r>
              <a:rPr lang="cs-CZ" sz="1000" dirty="0"/>
              <a:t>Za prvé je třeba stanovit velikost pomyslných jistin dílčích FRA kontraktů. Pomyslná jistina nejbližšího FRA kontraktu může být libovolná. Pomyslná jistina každého dalšího FRA kontraktu však již musí brát v úvahu FRA sazby všech předchozích FRA kontraktů. Tyto vzorce bychom např. použili při konstrukci FRA stripu 3v9, sestaveného z FRA kontraktů 3v5, 5v8 a 8v9.</a:t>
            </a:r>
          </a:p>
        </p:txBody>
      </p:sp>
      <p:sp>
        <p:nvSpPr>
          <p:cNvPr id="63" name="TextovéPole 62"/>
          <p:cNvSpPr txBox="1">
            <a:spLocks/>
          </p:cNvSpPr>
          <p:nvPr/>
        </p:nvSpPr>
        <p:spPr>
          <a:xfrm>
            <a:off x="90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a:r>
              <a:rPr lang="cs-CZ" dirty="0"/>
              <a:t>A za druhé, peněžní částky z vypořádání dílčích FRA kontraktů musí být v každém průběžném okamžiku doplněny operacemi na peněžním trhu tak, aby čisté saldo hotovostních toků zůstávalo stále nulové. Postupujeme-li systematicky, vytvořen bude hotovostní tok, který je identický s hotovostním tokem FRA kontraktu, jehož FRA období se rovná délce podkladového stripu.</a:t>
            </a:r>
          </a:p>
        </p:txBody>
      </p:sp>
      <p:sp>
        <p:nvSpPr>
          <p:cNvPr id="65" name="TextovéPole 64"/>
          <p:cNvSpPr txBox="1">
            <a:spLocks/>
          </p:cNvSpPr>
          <p:nvPr/>
        </p:nvSpPr>
        <p:spPr>
          <a:xfrm>
            <a:off x="10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a:r>
              <a:rPr lang="cs-CZ" dirty="0"/>
              <a:t>Na následujícím snímku si procvičíme, jak na to jít. Tam také nalezneme odkaz na video s číselným příkladem.</a:t>
            </a:r>
          </a:p>
        </p:txBody>
      </p:sp>
      <p:sp>
        <p:nvSpPr>
          <p:cNvPr id="72" name="Tlačítko akce: Zvuk 71">
            <a:hlinkClick r:id="" action="ppaction://noaction" highlightClick="1"/>
          </p:cNvPr>
          <p:cNvSpPr/>
          <p:nvPr/>
        </p:nvSpPr>
        <p:spPr>
          <a:xfrm>
            <a:off x="252000" y="3186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cs-CZ" sz="1200" b="1" dirty="0">
                <a:solidFill>
                  <a:srgbClr val="FFFF00"/>
                </a:solidFill>
              </a:rPr>
              <a:t>3</a:t>
            </a:r>
          </a:p>
        </p:txBody>
      </p:sp>
      <p:sp>
        <p:nvSpPr>
          <p:cNvPr id="37" name="TextovéPole 36"/>
          <p:cNvSpPr txBox="1">
            <a:spLocks/>
          </p:cNvSpPr>
          <p:nvPr/>
        </p:nvSpPr>
        <p:spPr>
          <a:xfrm>
            <a:off x="12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a:r>
              <a:rPr lang="cs-CZ" dirty="0"/>
              <a:t>Je zřejmé, že FRA sazba běžného FRA kontraktu musí být stejná jako FRA sazba imitujícího FRA stripu. V opačném případě by v rozporu s hypotézou efektivních finančních trhů existovala arbitrážní příležitost.</a:t>
            </a:r>
          </a:p>
        </p:txBody>
      </p:sp>
      <p:sp>
        <p:nvSpPr>
          <p:cNvPr id="38" name="TextovéPole 37"/>
          <p:cNvSpPr txBox="1">
            <a:spLocks/>
          </p:cNvSpPr>
          <p:nvPr/>
        </p:nvSpPr>
        <p:spPr>
          <a:xfrm>
            <a:off x="144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fontAlgn="base"/>
            <a:r>
              <a:rPr lang="cs-CZ" dirty="0"/>
              <a:t>Aplikujeme-li výše uvedený požadavek na strip 3v9, dostáváme tento vztah. Na jeho levé straně máme FRA sazbu FRA kontraktu 3v9. Na jeho pravé straně pak máme výraz obsahující FRA sazby všech dílčích FRA kontraktů, použitých ke konstrukci FRA stripu 3v9. Jedná se o stejný vzorec úrokové parity, s nímž jsme se již dříve seznámili při analýze krátkodobé výnosové křivky.</a:t>
            </a:r>
          </a:p>
        </p:txBody>
      </p:sp>
      <p:sp>
        <p:nvSpPr>
          <p:cNvPr id="46" name="TextovéPole 45"/>
          <p:cNvSpPr txBox="1"/>
          <p:nvPr/>
        </p:nvSpPr>
        <p:spPr>
          <a:xfrm>
            <a:off x="1188001" y="3564797"/>
            <a:ext cx="4752146" cy="369332"/>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Rules for the size of notional principal</a:t>
            </a:r>
            <a:r>
              <a:rPr lang="cs-CZ" dirty="0">
                <a:latin typeface="Cambria Math" panose="02040503050406030204" pitchFamily="18" charset="0"/>
                <a:ea typeface="Cambria Math" panose="02040503050406030204" pitchFamily="18" charset="0"/>
              </a:rPr>
              <a:t>s</a:t>
            </a:r>
            <a:endParaRPr lang="en-GB" dirty="0">
              <a:latin typeface="Cambria Math" panose="02040503050406030204" pitchFamily="18" charset="0"/>
              <a:ea typeface="Cambria Math" panose="02040503050406030204" pitchFamily="18" charset="0"/>
            </a:endParaRPr>
          </a:p>
        </p:txBody>
      </p:sp>
      <p:sp>
        <p:nvSpPr>
          <p:cNvPr id="57" name="TextovéPole 56"/>
          <p:cNvSpPr txBox="1"/>
          <p:nvPr/>
        </p:nvSpPr>
        <p:spPr>
          <a:xfrm>
            <a:off x="1188000" y="4669901"/>
            <a:ext cx="7882968" cy="646331"/>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No arbitrage between synthetic and normal FRAs is reflected in the interest rate parity condition </a:t>
            </a:r>
          </a:p>
        </p:txBody>
      </p:sp>
      <p:sp>
        <p:nvSpPr>
          <p:cNvPr id="64" name="TextovéPole 63"/>
          <p:cNvSpPr txBox="1">
            <a:spLocks/>
          </p:cNvSpPr>
          <p:nvPr/>
        </p:nvSpPr>
        <p:spPr>
          <a:xfrm>
            <a:off x="1620000" y="7092000"/>
            <a:ext cx="8640000" cy="576000"/>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fontAlgn="base"/>
            <a:r>
              <a:rPr lang="cs-CZ" dirty="0"/>
              <a:t>A takto by vypadala rovnice úrokové parity, jestliže do FRA stripu zakomponujeme aktuální tříměsíční úrokovou sazbu. Pomocí této konstrukce můžeme imitovat aktuální devítiměsíční úrokovou sazbu.</a:t>
            </a:r>
          </a:p>
        </p:txBody>
      </p:sp>
      <p:sp>
        <p:nvSpPr>
          <p:cNvPr id="85" name="TextovéPole 84"/>
          <p:cNvSpPr txBox="1"/>
          <p:nvPr/>
        </p:nvSpPr>
        <p:spPr>
          <a:xfrm>
            <a:off x="1584001" y="1598536"/>
            <a:ext cx="4428160" cy="276999"/>
          </a:xfrm>
          <a:prstGeom prst="rect">
            <a:avLst/>
          </a:prstGeom>
          <a:noFill/>
          <a:ln>
            <a:noFill/>
          </a:ln>
        </p:spPr>
        <p:txBody>
          <a:bodyPr wrap="square" rtlCol="0">
            <a:spAutoFit/>
          </a:bodyPr>
          <a:lstStyle/>
          <a:p>
            <a:pPr marL="0" lvl="2">
              <a:buClr>
                <a:srgbClr val="7030A0"/>
              </a:buClr>
              <a:buSzPct val="80000"/>
            </a:pPr>
            <a:r>
              <a:rPr lang="en-GB" sz="1200" dirty="0">
                <a:latin typeface="Cambria Math" panose="02040503050406030204" pitchFamily="18" charset="0"/>
                <a:ea typeface="Cambria Math" panose="02040503050406030204" pitchFamily="18" charset="0"/>
              </a:rPr>
              <a:t>FRA contracts 3v5, 5v8, 8v9 make up a synthetic 3v9 FRA strip</a:t>
            </a:r>
          </a:p>
        </p:txBody>
      </p:sp>
      <p:sp>
        <p:nvSpPr>
          <p:cNvPr id="88" name="Tlačítko akce: Zvuk 87">
            <a:hlinkClick r:id="" action="ppaction://noaction" highlightClick="1"/>
          </p:cNvPr>
          <p:cNvSpPr/>
          <p:nvPr/>
        </p:nvSpPr>
        <p:spPr>
          <a:xfrm>
            <a:off x="7020000" y="180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cs-CZ" sz="1200" b="1" dirty="0">
                <a:solidFill>
                  <a:srgbClr val="FFFF00"/>
                </a:solidFill>
              </a:rPr>
              <a:t>1</a:t>
            </a:r>
          </a:p>
        </p:txBody>
      </p:sp>
      <mc:AlternateContent xmlns:mc="http://schemas.openxmlformats.org/markup-compatibility/2006" xmlns:a14="http://schemas.microsoft.com/office/drawing/2010/main">
        <mc:Choice Requires="a14">
          <p:sp>
            <p:nvSpPr>
              <p:cNvPr id="60" name="TextovéPole 59"/>
              <p:cNvSpPr txBox="1"/>
              <p:nvPr/>
            </p:nvSpPr>
            <p:spPr>
              <a:xfrm>
                <a:off x="827584" y="3780637"/>
                <a:ext cx="8424936" cy="506870"/>
              </a:xfrm>
              <a:prstGeom prst="rect">
                <a:avLst/>
              </a:prstGeom>
              <a:noFill/>
              <a:ln>
                <a:noFill/>
              </a:ln>
            </p:spPr>
            <p:txBody>
              <a:bodyPr wrap="square" rtlCol="0">
                <a:spAutoFit/>
              </a:bodyPr>
              <a:lstStyle/>
              <a:p>
                <a:pPr marL="0" lvl="2">
                  <a:buClr>
                    <a:srgbClr val="7030A0"/>
                  </a:buClr>
                  <a:buSzPct val="80000"/>
                </a:pPr>
                <a14:m>
                  <m:oMath xmlns:m="http://schemas.openxmlformats.org/officeDocument/2006/math">
                    <m:r>
                      <m:rPr>
                        <m:nor/>
                      </m:rPr>
                      <a:rPr lang="cs-CZ" sz="1600" b="0" i="0" smtClean="0">
                        <a:latin typeface="Cambria Math" panose="02040503050406030204" pitchFamily="18" charset="0"/>
                        <a:ea typeface="Cambria Math" panose="02040503050406030204" pitchFamily="18" charset="0"/>
                      </a:rPr>
                      <m:t>NP</m:t>
                    </m:r>
                    <m:r>
                      <m:rPr>
                        <m:nor/>
                      </m:rPr>
                      <a:rPr lang="cs-CZ" sz="1600" b="0" i="0" smtClean="0">
                        <a:latin typeface="Cambria Math" panose="02040503050406030204" pitchFamily="18" charset="0"/>
                        <a:ea typeface="Cambria Math" panose="02040503050406030204" pitchFamily="18" charset="0"/>
                      </a:rPr>
                      <m:t>(3</m:t>
                    </m:r>
                    <m:r>
                      <m:rPr>
                        <m:nor/>
                      </m:rPr>
                      <a:rPr lang="cs-CZ" sz="1600" b="0" i="0" smtClean="0">
                        <a:latin typeface="Cambria Math" panose="02040503050406030204" pitchFamily="18" charset="0"/>
                        <a:ea typeface="Cambria Math" panose="02040503050406030204" pitchFamily="18" charset="0"/>
                      </a:rPr>
                      <m:t>v</m:t>
                    </m:r>
                    <m:r>
                      <m:rPr>
                        <m:nor/>
                      </m:rPr>
                      <a:rPr lang="cs-CZ" sz="1600" b="0" i="0" smtClean="0">
                        <a:latin typeface="Cambria Math" panose="02040503050406030204" pitchFamily="18" charset="0"/>
                        <a:ea typeface="Cambria Math" panose="02040503050406030204" pitchFamily="18" charset="0"/>
                      </a:rPr>
                      <m:t>5) = </m:t>
                    </m:r>
                    <m:r>
                      <a:rPr lang="cs-CZ" sz="1600" b="0" i="1" smtClean="0">
                        <a:latin typeface="Cambria Math" panose="02040503050406030204" pitchFamily="18" charset="0"/>
                        <a:ea typeface="Cambria Math" panose="02040503050406030204" pitchFamily="18" charset="0"/>
                      </a:rPr>
                      <m:t>𝑀</m:t>
                    </m:r>
                    <m:r>
                      <a:rPr lang="cs-CZ" sz="1600" b="0" i="1" smtClean="0">
                        <a:latin typeface="Cambria Math" panose="02040503050406030204" pitchFamily="18" charset="0"/>
                        <a:ea typeface="Cambria Math" panose="02040503050406030204" pitchFamily="18" charset="0"/>
                      </a:rPr>
                      <m:t>,</m:t>
                    </m:r>
                  </m:oMath>
                </a14:m>
                <a:r>
                  <a:rPr lang="cs-CZ" sz="1600" dirty="0">
                    <a:ea typeface="Cambria Math" panose="02040503050406030204" pitchFamily="18" charset="0"/>
                  </a:rPr>
                  <a:t> </a:t>
                </a:r>
                <a14:m>
                  <m:oMath xmlns:m="http://schemas.openxmlformats.org/officeDocument/2006/math">
                    <m:r>
                      <m:rPr>
                        <m:sty m:val="p"/>
                      </m:rPr>
                      <a:rPr lang="cs-CZ" sz="1600" b="0" i="0" smtClean="0">
                        <a:latin typeface="Cambria Math" panose="02040503050406030204" pitchFamily="18" charset="0"/>
                        <a:ea typeface="Cambria Math" panose="02040503050406030204" pitchFamily="18" charset="0"/>
                      </a:rPr>
                      <m:t>NP</m:t>
                    </m:r>
                    <m:r>
                      <a:rPr lang="cs-CZ" sz="1600" b="0" i="0" smtClean="0">
                        <a:latin typeface="Cambria Math" panose="02040503050406030204" pitchFamily="18" charset="0"/>
                        <a:ea typeface="Cambria Math" panose="02040503050406030204" pitchFamily="18" charset="0"/>
                      </a:rPr>
                      <m:t>(</m:t>
                    </m:r>
                    <m:r>
                      <m:rPr>
                        <m:nor/>
                      </m:rPr>
                      <a:rPr lang="cs-CZ" sz="1600" b="0" i="0" smtClean="0">
                        <a:latin typeface="Cambria Math" panose="02040503050406030204" pitchFamily="18" charset="0"/>
                        <a:ea typeface="Cambria Math" panose="02040503050406030204" pitchFamily="18" charset="0"/>
                      </a:rPr>
                      <m:t>5</m:t>
                    </m:r>
                    <m:r>
                      <m:rPr>
                        <m:nor/>
                      </m:rPr>
                      <a:rPr lang="cs-CZ" sz="1600">
                        <a:latin typeface="Cambria Math" panose="02040503050406030204" pitchFamily="18" charset="0"/>
                        <a:ea typeface="Cambria Math" panose="02040503050406030204" pitchFamily="18" charset="0"/>
                      </a:rPr>
                      <m:t>v</m:t>
                    </m:r>
                    <m:r>
                      <m:rPr>
                        <m:nor/>
                      </m:rPr>
                      <a:rPr lang="cs-CZ" sz="1600" b="0" i="0" smtClean="0">
                        <a:latin typeface="Cambria Math" panose="02040503050406030204" pitchFamily="18" charset="0"/>
                        <a:ea typeface="Cambria Math" panose="02040503050406030204" pitchFamily="18" charset="0"/>
                      </a:rPr>
                      <m:t>8) = </m:t>
                    </m:r>
                    <m:r>
                      <a:rPr lang="cs-CZ" sz="1600" i="1">
                        <a:latin typeface="Cambria Math" panose="02040503050406030204" pitchFamily="18" charset="0"/>
                        <a:ea typeface="Cambria Math" panose="02040503050406030204" pitchFamily="18" charset="0"/>
                      </a:rPr>
                      <m:t>𝑀</m:t>
                    </m:r>
                    <m:r>
                      <a:rPr lang="cs-CZ" sz="1600" i="1">
                        <a:latin typeface="Cambria Math" panose="02040503050406030204" pitchFamily="18" charset="0"/>
                        <a:ea typeface="Cambria Math" panose="02040503050406030204" pitchFamily="18" charset="0"/>
                      </a:rPr>
                      <m:t>×</m:t>
                    </m:r>
                    <m:d>
                      <m:dPr>
                        <m:ctrlPr>
                          <a:rPr lang="cs-CZ" sz="1600" i="1">
                            <a:latin typeface="Cambria Math" panose="02040503050406030204" pitchFamily="18" charset="0"/>
                            <a:ea typeface="Cambria Math" panose="02040503050406030204" pitchFamily="18" charset="0"/>
                          </a:rPr>
                        </m:ctrlPr>
                      </m:dPr>
                      <m:e>
                        <m:r>
                          <a:rPr lang="cs-CZ" sz="1600" i="1">
                            <a:latin typeface="Cambria Math" panose="02040503050406030204" pitchFamily="18" charset="0"/>
                            <a:ea typeface="Cambria Math" panose="02040503050406030204" pitchFamily="18" charset="0"/>
                          </a:rPr>
                          <m:t>1+</m:t>
                        </m:r>
                        <m:f>
                          <m:fPr>
                            <m:ctrlPr>
                              <a:rPr lang="cs-CZ" sz="1400" i="1">
                                <a:latin typeface="Cambria Math" panose="02040503050406030204" pitchFamily="18" charset="0"/>
                                <a:ea typeface="Cambria Math" panose="02040503050406030204" pitchFamily="18" charset="0"/>
                              </a:rPr>
                            </m:ctrlPr>
                          </m:fPr>
                          <m:num>
                            <m:sSub>
                              <m:sSubPr>
                                <m:ctrlPr>
                                  <a:rPr lang="cs-CZ" sz="1400" i="1">
                                    <a:latin typeface="Cambria Math" panose="02040503050406030204" pitchFamily="18" charset="0"/>
                                    <a:ea typeface="Cambria Math" panose="02040503050406030204" pitchFamily="18" charset="0"/>
                                  </a:rPr>
                                </m:ctrlPr>
                              </m:sSubPr>
                              <m:e>
                                <m:r>
                                  <a:rPr lang="cs-CZ" sz="1400" i="1">
                                    <a:latin typeface="Cambria Math" panose="02040503050406030204" pitchFamily="18" charset="0"/>
                                    <a:ea typeface="Cambria Math" panose="02040503050406030204" pitchFamily="18" charset="0"/>
                                  </a:rPr>
                                  <m:t>𝑁</m:t>
                                </m:r>
                              </m:e>
                              <m:sub>
                                <m:r>
                                  <a:rPr lang="cs-CZ" sz="1400" b="0" i="1" smtClean="0">
                                    <a:latin typeface="Cambria Math" panose="02040503050406030204" pitchFamily="18" charset="0"/>
                                    <a:ea typeface="Cambria Math" panose="02040503050406030204" pitchFamily="18" charset="0"/>
                                  </a:rPr>
                                  <m:t>3,5</m:t>
                                </m:r>
                              </m:sub>
                            </m:sSub>
                          </m:num>
                          <m:den>
                            <m:r>
                              <a:rPr lang="cs-CZ" sz="1400" i="1">
                                <a:latin typeface="Cambria Math" panose="02040503050406030204" pitchFamily="18" charset="0"/>
                                <a:ea typeface="Cambria Math" panose="02040503050406030204" pitchFamily="18" charset="0"/>
                              </a:rPr>
                              <m:t>365</m:t>
                            </m:r>
                          </m:den>
                        </m:f>
                        <m:sPre>
                          <m:sPrePr>
                            <m:ctrlPr>
                              <a:rPr lang="cs-CZ" sz="1400" i="1">
                                <a:latin typeface="Cambria Math" panose="02040503050406030204" pitchFamily="18" charset="0"/>
                                <a:ea typeface="Cambria Math" panose="02040503050406030204" pitchFamily="18" charset="0"/>
                              </a:rPr>
                            </m:ctrlPr>
                          </m:sPrePr>
                          <m:sub>
                            <m:r>
                              <a:rPr lang="cs-CZ" sz="1400" b="0" i="1" smtClean="0">
                                <a:latin typeface="Cambria Math" panose="02040503050406030204" pitchFamily="18" charset="0"/>
                                <a:ea typeface="Cambria Math" panose="02040503050406030204" pitchFamily="18" charset="0"/>
                              </a:rPr>
                              <m:t>3</m:t>
                            </m:r>
                          </m:sub>
                          <m:sup>
                            <m:r>
                              <a:rPr lang="cs-CZ" sz="1600" i="1">
                                <a:latin typeface="Cambria Math" panose="02040503050406030204" pitchFamily="18" charset="0"/>
                                <a:ea typeface="Cambria Math" panose="02040503050406030204" pitchFamily="18" charset="0"/>
                              </a:rPr>
                              <m:t> </m:t>
                            </m:r>
                          </m:sup>
                          <m:e>
                            <m:sSub>
                              <m:sSubPr>
                                <m:ctrlPr>
                                  <a:rPr lang="cs-CZ" sz="1600" i="1">
                                    <a:latin typeface="Cambria Math" panose="02040503050406030204" pitchFamily="18" charset="0"/>
                                  </a:rPr>
                                </m:ctrlPr>
                              </m:sSubPr>
                              <m:e>
                                <m:r>
                                  <a:rPr lang="cs-CZ" sz="1600" i="1">
                                    <a:latin typeface="Cambria Math" panose="02040503050406030204" pitchFamily="18" charset="0"/>
                                  </a:rPr>
                                  <m:t>𝐾</m:t>
                                </m:r>
                              </m:e>
                              <m:sub>
                                <m:r>
                                  <a:rPr lang="cs-CZ" sz="1600" b="0" i="1" smtClean="0">
                                    <a:latin typeface="Cambria Math" panose="02040503050406030204" pitchFamily="18" charset="0"/>
                                  </a:rPr>
                                  <m:t>5</m:t>
                                </m:r>
                              </m:sub>
                            </m:sSub>
                          </m:e>
                        </m:sPre>
                      </m:e>
                    </m:d>
                    <m:r>
                      <a:rPr lang="cs-CZ" sz="1600" b="0" i="1" smtClean="0">
                        <a:latin typeface="Cambria Math" panose="02040503050406030204" pitchFamily="18" charset="0"/>
                      </a:rPr>
                      <m:t>,</m:t>
                    </m:r>
                  </m:oMath>
                </a14:m>
                <a:r>
                  <a:rPr lang="cs-CZ" sz="1600" dirty="0">
                    <a:ea typeface="Cambria Math" panose="02040503050406030204" pitchFamily="18" charset="0"/>
                  </a:rPr>
                  <a:t> </a:t>
                </a:r>
                <a14:m>
                  <m:oMath xmlns:m="http://schemas.openxmlformats.org/officeDocument/2006/math">
                    <m:r>
                      <m:rPr>
                        <m:sty m:val="p"/>
                      </m:rPr>
                      <a:rPr lang="cs-CZ" sz="1600" b="0" i="0" smtClean="0">
                        <a:latin typeface="Cambria Math" panose="02040503050406030204" pitchFamily="18" charset="0"/>
                        <a:ea typeface="Cambria Math" panose="02040503050406030204" pitchFamily="18" charset="0"/>
                      </a:rPr>
                      <m:t>NP</m:t>
                    </m:r>
                    <m:r>
                      <a:rPr lang="cs-CZ" sz="1600" b="0" i="0" smtClean="0">
                        <a:latin typeface="Cambria Math" panose="02040503050406030204" pitchFamily="18" charset="0"/>
                        <a:ea typeface="Cambria Math" panose="02040503050406030204" pitchFamily="18" charset="0"/>
                      </a:rPr>
                      <m:t>(</m:t>
                    </m:r>
                    <m:r>
                      <m:rPr>
                        <m:nor/>
                      </m:rPr>
                      <a:rPr lang="cs-CZ" sz="1600" b="0" i="0" smtClean="0">
                        <a:latin typeface="Cambria Math" panose="02040503050406030204" pitchFamily="18" charset="0"/>
                        <a:ea typeface="Cambria Math" panose="02040503050406030204" pitchFamily="18" charset="0"/>
                      </a:rPr>
                      <m:t>8</m:t>
                    </m:r>
                    <m:r>
                      <m:rPr>
                        <m:nor/>
                      </m:rPr>
                      <a:rPr lang="cs-CZ" sz="1600">
                        <a:latin typeface="Cambria Math" panose="02040503050406030204" pitchFamily="18" charset="0"/>
                        <a:ea typeface="Cambria Math" panose="02040503050406030204" pitchFamily="18" charset="0"/>
                      </a:rPr>
                      <m:t>v</m:t>
                    </m:r>
                    <m:r>
                      <m:rPr>
                        <m:nor/>
                      </m:rPr>
                      <a:rPr lang="cs-CZ" sz="1600" b="0" i="0" smtClean="0">
                        <a:latin typeface="Cambria Math" panose="02040503050406030204" pitchFamily="18" charset="0"/>
                        <a:ea typeface="Cambria Math" panose="02040503050406030204" pitchFamily="18" charset="0"/>
                      </a:rPr>
                      <m:t>9) = </m:t>
                    </m:r>
                    <m:r>
                      <a:rPr lang="cs-CZ" sz="1600" i="1">
                        <a:latin typeface="Cambria Math" panose="02040503050406030204" pitchFamily="18" charset="0"/>
                        <a:ea typeface="Cambria Math" panose="02040503050406030204" pitchFamily="18" charset="0"/>
                      </a:rPr>
                      <m:t>𝑀</m:t>
                    </m:r>
                    <m:r>
                      <a:rPr lang="cs-CZ" sz="1600" i="1">
                        <a:latin typeface="Cambria Math" panose="02040503050406030204" pitchFamily="18" charset="0"/>
                        <a:ea typeface="Cambria Math" panose="02040503050406030204" pitchFamily="18" charset="0"/>
                      </a:rPr>
                      <m:t>×</m:t>
                    </m:r>
                    <m:d>
                      <m:dPr>
                        <m:ctrlPr>
                          <a:rPr lang="cs-CZ" sz="1600" i="1">
                            <a:latin typeface="Cambria Math" panose="02040503050406030204" pitchFamily="18" charset="0"/>
                            <a:ea typeface="Cambria Math" panose="02040503050406030204" pitchFamily="18" charset="0"/>
                          </a:rPr>
                        </m:ctrlPr>
                      </m:dPr>
                      <m:e>
                        <m:r>
                          <a:rPr lang="cs-CZ" sz="1600" i="1">
                            <a:latin typeface="Cambria Math" panose="02040503050406030204" pitchFamily="18" charset="0"/>
                            <a:ea typeface="Cambria Math" panose="02040503050406030204" pitchFamily="18" charset="0"/>
                          </a:rPr>
                          <m:t>1+</m:t>
                        </m:r>
                        <m:f>
                          <m:fPr>
                            <m:ctrlPr>
                              <a:rPr lang="cs-CZ" sz="1400" i="1">
                                <a:latin typeface="Cambria Math" panose="02040503050406030204" pitchFamily="18" charset="0"/>
                                <a:ea typeface="Cambria Math" panose="02040503050406030204" pitchFamily="18" charset="0"/>
                              </a:rPr>
                            </m:ctrlPr>
                          </m:fPr>
                          <m:num>
                            <m:sSub>
                              <m:sSubPr>
                                <m:ctrlPr>
                                  <a:rPr lang="cs-CZ" sz="1400" i="1">
                                    <a:latin typeface="Cambria Math" panose="02040503050406030204" pitchFamily="18" charset="0"/>
                                    <a:ea typeface="Cambria Math" panose="02040503050406030204" pitchFamily="18" charset="0"/>
                                  </a:rPr>
                                </m:ctrlPr>
                              </m:sSubPr>
                              <m:e>
                                <m:r>
                                  <a:rPr lang="cs-CZ" sz="1400" i="1">
                                    <a:latin typeface="Cambria Math" panose="02040503050406030204" pitchFamily="18" charset="0"/>
                                    <a:ea typeface="Cambria Math" panose="02040503050406030204" pitchFamily="18" charset="0"/>
                                  </a:rPr>
                                  <m:t>𝑁</m:t>
                                </m:r>
                              </m:e>
                              <m:sub>
                                <m:r>
                                  <a:rPr lang="cs-CZ" sz="1400" b="0" i="1" smtClean="0">
                                    <a:latin typeface="Cambria Math" panose="02040503050406030204" pitchFamily="18" charset="0"/>
                                    <a:ea typeface="Cambria Math" panose="02040503050406030204" pitchFamily="18" charset="0"/>
                                  </a:rPr>
                                  <m:t>3,5</m:t>
                                </m:r>
                              </m:sub>
                            </m:sSub>
                          </m:num>
                          <m:den>
                            <m:r>
                              <a:rPr lang="cs-CZ" sz="1400" i="1">
                                <a:latin typeface="Cambria Math" panose="02040503050406030204" pitchFamily="18" charset="0"/>
                                <a:ea typeface="Cambria Math" panose="02040503050406030204" pitchFamily="18" charset="0"/>
                              </a:rPr>
                              <m:t>365</m:t>
                            </m:r>
                          </m:den>
                        </m:f>
                        <m:sPre>
                          <m:sPrePr>
                            <m:ctrlPr>
                              <a:rPr lang="cs-CZ" sz="1400" i="1">
                                <a:latin typeface="Cambria Math" panose="02040503050406030204" pitchFamily="18" charset="0"/>
                                <a:ea typeface="Cambria Math" panose="02040503050406030204" pitchFamily="18" charset="0"/>
                              </a:rPr>
                            </m:ctrlPr>
                          </m:sPrePr>
                          <m:sub>
                            <m:r>
                              <a:rPr lang="cs-CZ" sz="1400" b="0" i="1" smtClean="0">
                                <a:latin typeface="Cambria Math" panose="02040503050406030204" pitchFamily="18" charset="0"/>
                                <a:ea typeface="Cambria Math" panose="02040503050406030204" pitchFamily="18" charset="0"/>
                              </a:rPr>
                              <m:t>3</m:t>
                            </m:r>
                          </m:sub>
                          <m:sup>
                            <m:r>
                              <a:rPr lang="cs-CZ" sz="1600" i="1">
                                <a:latin typeface="Cambria Math" panose="02040503050406030204" pitchFamily="18" charset="0"/>
                                <a:ea typeface="Cambria Math" panose="02040503050406030204" pitchFamily="18" charset="0"/>
                              </a:rPr>
                              <m:t> </m:t>
                            </m:r>
                          </m:sup>
                          <m:e>
                            <m:sSub>
                              <m:sSubPr>
                                <m:ctrlPr>
                                  <a:rPr lang="cs-CZ" sz="1600" i="1">
                                    <a:latin typeface="Cambria Math" panose="02040503050406030204" pitchFamily="18" charset="0"/>
                                  </a:rPr>
                                </m:ctrlPr>
                              </m:sSubPr>
                              <m:e>
                                <m:r>
                                  <a:rPr lang="cs-CZ" sz="1600" i="1">
                                    <a:latin typeface="Cambria Math" panose="02040503050406030204" pitchFamily="18" charset="0"/>
                                  </a:rPr>
                                  <m:t>𝐾</m:t>
                                </m:r>
                              </m:e>
                              <m:sub>
                                <m:r>
                                  <a:rPr lang="cs-CZ" sz="1600" b="0" i="1" smtClean="0">
                                    <a:latin typeface="Cambria Math" panose="02040503050406030204" pitchFamily="18" charset="0"/>
                                  </a:rPr>
                                  <m:t>5</m:t>
                                </m:r>
                              </m:sub>
                            </m:sSub>
                          </m:e>
                        </m:sPre>
                      </m:e>
                    </m:d>
                  </m:oMath>
                </a14:m>
                <a:r>
                  <a:rPr lang="cs-CZ" dirty="0">
                    <a:ea typeface="Cambria Math" panose="02040503050406030204" pitchFamily="18" charset="0"/>
                  </a:rPr>
                  <a:t> </a:t>
                </a:r>
                <a14:m>
                  <m:oMath xmlns:m="http://schemas.openxmlformats.org/officeDocument/2006/math">
                    <m:r>
                      <a:rPr lang="cs-CZ" i="1">
                        <a:latin typeface="Cambria Math" panose="02040503050406030204" pitchFamily="18" charset="0"/>
                        <a:ea typeface="Cambria Math" panose="02040503050406030204" pitchFamily="18" charset="0"/>
                      </a:rPr>
                      <m:t>×</m:t>
                    </m:r>
                    <m:d>
                      <m:dPr>
                        <m:ctrlPr>
                          <a:rPr lang="cs-CZ" i="1">
                            <a:latin typeface="Cambria Math" panose="02040503050406030204" pitchFamily="18" charset="0"/>
                            <a:ea typeface="Cambria Math" panose="02040503050406030204" pitchFamily="18" charset="0"/>
                          </a:rPr>
                        </m:ctrlPr>
                      </m:dPr>
                      <m:e>
                        <m:r>
                          <a:rPr lang="cs-CZ" i="1">
                            <a:latin typeface="Cambria Math" panose="02040503050406030204" pitchFamily="18" charset="0"/>
                            <a:ea typeface="Cambria Math" panose="02040503050406030204" pitchFamily="18" charset="0"/>
                          </a:rPr>
                          <m:t>1+</m:t>
                        </m:r>
                        <m:f>
                          <m:fPr>
                            <m:ctrlPr>
                              <a:rPr lang="cs-CZ" sz="1600" i="1">
                                <a:latin typeface="Cambria Math" panose="02040503050406030204" pitchFamily="18" charset="0"/>
                                <a:ea typeface="Cambria Math" panose="02040503050406030204" pitchFamily="18" charset="0"/>
                              </a:rPr>
                            </m:ctrlPr>
                          </m:fPr>
                          <m:num>
                            <m:sSub>
                              <m:sSubPr>
                                <m:ctrlPr>
                                  <a:rPr lang="cs-CZ" sz="1600" i="1">
                                    <a:latin typeface="Cambria Math" panose="02040503050406030204" pitchFamily="18" charset="0"/>
                                    <a:ea typeface="Cambria Math" panose="02040503050406030204" pitchFamily="18" charset="0"/>
                                  </a:rPr>
                                </m:ctrlPr>
                              </m:sSubPr>
                              <m:e>
                                <m:r>
                                  <a:rPr lang="cs-CZ" sz="1600" i="1">
                                    <a:latin typeface="Cambria Math" panose="02040503050406030204" pitchFamily="18" charset="0"/>
                                    <a:ea typeface="Cambria Math" panose="02040503050406030204" pitchFamily="18" charset="0"/>
                                  </a:rPr>
                                  <m:t>𝑁</m:t>
                                </m:r>
                              </m:e>
                              <m:sub>
                                <m:r>
                                  <a:rPr lang="cs-CZ" sz="1600" i="1">
                                    <a:latin typeface="Cambria Math" panose="02040503050406030204" pitchFamily="18" charset="0"/>
                                    <a:ea typeface="Cambria Math" panose="02040503050406030204" pitchFamily="18" charset="0"/>
                                  </a:rPr>
                                  <m:t>5,8</m:t>
                                </m:r>
                              </m:sub>
                            </m:sSub>
                          </m:num>
                          <m:den>
                            <m:r>
                              <a:rPr lang="cs-CZ" sz="1600" i="1">
                                <a:latin typeface="Cambria Math" panose="02040503050406030204" pitchFamily="18" charset="0"/>
                                <a:ea typeface="Cambria Math" panose="02040503050406030204" pitchFamily="18" charset="0"/>
                              </a:rPr>
                              <m:t>365</m:t>
                            </m:r>
                          </m:den>
                        </m:f>
                        <m:sPre>
                          <m:sPrePr>
                            <m:ctrlPr>
                              <a:rPr lang="cs-CZ" sz="1600" i="1">
                                <a:latin typeface="Cambria Math" panose="02040503050406030204" pitchFamily="18" charset="0"/>
                                <a:ea typeface="Cambria Math" panose="02040503050406030204" pitchFamily="18" charset="0"/>
                              </a:rPr>
                            </m:ctrlPr>
                          </m:sPrePr>
                          <m:sub>
                            <m:r>
                              <a:rPr lang="cs-CZ" sz="1600" i="1">
                                <a:latin typeface="Cambria Math" panose="02040503050406030204" pitchFamily="18" charset="0"/>
                                <a:ea typeface="Cambria Math" panose="02040503050406030204" pitchFamily="18" charset="0"/>
                              </a:rPr>
                              <m:t>5</m:t>
                            </m:r>
                          </m:sub>
                          <m:sup>
                            <m:r>
                              <a:rPr lang="cs-CZ" i="1">
                                <a:latin typeface="Cambria Math" panose="02040503050406030204" pitchFamily="18" charset="0"/>
                                <a:ea typeface="Cambria Math" panose="02040503050406030204" pitchFamily="18" charset="0"/>
                              </a:rPr>
                              <m:t> </m:t>
                            </m:r>
                          </m:sup>
                          <m:e>
                            <m:sSub>
                              <m:sSubPr>
                                <m:ctrlPr>
                                  <a:rPr lang="cs-CZ" i="1">
                                    <a:latin typeface="Cambria Math" panose="02040503050406030204" pitchFamily="18" charset="0"/>
                                  </a:rPr>
                                </m:ctrlPr>
                              </m:sSubPr>
                              <m:e>
                                <m:r>
                                  <a:rPr lang="cs-CZ" i="1">
                                    <a:latin typeface="Cambria Math" panose="02040503050406030204" pitchFamily="18" charset="0"/>
                                  </a:rPr>
                                  <m:t>𝐾</m:t>
                                </m:r>
                              </m:e>
                              <m:sub>
                                <m:r>
                                  <a:rPr lang="cs-CZ" i="1">
                                    <a:latin typeface="Cambria Math" panose="02040503050406030204" pitchFamily="18" charset="0"/>
                                  </a:rPr>
                                  <m:t>8</m:t>
                                </m:r>
                              </m:sub>
                            </m:sSub>
                          </m:e>
                        </m:sPre>
                      </m:e>
                    </m:d>
                  </m:oMath>
                </a14:m>
                <a:r>
                  <a:rPr lang="cs-CZ" sz="1600" dirty="0">
                    <a:latin typeface="Cambria Math" panose="02040503050406030204" pitchFamily="18" charset="0"/>
                    <a:ea typeface="Cambria Math" panose="02040503050406030204" pitchFamily="18" charset="0"/>
                  </a:rPr>
                  <a:t> </a:t>
                </a:r>
                <a:endParaRPr lang="en-GB" sz="1600" dirty="0">
                  <a:latin typeface="Cambria Math" panose="02040503050406030204" pitchFamily="18" charset="0"/>
                  <a:ea typeface="Cambria Math" panose="02040503050406030204" pitchFamily="18" charset="0"/>
                </a:endParaRPr>
              </a:p>
            </p:txBody>
          </p:sp>
        </mc:Choice>
        <mc:Fallback xmlns="">
          <p:sp>
            <p:nvSpPr>
              <p:cNvPr id="60" name="TextovéPole 59"/>
              <p:cNvSpPr txBox="1">
                <a:spLocks noRot="1" noChangeAspect="1" noMove="1" noResize="1" noEditPoints="1" noAdjustHandles="1" noChangeArrowheads="1" noChangeShapeType="1" noTextEdit="1"/>
              </p:cNvSpPr>
              <p:nvPr/>
            </p:nvSpPr>
            <p:spPr>
              <a:xfrm>
                <a:off x="827584" y="3780637"/>
                <a:ext cx="8424936" cy="506870"/>
              </a:xfrm>
              <a:prstGeom prst="rect">
                <a:avLst/>
              </a:prstGeom>
              <a:blipFill>
                <a:blip r:embed="rId15"/>
                <a:stretch>
                  <a:fillRect l="-72"/>
                </a:stretch>
              </a:blipFill>
              <a:ln>
                <a:noFill/>
              </a:ln>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61" name="TextovéPole 60"/>
              <p:cNvSpPr txBox="1"/>
              <p:nvPr/>
            </p:nvSpPr>
            <p:spPr>
              <a:xfrm>
                <a:off x="1944000" y="5186554"/>
                <a:ext cx="5508320" cy="483146"/>
              </a:xfrm>
              <a:prstGeom prst="rect">
                <a:avLst/>
              </a:prstGeom>
              <a:noFill/>
              <a:ln>
                <a:noFill/>
              </a:ln>
            </p:spPr>
            <p:txBody>
              <a:bodyPr wrap="square" rtlCol="0">
                <a:spAutoFit/>
              </a:bodyPr>
              <a:lstStyle/>
              <a:p>
                <a:pPr marL="0" lvl="2">
                  <a:buClr>
                    <a:srgbClr val="7030A0"/>
                  </a:buClr>
                  <a:buSzPct val="80000"/>
                </a:pPr>
                <a14:m>
                  <m:oMathPara xmlns:m="http://schemas.openxmlformats.org/officeDocument/2006/math">
                    <m:oMathParaPr>
                      <m:jc m:val="left"/>
                    </m:oMathParaPr>
                    <m:oMath xmlns:m="http://schemas.openxmlformats.org/officeDocument/2006/math">
                      <m:r>
                        <a:rPr lang="cs-CZ" sz="1400" i="1" smtClean="0">
                          <a:solidFill>
                            <a:prstClr val="black"/>
                          </a:solidFill>
                          <a:latin typeface="Cambria Math" panose="02040503050406030204" pitchFamily="18" charset="0"/>
                          <a:ea typeface="Cambria Math" panose="02040503050406030204" pitchFamily="18" charset="0"/>
                        </a:rPr>
                        <m:t>1+</m:t>
                      </m:r>
                      <m:f>
                        <m:fPr>
                          <m:ctrlPr>
                            <a:rPr lang="cs-CZ" sz="1200" i="1">
                              <a:solidFill>
                                <a:prstClr val="black"/>
                              </a:solidFill>
                              <a:latin typeface="Cambria Math" panose="02040503050406030204" pitchFamily="18" charset="0"/>
                              <a:ea typeface="Cambria Math" panose="02040503050406030204" pitchFamily="18" charset="0"/>
                            </a:rPr>
                          </m:ctrlPr>
                        </m:fPr>
                        <m:num>
                          <m:sSub>
                            <m:sSubPr>
                              <m:ctrlPr>
                                <a:rPr lang="cs-CZ" sz="1200" i="1">
                                  <a:solidFill>
                                    <a:prstClr val="black"/>
                                  </a:solidFill>
                                  <a:latin typeface="Cambria Math" panose="02040503050406030204" pitchFamily="18" charset="0"/>
                                  <a:ea typeface="Cambria Math" panose="02040503050406030204" pitchFamily="18" charset="0"/>
                                </a:rPr>
                              </m:ctrlPr>
                            </m:sSubPr>
                            <m:e>
                              <m:r>
                                <a:rPr lang="cs-CZ" sz="1200" i="1">
                                  <a:solidFill>
                                    <a:prstClr val="black"/>
                                  </a:solidFill>
                                  <a:latin typeface="Cambria Math" panose="02040503050406030204" pitchFamily="18" charset="0"/>
                                  <a:ea typeface="Cambria Math" panose="02040503050406030204" pitchFamily="18" charset="0"/>
                                </a:rPr>
                                <m:t>𝑁</m:t>
                              </m:r>
                            </m:e>
                            <m:sub>
                              <m:r>
                                <a:rPr lang="cs-CZ" sz="1200" i="1">
                                  <a:solidFill>
                                    <a:prstClr val="black"/>
                                  </a:solidFill>
                                  <a:latin typeface="Cambria Math" panose="02040503050406030204" pitchFamily="18" charset="0"/>
                                  <a:ea typeface="Cambria Math" panose="02040503050406030204" pitchFamily="18" charset="0"/>
                                </a:rPr>
                                <m:t>3,</m:t>
                              </m:r>
                              <m:r>
                                <a:rPr lang="cs-CZ" sz="1200" b="0" i="1" smtClean="0">
                                  <a:solidFill>
                                    <a:prstClr val="black"/>
                                  </a:solidFill>
                                  <a:latin typeface="Cambria Math" panose="02040503050406030204" pitchFamily="18" charset="0"/>
                                  <a:ea typeface="Cambria Math" panose="02040503050406030204" pitchFamily="18" charset="0"/>
                                </a:rPr>
                                <m:t>9</m:t>
                              </m:r>
                            </m:sub>
                          </m:sSub>
                        </m:num>
                        <m:den>
                          <m:r>
                            <a:rPr lang="cs-CZ" sz="1200" i="1">
                              <a:solidFill>
                                <a:prstClr val="black"/>
                              </a:solidFill>
                              <a:latin typeface="Cambria Math" panose="02040503050406030204" pitchFamily="18" charset="0"/>
                              <a:ea typeface="Cambria Math" panose="02040503050406030204" pitchFamily="18" charset="0"/>
                            </a:rPr>
                            <m:t>365</m:t>
                          </m:r>
                        </m:den>
                      </m:f>
                      <m:sPre>
                        <m:sPrePr>
                          <m:ctrlPr>
                            <a:rPr lang="cs-CZ" sz="1200" i="1">
                              <a:solidFill>
                                <a:prstClr val="black"/>
                              </a:solidFill>
                              <a:latin typeface="Cambria Math" panose="02040503050406030204" pitchFamily="18" charset="0"/>
                              <a:ea typeface="Cambria Math" panose="02040503050406030204" pitchFamily="18" charset="0"/>
                            </a:rPr>
                          </m:ctrlPr>
                        </m:sPrePr>
                        <m:sub>
                          <m:r>
                            <a:rPr lang="cs-CZ" sz="1200" i="1">
                              <a:solidFill>
                                <a:prstClr val="black"/>
                              </a:solidFill>
                              <a:latin typeface="Cambria Math" panose="02040503050406030204" pitchFamily="18" charset="0"/>
                              <a:ea typeface="Cambria Math" panose="02040503050406030204" pitchFamily="18" charset="0"/>
                            </a:rPr>
                            <m:t>3</m:t>
                          </m:r>
                        </m:sub>
                        <m:sup>
                          <m:r>
                            <a:rPr lang="cs-CZ" sz="1400" i="1">
                              <a:solidFill>
                                <a:prstClr val="black"/>
                              </a:solidFill>
                              <a:latin typeface="Cambria Math" panose="02040503050406030204" pitchFamily="18" charset="0"/>
                              <a:ea typeface="Cambria Math" panose="02040503050406030204" pitchFamily="18" charset="0"/>
                            </a:rPr>
                            <m:t> </m:t>
                          </m:r>
                        </m:sup>
                        <m:e>
                          <m:sSub>
                            <m:sSubPr>
                              <m:ctrlPr>
                                <a:rPr lang="cs-CZ" sz="1400" i="1">
                                  <a:solidFill>
                                    <a:prstClr val="black"/>
                                  </a:solidFill>
                                  <a:latin typeface="Cambria Math" panose="02040503050406030204" pitchFamily="18" charset="0"/>
                                </a:rPr>
                              </m:ctrlPr>
                            </m:sSubPr>
                            <m:e>
                              <m:r>
                                <a:rPr lang="cs-CZ" sz="1400" i="1">
                                  <a:solidFill>
                                    <a:prstClr val="black"/>
                                  </a:solidFill>
                                  <a:latin typeface="Cambria Math" panose="02040503050406030204" pitchFamily="18" charset="0"/>
                                </a:rPr>
                                <m:t>𝐾</m:t>
                              </m:r>
                            </m:e>
                            <m:sub>
                              <m:r>
                                <a:rPr lang="cs-CZ" sz="1400" b="0" i="1" smtClean="0">
                                  <a:solidFill>
                                    <a:prstClr val="black"/>
                                  </a:solidFill>
                                  <a:latin typeface="Cambria Math" panose="02040503050406030204" pitchFamily="18" charset="0"/>
                                </a:rPr>
                                <m:t>9</m:t>
                              </m:r>
                            </m:sub>
                          </m:sSub>
                          <m:r>
                            <a:rPr lang="cs-CZ" sz="1400" b="0" i="1" smtClean="0">
                              <a:solidFill>
                                <a:prstClr val="black"/>
                              </a:solidFill>
                              <a:latin typeface="Cambria Math" panose="02040503050406030204" pitchFamily="18" charset="0"/>
                            </a:rPr>
                            <m:t>=</m:t>
                          </m:r>
                        </m:e>
                      </m:sPre>
                      <m:d>
                        <m:dPr>
                          <m:ctrlPr>
                            <a:rPr lang="cs-CZ" sz="1400" i="1">
                              <a:solidFill>
                                <a:prstClr val="black"/>
                              </a:solidFill>
                              <a:latin typeface="Cambria Math" panose="02040503050406030204" pitchFamily="18" charset="0"/>
                              <a:ea typeface="Cambria Math" panose="02040503050406030204" pitchFamily="18" charset="0"/>
                            </a:rPr>
                          </m:ctrlPr>
                        </m:dPr>
                        <m:e>
                          <m:r>
                            <a:rPr lang="cs-CZ" sz="1400" i="1">
                              <a:solidFill>
                                <a:prstClr val="black"/>
                              </a:solidFill>
                              <a:latin typeface="Cambria Math" panose="02040503050406030204" pitchFamily="18" charset="0"/>
                              <a:ea typeface="Cambria Math" panose="02040503050406030204" pitchFamily="18" charset="0"/>
                            </a:rPr>
                            <m:t>1+</m:t>
                          </m:r>
                          <m:f>
                            <m:fPr>
                              <m:ctrlPr>
                                <a:rPr lang="cs-CZ" sz="1200" i="1">
                                  <a:solidFill>
                                    <a:prstClr val="black"/>
                                  </a:solidFill>
                                  <a:latin typeface="Cambria Math" panose="02040503050406030204" pitchFamily="18" charset="0"/>
                                  <a:ea typeface="Cambria Math" panose="02040503050406030204" pitchFamily="18" charset="0"/>
                                </a:rPr>
                              </m:ctrlPr>
                            </m:fPr>
                            <m:num>
                              <m:sSub>
                                <m:sSubPr>
                                  <m:ctrlPr>
                                    <a:rPr lang="cs-CZ" sz="1200" i="1">
                                      <a:solidFill>
                                        <a:prstClr val="black"/>
                                      </a:solidFill>
                                      <a:latin typeface="Cambria Math" panose="02040503050406030204" pitchFamily="18" charset="0"/>
                                      <a:ea typeface="Cambria Math" panose="02040503050406030204" pitchFamily="18" charset="0"/>
                                    </a:rPr>
                                  </m:ctrlPr>
                                </m:sSubPr>
                                <m:e>
                                  <m:r>
                                    <a:rPr lang="cs-CZ" sz="1200" i="1">
                                      <a:solidFill>
                                        <a:prstClr val="black"/>
                                      </a:solidFill>
                                      <a:latin typeface="Cambria Math" panose="02040503050406030204" pitchFamily="18" charset="0"/>
                                      <a:ea typeface="Cambria Math" panose="02040503050406030204" pitchFamily="18" charset="0"/>
                                    </a:rPr>
                                    <m:t>𝑁</m:t>
                                  </m:r>
                                </m:e>
                                <m:sub>
                                  <m:r>
                                    <a:rPr lang="cs-CZ" sz="1200" i="1">
                                      <a:solidFill>
                                        <a:prstClr val="black"/>
                                      </a:solidFill>
                                      <a:latin typeface="Cambria Math" panose="02040503050406030204" pitchFamily="18" charset="0"/>
                                      <a:ea typeface="Cambria Math" panose="02040503050406030204" pitchFamily="18" charset="0"/>
                                    </a:rPr>
                                    <m:t>3,5</m:t>
                                  </m:r>
                                </m:sub>
                              </m:sSub>
                            </m:num>
                            <m:den>
                              <m:r>
                                <a:rPr lang="cs-CZ" sz="1200" i="1">
                                  <a:solidFill>
                                    <a:prstClr val="black"/>
                                  </a:solidFill>
                                  <a:latin typeface="Cambria Math" panose="02040503050406030204" pitchFamily="18" charset="0"/>
                                  <a:ea typeface="Cambria Math" panose="02040503050406030204" pitchFamily="18" charset="0"/>
                                </a:rPr>
                                <m:t>365</m:t>
                              </m:r>
                            </m:den>
                          </m:f>
                          <m:sPre>
                            <m:sPrePr>
                              <m:ctrlPr>
                                <a:rPr lang="cs-CZ" sz="1200" i="1">
                                  <a:solidFill>
                                    <a:prstClr val="black"/>
                                  </a:solidFill>
                                  <a:latin typeface="Cambria Math" panose="02040503050406030204" pitchFamily="18" charset="0"/>
                                  <a:ea typeface="Cambria Math" panose="02040503050406030204" pitchFamily="18" charset="0"/>
                                </a:rPr>
                              </m:ctrlPr>
                            </m:sPrePr>
                            <m:sub>
                              <m:r>
                                <a:rPr lang="cs-CZ" sz="1200" i="1">
                                  <a:solidFill>
                                    <a:prstClr val="black"/>
                                  </a:solidFill>
                                  <a:latin typeface="Cambria Math" panose="02040503050406030204" pitchFamily="18" charset="0"/>
                                  <a:ea typeface="Cambria Math" panose="02040503050406030204" pitchFamily="18" charset="0"/>
                                </a:rPr>
                                <m:t>3</m:t>
                              </m:r>
                            </m:sub>
                            <m:sup>
                              <m:r>
                                <a:rPr lang="cs-CZ" sz="1400" i="1">
                                  <a:solidFill>
                                    <a:prstClr val="black"/>
                                  </a:solidFill>
                                  <a:latin typeface="Cambria Math" panose="02040503050406030204" pitchFamily="18" charset="0"/>
                                  <a:ea typeface="Cambria Math" panose="02040503050406030204" pitchFamily="18" charset="0"/>
                                </a:rPr>
                                <m:t> </m:t>
                              </m:r>
                            </m:sup>
                            <m:e>
                              <m:sSub>
                                <m:sSubPr>
                                  <m:ctrlPr>
                                    <a:rPr lang="cs-CZ" sz="1400" i="1">
                                      <a:solidFill>
                                        <a:prstClr val="black"/>
                                      </a:solidFill>
                                      <a:latin typeface="Cambria Math" panose="02040503050406030204" pitchFamily="18" charset="0"/>
                                    </a:rPr>
                                  </m:ctrlPr>
                                </m:sSubPr>
                                <m:e>
                                  <m:r>
                                    <a:rPr lang="cs-CZ" sz="1400" i="1">
                                      <a:solidFill>
                                        <a:prstClr val="black"/>
                                      </a:solidFill>
                                      <a:latin typeface="Cambria Math" panose="02040503050406030204" pitchFamily="18" charset="0"/>
                                    </a:rPr>
                                    <m:t>𝐾</m:t>
                                  </m:r>
                                </m:e>
                                <m:sub>
                                  <m:r>
                                    <a:rPr lang="cs-CZ" sz="1400" i="1">
                                      <a:solidFill>
                                        <a:prstClr val="black"/>
                                      </a:solidFill>
                                      <a:latin typeface="Cambria Math" panose="02040503050406030204" pitchFamily="18" charset="0"/>
                                    </a:rPr>
                                    <m:t>5</m:t>
                                  </m:r>
                                </m:sub>
                              </m:sSub>
                            </m:e>
                          </m:sPre>
                        </m:e>
                      </m:d>
                      <m:r>
                        <a:rPr lang="cs-CZ" sz="1400" i="1" smtClean="0">
                          <a:solidFill>
                            <a:prstClr val="black"/>
                          </a:solidFill>
                          <a:latin typeface="Cambria Math" panose="02040503050406030204" pitchFamily="18" charset="0"/>
                          <a:ea typeface="Cambria Math" panose="02040503050406030204" pitchFamily="18" charset="0"/>
                        </a:rPr>
                        <m:t>×</m:t>
                      </m:r>
                      <m:d>
                        <m:dPr>
                          <m:ctrlPr>
                            <a:rPr lang="cs-CZ" sz="1400" b="0" i="1" smtClean="0">
                              <a:latin typeface="Cambria Math" panose="02040503050406030204" pitchFamily="18" charset="0"/>
                              <a:ea typeface="Cambria Math" panose="02040503050406030204" pitchFamily="18" charset="0"/>
                            </a:rPr>
                          </m:ctrlPr>
                        </m:dPr>
                        <m:e>
                          <m:r>
                            <a:rPr lang="cs-CZ" sz="1400" b="0" i="1" smtClean="0">
                              <a:latin typeface="Cambria Math" panose="02040503050406030204" pitchFamily="18" charset="0"/>
                              <a:ea typeface="Cambria Math" panose="02040503050406030204" pitchFamily="18" charset="0"/>
                            </a:rPr>
                            <m:t>1+</m:t>
                          </m:r>
                          <m:f>
                            <m:fPr>
                              <m:ctrlPr>
                                <a:rPr lang="cs-CZ" sz="1200" i="1">
                                  <a:latin typeface="Cambria Math" panose="02040503050406030204" pitchFamily="18" charset="0"/>
                                  <a:ea typeface="Cambria Math" panose="02040503050406030204" pitchFamily="18" charset="0"/>
                                </a:rPr>
                              </m:ctrlPr>
                            </m:fPr>
                            <m:num>
                              <m:sSub>
                                <m:sSubPr>
                                  <m:ctrlPr>
                                    <a:rPr lang="cs-CZ" sz="1200" i="1">
                                      <a:latin typeface="Cambria Math" panose="02040503050406030204" pitchFamily="18" charset="0"/>
                                      <a:ea typeface="Cambria Math" panose="02040503050406030204" pitchFamily="18" charset="0"/>
                                    </a:rPr>
                                  </m:ctrlPr>
                                </m:sSubPr>
                                <m:e>
                                  <m:r>
                                    <a:rPr lang="cs-CZ" sz="1200" i="1">
                                      <a:latin typeface="Cambria Math" panose="02040503050406030204" pitchFamily="18" charset="0"/>
                                      <a:ea typeface="Cambria Math" panose="02040503050406030204" pitchFamily="18" charset="0"/>
                                    </a:rPr>
                                    <m:t>𝑁</m:t>
                                  </m:r>
                                </m:e>
                                <m:sub>
                                  <m:r>
                                    <a:rPr lang="cs-CZ" sz="1200" b="0" i="1" smtClean="0">
                                      <a:latin typeface="Cambria Math" panose="02040503050406030204" pitchFamily="18" charset="0"/>
                                      <a:ea typeface="Cambria Math" panose="02040503050406030204" pitchFamily="18" charset="0"/>
                                    </a:rPr>
                                    <m:t>5,8</m:t>
                                  </m:r>
                                </m:sub>
                              </m:sSub>
                            </m:num>
                            <m:den>
                              <m:r>
                                <a:rPr lang="cs-CZ" sz="1200" i="1">
                                  <a:latin typeface="Cambria Math" panose="02040503050406030204" pitchFamily="18" charset="0"/>
                                  <a:ea typeface="Cambria Math" panose="02040503050406030204" pitchFamily="18" charset="0"/>
                                </a:rPr>
                                <m:t>365</m:t>
                              </m:r>
                            </m:den>
                          </m:f>
                          <m:sPre>
                            <m:sPrePr>
                              <m:ctrlPr>
                                <a:rPr lang="cs-CZ" sz="1200" i="1">
                                  <a:latin typeface="Cambria Math" panose="02040503050406030204" pitchFamily="18" charset="0"/>
                                  <a:ea typeface="Cambria Math" panose="02040503050406030204" pitchFamily="18" charset="0"/>
                                </a:rPr>
                              </m:ctrlPr>
                            </m:sPrePr>
                            <m:sub>
                              <m:r>
                                <a:rPr lang="cs-CZ" sz="1200" b="0" i="1" smtClean="0">
                                  <a:latin typeface="Cambria Math" panose="02040503050406030204" pitchFamily="18" charset="0"/>
                                  <a:ea typeface="Cambria Math" panose="02040503050406030204" pitchFamily="18" charset="0"/>
                                </a:rPr>
                                <m:t>5</m:t>
                              </m:r>
                            </m:sub>
                            <m:sup>
                              <m:r>
                                <a:rPr lang="cs-CZ" sz="1400" i="1">
                                  <a:latin typeface="Cambria Math" panose="02040503050406030204" pitchFamily="18" charset="0"/>
                                  <a:ea typeface="Cambria Math" panose="02040503050406030204" pitchFamily="18" charset="0"/>
                                </a:rPr>
                                <m:t> </m:t>
                              </m:r>
                            </m:sup>
                            <m:e>
                              <m:sSub>
                                <m:sSubPr>
                                  <m:ctrlPr>
                                    <a:rPr lang="cs-CZ" sz="1400" i="1">
                                      <a:latin typeface="Cambria Math" panose="02040503050406030204" pitchFamily="18" charset="0"/>
                                    </a:rPr>
                                  </m:ctrlPr>
                                </m:sSubPr>
                                <m:e>
                                  <m:r>
                                    <a:rPr lang="cs-CZ" sz="1400" i="1">
                                      <a:latin typeface="Cambria Math" panose="02040503050406030204" pitchFamily="18" charset="0"/>
                                    </a:rPr>
                                    <m:t>𝐾</m:t>
                                  </m:r>
                                </m:e>
                                <m:sub>
                                  <m:r>
                                    <a:rPr lang="cs-CZ" sz="1400" b="0" i="1" smtClean="0">
                                      <a:latin typeface="Cambria Math" panose="02040503050406030204" pitchFamily="18" charset="0"/>
                                    </a:rPr>
                                    <m:t>8</m:t>
                                  </m:r>
                                </m:sub>
                              </m:sSub>
                            </m:e>
                          </m:sPre>
                        </m:e>
                      </m:d>
                      <m:r>
                        <a:rPr lang="cs-CZ" sz="1400" b="0" i="1" smtClean="0">
                          <a:latin typeface="Cambria Math" panose="02040503050406030204" pitchFamily="18" charset="0"/>
                          <a:ea typeface="Cambria Math" panose="02040503050406030204" pitchFamily="18" charset="0"/>
                        </a:rPr>
                        <m:t>×</m:t>
                      </m:r>
                      <m:d>
                        <m:dPr>
                          <m:ctrlPr>
                            <a:rPr lang="cs-CZ" sz="1400" i="1">
                              <a:latin typeface="Cambria Math" panose="02040503050406030204" pitchFamily="18" charset="0"/>
                              <a:ea typeface="Cambria Math" panose="02040503050406030204" pitchFamily="18" charset="0"/>
                            </a:rPr>
                          </m:ctrlPr>
                        </m:dPr>
                        <m:e>
                          <m:r>
                            <a:rPr lang="cs-CZ" sz="1400" i="1">
                              <a:latin typeface="Cambria Math" panose="02040503050406030204" pitchFamily="18" charset="0"/>
                              <a:ea typeface="Cambria Math" panose="02040503050406030204" pitchFamily="18" charset="0"/>
                            </a:rPr>
                            <m:t>1+</m:t>
                          </m:r>
                          <m:f>
                            <m:fPr>
                              <m:ctrlPr>
                                <a:rPr lang="cs-CZ" sz="1200" i="1">
                                  <a:latin typeface="Cambria Math" panose="02040503050406030204" pitchFamily="18" charset="0"/>
                                  <a:ea typeface="Cambria Math" panose="02040503050406030204" pitchFamily="18" charset="0"/>
                                </a:rPr>
                              </m:ctrlPr>
                            </m:fPr>
                            <m:num>
                              <m:sSub>
                                <m:sSubPr>
                                  <m:ctrlPr>
                                    <a:rPr lang="cs-CZ" sz="1200" i="1">
                                      <a:latin typeface="Cambria Math" panose="02040503050406030204" pitchFamily="18" charset="0"/>
                                      <a:ea typeface="Cambria Math" panose="02040503050406030204" pitchFamily="18" charset="0"/>
                                    </a:rPr>
                                  </m:ctrlPr>
                                </m:sSubPr>
                                <m:e>
                                  <m:r>
                                    <a:rPr lang="cs-CZ" sz="1200" i="1">
                                      <a:latin typeface="Cambria Math" panose="02040503050406030204" pitchFamily="18" charset="0"/>
                                      <a:ea typeface="Cambria Math" panose="02040503050406030204" pitchFamily="18" charset="0"/>
                                    </a:rPr>
                                    <m:t>𝑁</m:t>
                                  </m:r>
                                </m:e>
                                <m:sub>
                                  <m:r>
                                    <a:rPr lang="cs-CZ" sz="1200" b="0" i="1" smtClean="0">
                                      <a:latin typeface="Cambria Math" panose="02040503050406030204" pitchFamily="18" charset="0"/>
                                      <a:ea typeface="Cambria Math" panose="02040503050406030204" pitchFamily="18" charset="0"/>
                                    </a:rPr>
                                    <m:t>8,9</m:t>
                                  </m:r>
                                </m:sub>
                              </m:sSub>
                            </m:num>
                            <m:den>
                              <m:r>
                                <a:rPr lang="cs-CZ" sz="1200" i="1">
                                  <a:latin typeface="Cambria Math" panose="02040503050406030204" pitchFamily="18" charset="0"/>
                                  <a:ea typeface="Cambria Math" panose="02040503050406030204" pitchFamily="18" charset="0"/>
                                </a:rPr>
                                <m:t>365</m:t>
                              </m:r>
                            </m:den>
                          </m:f>
                          <m:sPre>
                            <m:sPrePr>
                              <m:ctrlPr>
                                <a:rPr lang="cs-CZ" sz="1200" i="1">
                                  <a:latin typeface="Cambria Math" panose="02040503050406030204" pitchFamily="18" charset="0"/>
                                  <a:ea typeface="Cambria Math" panose="02040503050406030204" pitchFamily="18" charset="0"/>
                                </a:rPr>
                              </m:ctrlPr>
                            </m:sPrePr>
                            <m:sub>
                              <m:r>
                                <a:rPr lang="cs-CZ" sz="1200" b="0" i="1" smtClean="0">
                                  <a:latin typeface="Cambria Math" panose="02040503050406030204" pitchFamily="18" charset="0"/>
                                  <a:ea typeface="Cambria Math" panose="02040503050406030204" pitchFamily="18" charset="0"/>
                                </a:rPr>
                                <m:t>8</m:t>
                              </m:r>
                            </m:sub>
                            <m:sup>
                              <m:r>
                                <a:rPr lang="cs-CZ" sz="1400" i="1">
                                  <a:latin typeface="Cambria Math" panose="02040503050406030204" pitchFamily="18" charset="0"/>
                                  <a:ea typeface="Cambria Math" panose="02040503050406030204" pitchFamily="18" charset="0"/>
                                </a:rPr>
                                <m:t> </m:t>
                              </m:r>
                            </m:sup>
                            <m:e>
                              <m:sSub>
                                <m:sSubPr>
                                  <m:ctrlPr>
                                    <a:rPr lang="cs-CZ" sz="1400" i="1">
                                      <a:latin typeface="Cambria Math" panose="02040503050406030204" pitchFamily="18" charset="0"/>
                                    </a:rPr>
                                  </m:ctrlPr>
                                </m:sSubPr>
                                <m:e>
                                  <m:r>
                                    <a:rPr lang="cs-CZ" sz="1400" i="1">
                                      <a:latin typeface="Cambria Math" panose="02040503050406030204" pitchFamily="18" charset="0"/>
                                    </a:rPr>
                                    <m:t>𝐾</m:t>
                                  </m:r>
                                </m:e>
                                <m:sub>
                                  <m:r>
                                    <a:rPr lang="cs-CZ" sz="1400" b="0" i="1" smtClean="0">
                                      <a:latin typeface="Cambria Math" panose="02040503050406030204" pitchFamily="18" charset="0"/>
                                    </a:rPr>
                                    <m:t>9</m:t>
                                  </m:r>
                                </m:sub>
                              </m:sSub>
                            </m:e>
                          </m:sPre>
                        </m:e>
                      </m:d>
                    </m:oMath>
                  </m:oMathPara>
                </a14:m>
                <a:endParaRPr lang="en-GB" sz="1600" dirty="0">
                  <a:latin typeface="Cambria Math" panose="02040503050406030204" pitchFamily="18" charset="0"/>
                  <a:ea typeface="Cambria Math" panose="02040503050406030204" pitchFamily="18" charset="0"/>
                </a:endParaRPr>
              </a:p>
            </p:txBody>
          </p:sp>
        </mc:Choice>
        <mc:Fallback xmlns="">
          <p:sp>
            <p:nvSpPr>
              <p:cNvPr id="61" name="TextovéPole 60"/>
              <p:cNvSpPr txBox="1">
                <a:spLocks noRot="1" noChangeAspect="1" noMove="1" noResize="1" noEditPoints="1" noAdjustHandles="1" noChangeArrowheads="1" noChangeShapeType="1" noTextEdit="1"/>
              </p:cNvSpPr>
              <p:nvPr/>
            </p:nvSpPr>
            <p:spPr>
              <a:xfrm>
                <a:off x="1944000" y="5186554"/>
                <a:ext cx="5508320" cy="483146"/>
              </a:xfrm>
              <a:prstGeom prst="rect">
                <a:avLst/>
              </a:prstGeom>
              <a:blipFill>
                <a:blip r:embed="rId16"/>
                <a:stretch>
                  <a:fillRect/>
                </a:stretch>
              </a:blipFill>
              <a:ln>
                <a:noFill/>
              </a:ln>
            </p:spPr>
            <p:txBody>
              <a:bodyPr/>
              <a:lstStyle/>
              <a:p>
                <a:r>
                  <a:rPr lang="cs-CZ">
                    <a:noFill/>
                  </a:rPr>
                  <a:t> </a:t>
                </a:r>
              </a:p>
            </p:txBody>
          </p:sp>
        </mc:Fallback>
      </mc:AlternateContent>
      <p:sp>
        <p:nvSpPr>
          <p:cNvPr id="67" name="TextovéPole 66"/>
          <p:cNvSpPr txBox="1"/>
          <p:nvPr/>
        </p:nvSpPr>
        <p:spPr>
          <a:xfrm>
            <a:off x="1188001" y="4133367"/>
            <a:ext cx="7758604" cy="646331"/>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Combination of FRA settlements and refinancing the balance at reference rates can result in a cash flow identical to that of the FRA strip</a:t>
            </a:r>
          </a:p>
        </p:txBody>
      </p:sp>
      <p:graphicFrame>
        <p:nvGraphicFramePr>
          <p:cNvPr id="39" name="Tabulka 38"/>
          <p:cNvGraphicFramePr>
            <a:graphicFrameLocks noGrp="1"/>
          </p:cNvGraphicFramePr>
          <p:nvPr>
            <p:extLst>
              <p:ext uri="{D42A27DB-BD31-4B8C-83A1-F6EECF244321}">
                <p14:modId xmlns:p14="http://schemas.microsoft.com/office/powerpoint/2010/main" val="1633970438"/>
              </p:ext>
            </p:extLst>
          </p:nvPr>
        </p:nvGraphicFramePr>
        <p:xfrm>
          <a:off x="1691864" y="1855986"/>
          <a:ext cx="6120000" cy="182880"/>
        </p:xfrm>
        <a:graphic>
          <a:graphicData uri="http://schemas.openxmlformats.org/drawingml/2006/table">
            <a:tbl>
              <a:tblPr firstRow="1" bandRow="1">
                <a:tableStyleId>{5C22544A-7EE6-4342-B048-85BDC9FD1C3A}</a:tableStyleId>
              </a:tblPr>
              <a:tblGrid>
                <a:gridCol w="468000">
                  <a:extLst>
                    <a:ext uri="{9D8B030D-6E8A-4147-A177-3AD203B41FA5}">
                      <a16:colId xmlns:a16="http://schemas.microsoft.com/office/drawing/2014/main" val="20000"/>
                    </a:ext>
                  </a:extLst>
                </a:gridCol>
                <a:gridCol w="468000">
                  <a:extLst>
                    <a:ext uri="{9D8B030D-6E8A-4147-A177-3AD203B41FA5}">
                      <a16:colId xmlns:a16="http://schemas.microsoft.com/office/drawing/2014/main" val="20001"/>
                    </a:ext>
                  </a:extLst>
                </a:gridCol>
                <a:gridCol w="468000">
                  <a:extLst>
                    <a:ext uri="{9D8B030D-6E8A-4147-A177-3AD203B41FA5}">
                      <a16:colId xmlns:a16="http://schemas.microsoft.com/office/drawing/2014/main" val="20002"/>
                    </a:ext>
                  </a:extLst>
                </a:gridCol>
                <a:gridCol w="468000">
                  <a:extLst>
                    <a:ext uri="{9D8B030D-6E8A-4147-A177-3AD203B41FA5}">
                      <a16:colId xmlns:a16="http://schemas.microsoft.com/office/drawing/2014/main" val="2531483587"/>
                    </a:ext>
                  </a:extLst>
                </a:gridCol>
                <a:gridCol w="468000">
                  <a:extLst>
                    <a:ext uri="{9D8B030D-6E8A-4147-A177-3AD203B41FA5}">
                      <a16:colId xmlns:a16="http://schemas.microsoft.com/office/drawing/2014/main" val="2227398670"/>
                    </a:ext>
                  </a:extLst>
                </a:gridCol>
                <a:gridCol w="468000">
                  <a:extLst>
                    <a:ext uri="{9D8B030D-6E8A-4147-A177-3AD203B41FA5}">
                      <a16:colId xmlns:a16="http://schemas.microsoft.com/office/drawing/2014/main" val="20003"/>
                    </a:ext>
                  </a:extLst>
                </a:gridCol>
                <a:gridCol w="468000">
                  <a:extLst>
                    <a:ext uri="{9D8B030D-6E8A-4147-A177-3AD203B41FA5}">
                      <a16:colId xmlns:a16="http://schemas.microsoft.com/office/drawing/2014/main" val="20004"/>
                    </a:ext>
                  </a:extLst>
                </a:gridCol>
                <a:gridCol w="468000">
                  <a:extLst>
                    <a:ext uri="{9D8B030D-6E8A-4147-A177-3AD203B41FA5}">
                      <a16:colId xmlns:a16="http://schemas.microsoft.com/office/drawing/2014/main" val="849518670"/>
                    </a:ext>
                  </a:extLst>
                </a:gridCol>
                <a:gridCol w="468000">
                  <a:extLst>
                    <a:ext uri="{9D8B030D-6E8A-4147-A177-3AD203B41FA5}">
                      <a16:colId xmlns:a16="http://schemas.microsoft.com/office/drawing/2014/main" val="4104662730"/>
                    </a:ext>
                  </a:extLst>
                </a:gridCol>
                <a:gridCol w="468000">
                  <a:extLst>
                    <a:ext uri="{9D8B030D-6E8A-4147-A177-3AD203B41FA5}">
                      <a16:colId xmlns:a16="http://schemas.microsoft.com/office/drawing/2014/main" val="2096590081"/>
                    </a:ext>
                  </a:extLst>
                </a:gridCol>
                <a:gridCol w="468000">
                  <a:extLst>
                    <a:ext uri="{9D8B030D-6E8A-4147-A177-3AD203B41FA5}">
                      <a16:colId xmlns:a16="http://schemas.microsoft.com/office/drawing/2014/main" val="20005"/>
                    </a:ext>
                  </a:extLst>
                </a:gridCol>
                <a:gridCol w="972000">
                  <a:extLst>
                    <a:ext uri="{9D8B030D-6E8A-4147-A177-3AD203B41FA5}">
                      <a16:colId xmlns:a16="http://schemas.microsoft.com/office/drawing/2014/main" val="20006"/>
                    </a:ext>
                  </a:extLst>
                </a:gridCol>
              </a:tblGrid>
              <a:tr h="182880">
                <a:tc>
                  <a:txBody>
                    <a:bodyPr/>
                    <a:lstStyle/>
                    <a:p>
                      <a:pPr algn="ctr"/>
                      <a:r>
                        <a:rPr lang="cs-CZ" sz="1200" b="1" dirty="0"/>
                        <a:t>1</a:t>
                      </a:r>
                    </a:p>
                  </a:txBody>
                  <a:tcPr marT="0" marB="0" anchor="ctr">
                    <a:lnL w="12700" cap="flat" cmpd="sng" algn="ctr">
                      <a:solidFill>
                        <a:schemeClr val="tx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2</a:t>
                      </a:r>
                    </a:p>
                  </a:txBody>
                  <a:tcPr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3</a:t>
                      </a:r>
                    </a:p>
                  </a:txBody>
                  <a:tcPr marL="0" marR="0"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4</a:t>
                      </a:r>
                    </a:p>
                  </a:txBody>
                  <a:tcPr marL="0" marR="0"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5</a:t>
                      </a:r>
                    </a:p>
                  </a:txBody>
                  <a:tcPr marL="0" marR="0"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6</a:t>
                      </a:r>
                    </a:p>
                  </a:txBody>
                  <a:tcPr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7</a:t>
                      </a:r>
                    </a:p>
                  </a:txBody>
                  <a:tcPr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8</a:t>
                      </a:r>
                    </a:p>
                  </a:txBody>
                  <a:tcPr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9</a:t>
                      </a:r>
                    </a:p>
                  </a:txBody>
                  <a:tcPr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10</a:t>
                      </a:r>
                    </a:p>
                  </a:txBody>
                  <a:tcPr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11</a:t>
                      </a:r>
                    </a:p>
                  </a:txBody>
                  <a:tcPr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 . . </a:t>
                      </a:r>
                    </a:p>
                  </a:txBody>
                  <a:tcPr marT="0" marB="0" anchor="ctr">
                    <a:lnL w="381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bl>
          </a:graphicData>
        </a:graphic>
      </p:graphicFrame>
      <p:cxnSp>
        <p:nvCxnSpPr>
          <p:cNvPr id="77" name="Přímá spojnice 76"/>
          <p:cNvCxnSpPr/>
          <p:nvPr/>
        </p:nvCxnSpPr>
        <p:spPr>
          <a:xfrm>
            <a:off x="1697272" y="2902124"/>
            <a:ext cx="0" cy="385846"/>
          </a:xfrm>
          <a:prstGeom prst="line">
            <a:avLst/>
          </a:prstGeom>
          <a:ln w="25400">
            <a:solidFill>
              <a:srgbClr val="7030A0"/>
            </a:solidFill>
            <a:headEnd type="none" w="med" len="lg"/>
            <a:tailEnd type="none" w="med" len="med"/>
          </a:ln>
        </p:spPr>
        <p:style>
          <a:lnRef idx="1">
            <a:schemeClr val="accent1"/>
          </a:lnRef>
          <a:fillRef idx="0">
            <a:schemeClr val="accent1"/>
          </a:fillRef>
          <a:effectRef idx="0">
            <a:schemeClr val="accent1"/>
          </a:effectRef>
          <a:fontRef idx="minor">
            <a:schemeClr val="tx1"/>
          </a:fontRef>
        </p:style>
      </p:cxnSp>
      <p:cxnSp>
        <p:nvCxnSpPr>
          <p:cNvPr id="82" name="Přímá spojnice 81"/>
          <p:cNvCxnSpPr/>
          <p:nvPr/>
        </p:nvCxnSpPr>
        <p:spPr>
          <a:xfrm>
            <a:off x="5897984" y="2864784"/>
            <a:ext cx="0" cy="424431"/>
          </a:xfrm>
          <a:prstGeom prst="line">
            <a:avLst/>
          </a:prstGeom>
          <a:ln w="25400">
            <a:solidFill>
              <a:srgbClr val="7030A0"/>
            </a:solidFill>
            <a:headEnd type="none" w="med" len="lg"/>
            <a:tailEnd type="none" w="med" len="med"/>
          </a:ln>
        </p:spPr>
        <p:style>
          <a:lnRef idx="1">
            <a:schemeClr val="accent1"/>
          </a:lnRef>
          <a:fillRef idx="0">
            <a:schemeClr val="accent1"/>
          </a:fillRef>
          <a:effectRef idx="0">
            <a:schemeClr val="accent1"/>
          </a:effectRef>
          <a:fontRef idx="minor">
            <a:schemeClr val="tx1"/>
          </a:fontRef>
        </p:style>
      </p:cxnSp>
      <p:sp>
        <p:nvSpPr>
          <p:cNvPr id="84" name="TextovéPole 83"/>
          <p:cNvSpPr txBox="1"/>
          <p:nvPr/>
        </p:nvSpPr>
        <p:spPr>
          <a:xfrm>
            <a:off x="1583576" y="2462999"/>
            <a:ext cx="4428585" cy="276999"/>
          </a:xfrm>
          <a:prstGeom prst="rect">
            <a:avLst/>
          </a:prstGeom>
          <a:noFill/>
          <a:ln>
            <a:noFill/>
          </a:ln>
        </p:spPr>
        <p:txBody>
          <a:bodyPr wrap="square" rtlCol="0">
            <a:spAutoFit/>
          </a:bodyPr>
          <a:lstStyle/>
          <a:p>
            <a:pPr marL="0" lvl="2">
              <a:buClr>
                <a:srgbClr val="7030A0"/>
              </a:buClr>
              <a:buSzPct val="80000"/>
            </a:pPr>
            <a:r>
              <a:rPr lang="en-GB" sz="1200" dirty="0">
                <a:latin typeface="Cambria Math" panose="02040503050406030204" pitchFamily="18" charset="0"/>
                <a:ea typeface="Cambria Math" panose="02040503050406030204" pitchFamily="18" charset="0"/>
              </a:rPr>
              <a:t>3M loan and 3v5, 5v8, 8v9 FRAs make up a synthetic 9M loan</a:t>
            </a:r>
          </a:p>
        </p:txBody>
      </p:sp>
      <p:graphicFrame>
        <p:nvGraphicFramePr>
          <p:cNvPr id="86" name="Tabulka 85"/>
          <p:cNvGraphicFramePr>
            <a:graphicFrameLocks noGrp="1"/>
          </p:cNvGraphicFramePr>
          <p:nvPr>
            <p:extLst>
              <p:ext uri="{D42A27DB-BD31-4B8C-83A1-F6EECF244321}">
                <p14:modId xmlns:p14="http://schemas.microsoft.com/office/powerpoint/2010/main" val="2348975702"/>
              </p:ext>
            </p:extLst>
          </p:nvPr>
        </p:nvGraphicFramePr>
        <p:xfrm>
          <a:off x="1691440" y="2720449"/>
          <a:ext cx="6120000" cy="182880"/>
        </p:xfrm>
        <a:graphic>
          <a:graphicData uri="http://schemas.openxmlformats.org/drawingml/2006/table">
            <a:tbl>
              <a:tblPr firstRow="1" bandRow="1">
                <a:tableStyleId>{5C22544A-7EE6-4342-B048-85BDC9FD1C3A}</a:tableStyleId>
              </a:tblPr>
              <a:tblGrid>
                <a:gridCol w="468000">
                  <a:extLst>
                    <a:ext uri="{9D8B030D-6E8A-4147-A177-3AD203B41FA5}">
                      <a16:colId xmlns:a16="http://schemas.microsoft.com/office/drawing/2014/main" val="20000"/>
                    </a:ext>
                  </a:extLst>
                </a:gridCol>
                <a:gridCol w="468000">
                  <a:extLst>
                    <a:ext uri="{9D8B030D-6E8A-4147-A177-3AD203B41FA5}">
                      <a16:colId xmlns:a16="http://schemas.microsoft.com/office/drawing/2014/main" val="20001"/>
                    </a:ext>
                  </a:extLst>
                </a:gridCol>
                <a:gridCol w="468000">
                  <a:extLst>
                    <a:ext uri="{9D8B030D-6E8A-4147-A177-3AD203B41FA5}">
                      <a16:colId xmlns:a16="http://schemas.microsoft.com/office/drawing/2014/main" val="20002"/>
                    </a:ext>
                  </a:extLst>
                </a:gridCol>
                <a:gridCol w="468000">
                  <a:extLst>
                    <a:ext uri="{9D8B030D-6E8A-4147-A177-3AD203B41FA5}">
                      <a16:colId xmlns:a16="http://schemas.microsoft.com/office/drawing/2014/main" val="2531483587"/>
                    </a:ext>
                  </a:extLst>
                </a:gridCol>
                <a:gridCol w="468000">
                  <a:extLst>
                    <a:ext uri="{9D8B030D-6E8A-4147-A177-3AD203B41FA5}">
                      <a16:colId xmlns:a16="http://schemas.microsoft.com/office/drawing/2014/main" val="2227398670"/>
                    </a:ext>
                  </a:extLst>
                </a:gridCol>
                <a:gridCol w="468000">
                  <a:extLst>
                    <a:ext uri="{9D8B030D-6E8A-4147-A177-3AD203B41FA5}">
                      <a16:colId xmlns:a16="http://schemas.microsoft.com/office/drawing/2014/main" val="20003"/>
                    </a:ext>
                  </a:extLst>
                </a:gridCol>
                <a:gridCol w="468000">
                  <a:extLst>
                    <a:ext uri="{9D8B030D-6E8A-4147-A177-3AD203B41FA5}">
                      <a16:colId xmlns:a16="http://schemas.microsoft.com/office/drawing/2014/main" val="20004"/>
                    </a:ext>
                  </a:extLst>
                </a:gridCol>
                <a:gridCol w="468000">
                  <a:extLst>
                    <a:ext uri="{9D8B030D-6E8A-4147-A177-3AD203B41FA5}">
                      <a16:colId xmlns:a16="http://schemas.microsoft.com/office/drawing/2014/main" val="849518670"/>
                    </a:ext>
                  </a:extLst>
                </a:gridCol>
                <a:gridCol w="468000">
                  <a:extLst>
                    <a:ext uri="{9D8B030D-6E8A-4147-A177-3AD203B41FA5}">
                      <a16:colId xmlns:a16="http://schemas.microsoft.com/office/drawing/2014/main" val="4104662730"/>
                    </a:ext>
                  </a:extLst>
                </a:gridCol>
                <a:gridCol w="468000">
                  <a:extLst>
                    <a:ext uri="{9D8B030D-6E8A-4147-A177-3AD203B41FA5}">
                      <a16:colId xmlns:a16="http://schemas.microsoft.com/office/drawing/2014/main" val="2096590081"/>
                    </a:ext>
                  </a:extLst>
                </a:gridCol>
                <a:gridCol w="468000">
                  <a:extLst>
                    <a:ext uri="{9D8B030D-6E8A-4147-A177-3AD203B41FA5}">
                      <a16:colId xmlns:a16="http://schemas.microsoft.com/office/drawing/2014/main" val="20005"/>
                    </a:ext>
                  </a:extLst>
                </a:gridCol>
                <a:gridCol w="972000">
                  <a:extLst>
                    <a:ext uri="{9D8B030D-6E8A-4147-A177-3AD203B41FA5}">
                      <a16:colId xmlns:a16="http://schemas.microsoft.com/office/drawing/2014/main" val="20006"/>
                    </a:ext>
                  </a:extLst>
                </a:gridCol>
              </a:tblGrid>
              <a:tr h="182880">
                <a:tc>
                  <a:txBody>
                    <a:bodyPr/>
                    <a:lstStyle/>
                    <a:p>
                      <a:pPr algn="ctr"/>
                      <a:r>
                        <a:rPr lang="cs-CZ" sz="1200" b="1" dirty="0"/>
                        <a:t>1</a:t>
                      </a:r>
                    </a:p>
                  </a:txBody>
                  <a:tcPr marT="0" marB="0" anchor="ctr">
                    <a:lnL w="12700" cap="flat" cmpd="sng" algn="ctr">
                      <a:solidFill>
                        <a:schemeClr val="tx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2</a:t>
                      </a:r>
                    </a:p>
                  </a:txBody>
                  <a:tcPr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3</a:t>
                      </a:r>
                    </a:p>
                  </a:txBody>
                  <a:tcPr marL="0" marR="0"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4</a:t>
                      </a:r>
                    </a:p>
                  </a:txBody>
                  <a:tcPr marL="0" marR="0"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5</a:t>
                      </a:r>
                    </a:p>
                  </a:txBody>
                  <a:tcPr marL="0" marR="0"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6</a:t>
                      </a:r>
                    </a:p>
                  </a:txBody>
                  <a:tcPr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7</a:t>
                      </a:r>
                    </a:p>
                  </a:txBody>
                  <a:tcPr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8</a:t>
                      </a:r>
                    </a:p>
                  </a:txBody>
                  <a:tcPr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9</a:t>
                      </a:r>
                    </a:p>
                  </a:txBody>
                  <a:tcPr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10</a:t>
                      </a:r>
                    </a:p>
                  </a:txBody>
                  <a:tcPr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11</a:t>
                      </a:r>
                    </a:p>
                  </a:txBody>
                  <a:tcPr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 . . </a:t>
                      </a:r>
                    </a:p>
                  </a:txBody>
                  <a:tcPr marT="0" marB="0" anchor="ctr">
                    <a:lnL w="381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bl>
          </a:graphicData>
        </a:graphic>
      </p:graphicFrame>
      <p:sp>
        <p:nvSpPr>
          <p:cNvPr id="104" name="Obdélník 103"/>
          <p:cNvSpPr/>
          <p:nvPr/>
        </p:nvSpPr>
        <p:spPr>
          <a:xfrm>
            <a:off x="2843808" y="3064877"/>
            <a:ext cx="2541055" cy="246221"/>
          </a:xfrm>
          <a:prstGeom prst="rect">
            <a:avLst/>
          </a:prstGeom>
        </p:spPr>
        <p:txBody>
          <a:bodyPr wrap="square" lIns="0" rIns="0">
            <a:spAutoFit/>
          </a:bodyPr>
          <a:lstStyle/>
          <a:p>
            <a:pPr marL="0" lvl="2" algn="ctr">
              <a:buClr>
                <a:srgbClr val="7030A0"/>
              </a:buClr>
              <a:buSzPct val="80000"/>
            </a:pPr>
            <a:r>
              <a:rPr lang="en-GB" sz="1000" dirty="0">
                <a:latin typeface="Cambria Math" panose="02040503050406030204" pitchFamily="18" charset="0"/>
                <a:ea typeface="Cambria Math" panose="02040503050406030204" pitchFamily="18" charset="0"/>
              </a:rPr>
              <a:t>synthetic </a:t>
            </a:r>
            <a:r>
              <a:rPr lang="cs-CZ" sz="1000" dirty="0">
                <a:latin typeface="Cambria Math" panose="02040503050406030204" pitchFamily="18" charset="0"/>
                <a:ea typeface="Cambria Math" panose="02040503050406030204" pitchFamily="18" charset="0"/>
              </a:rPr>
              <a:t>L9 (0</a:t>
            </a:r>
            <a:r>
              <a:rPr lang="en-GB" sz="1000" dirty="0">
                <a:latin typeface="Cambria Math" panose="02040503050406030204" pitchFamily="18" charset="0"/>
                <a:ea typeface="Cambria Math" panose="02040503050406030204" pitchFamily="18" charset="0"/>
              </a:rPr>
              <a:t>v9</a:t>
            </a:r>
            <a:r>
              <a:rPr lang="cs-CZ" sz="1000" dirty="0">
                <a:latin typeface="Cambria Math" panose="02040503050406030204" pitchFamily="18" charset="0"/>
                <a:ea typeface="Cambria Math" panose="02040503050406030204" pitchFamily="18" charset="0"/>
              </a:rPr>
              <a:t> FRA)</a:t>
            </a:r>
            <a:endParaRPr lang="en-GB" sz="1000" dirty="0">
              <a:latin typeface="Cambria Math" panose="02040503050406030204" pitchFamily="18" charset="0"/>
              <a:ea typeface="Cambria Math" panose="02040503050406030204" pitchFamily="18" charset="0"/>
            </a:endParaRPr>
          </a:p>
        </p:txBody>
      </p:sp>
      <p:cxnSp>
        <p:nvCxnSpPr>
          <p:cNvPr id="105" name="Přímá spojnice 104"/>
          <p:cNvCxnSpPr/>
          <p:nvPr/>
        </p:nvCxnSpPr>
        <p:spPr>
          <a:xfrm flipH="1">
            <a:off x="1697697" y="3279403"/>
            <a:ext cx="4194695" cy="0"/>
          </a:xfrm>
          <a:prstGeom prst="line">
            <a:avLst/>
          </a:prstGeom>
          <a:ln w="25400">
            <a:solidFill>
              <a:srgbClr val="7030A0"/>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06" name="Přímá spojnice 105"/>
          <p:cNvCxnSpPr/>
          <p:nvPr/>
        </p:nvCxnSpPr>
        <p:spPr>
          <a:xfrm flipH="1">
            <a:off x="1701042" y="3087191"/>
            <a:ext cx="1370398" cy="0"/>
          </a:xfrm>
          <a:prstGeom prst="line">
            <a:avLst/>
          </a:prstGeom>
          <a:ln w="25400">
            <a:solidFill>
              <a:srgbClr val="7030A0"/>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107" name="Obdélník 106"/>
          <p:cNvSpPr/>
          <p:nvPr/>
        </p:nvSpPr>
        <p:spPr>
          <a:xfrm>
            <a:off x="1787335" y="2877183"/>
            <a:ext cx="1213287" cy="246221"/>
          </a:xfrm>
          <a:prstGeom prst="rect">
            <a:avLst/>
          </a:prstGeom>
        </p:spPr>
        <p:txBody>
          <a:bodyPr wrap="square" lIns="0" rIns="0">
            <a:spAutoFit/>
          </a:bodyPr>
          <a:lstStyle/>
          <a:p>
            <a:pPr marL="0" lvl="2" algn="ctr">
              <a:buClr>
                <a:srgbClr val="7030A0"/>
              </a:buClr>
              <a:buSzPct val="80000"/>
            </a:pPr>
            <a:r>
              <a:rPr lang="cs-CZ" sz="1000" dirty="0">
                <a:latin typeface="Cambria Math" panose="02040503050406030204" pitchFamily="18" charset="0"/>
                <a:ea typeface="Cambria Math" panose="02040503050406030204" pitchFamily="18" charset="0"/>
              </a:rPr>
              <a:t>L3 = 0v3 FRA</a:t>
            </a:r>
            <a:endParaRPr lang="en-GB" sz="1000" dirty="0">
              <a:latin typeface="Cambria Math" panose="02040503050406030204" pitchFamily="18" charset="0"/>
              <a:ea typeface="Cambria Math" panose="02040503050406030204" pitchFamily="18" charset="0"/>
            </a:endParaRPr>
          </a:p>
        </p:txBody>
      </p:sp>
      <mc:AlternateContent xmlns:mc="http://schemas.openxmlformats.org/markup-compatibility/2006" xmlns:a14="http://schemas.microsoft.com/office/drawing/2010/main">
        <mc:Choice Requires="a14">
          <p:sp>
            <p:nvSpPr>
              <p:cNvPr id="116" name="TextovéPole 115"/>
              <p:cNvSpPr txBox="1"/>
              <p:nvPr/>
            </p:nvSpPr>
            <p:spPr>
              <a:xfrm>
                <a:off x="1944000" y="5645694"/>
                <a:ext cx="6196880" cy="483146"/>
              </a:xfrm>
              <a:prstGeom prst="rect">
                <a:avLst/>
              </a:prstGeom>
              <a:noFill/>
              <a:ln>
                <a:noFill/>
              </a:ln>
            </p:spPr>
            <p:txBody>
              <a:bodyPr wrap="square" rtlCol="0">
                <a:spAutoFit/>
              </a:bodyPr>
              <a:lstStyle>
                <a:defPPr>
                  <a:defRPr lang="cs-CZ"/>
                </a:defPPr>
                <a:lvl3pPr marL="0" lvl="2">
                  <a:buClr>
                    <a:srgbClr val="7030A0"/>
                  </a:buClr>
                  <a:buSzPct val="80000"/>
                  <a:defRPr sz="1400" i="1">
                    <a:solidFill>
                      <a:prstClr val="black"/>
                    </a:solidFill>
                    <a:latin typeface="Cambria Math" panose="02040503050406030204" pitchFamily="18" charset="0"/>
                    <a:ea typeface="Cambria Math" panose="02040503050406030204" pitchFamily="18" charset="0"/>
                  </a:defRPr>
                </a:lvl3pPr>
              </a:lstStyle>
              <a:p>
                <a:pPr lvl="2"/>
                <a14:m>
                  <m:oMathPara xmlns:m="http://schemas.openxmlformats.org/officeDocument/2006/math">
                    <m:oMathParaPr>
                      <m:jc m:val="left"/>
                    </m:oMathParaPr>
                    <m:oMath xmlns:m="http://schemas.openxmlformats.org/officeDocument/2006/math">
                      <m:r>
                        <a:rPr lang="cs-CZ">
                          <a:latin typeface="Cambria Math" panose="02040503050406030204" pitchFamily="18" charset="0"/>
                        </a:rPr>
                        <m:t>1+</m:t>
                      </m:r>
                      <m:f>
                        <m:fPr>
                          <m:ctrlPr>
                            <a:rPr lang="cs-CZ" i="1">
                              <a:latin typeface="Cambria Math" panose="02040503050406030204" pitchFamily="18" charset="0"/>
                            </a:rPr>
                          </m:ctrlPr>
                        </m:fPr>
                        <m:num>
                          <m:sSub>
                            <m:sSubPr>
                              <m:ctrlPr>
                                <a:rPr lang="cs-CZ" i="1">
                                  <a:latin typeface="Cambria Math" panose="02040503050406030204" pitchFamily="18" charset="0"/>
                                </a:rPr>
                              </m:ctrlPr>
                            </m:sSubPr>
                            <m:e>
                              <m:r>
                                <a:rPr lang="cs-CZ">
                                  <a:latin typeface="Cambria Math" panose="02040503050406030204" pitchFamily="18" charset="0"/>
                                </a:rPr>
                                <m:t>𝑁</m:t>
                              </m:r>
                            </m:e>
                            <m:sub>
                              <m:r>
                                <a:rPr lang="cs-CZ">
                                  <a:latin typeface="Cambria Math" panose="02040503050406030204" pitchFamily="18" charset="0"/>
                                </a:rPr>
                                <m:t>0,9</m:t>
                              </m:r>
                            </m:sub>
                          </m:sSub>
                        </m:num>
                        <m:den>
                          <m:r>
                            <a:rPr lang="cs-CZ">
                              <a:latin typeface="Cambria Math" panose="02040503050406030204" pitchFamily="18" charset="0"/>
                            </a:rPr>
                            <m:t>365</m:t>
                          </m:r>
                        </m:den>
                      </m:f>
                      <m:sSub>
                        <m:sSubPr>
                          <m:ctrlPr>
                            <a:rPr lang="cs-CZ" i="1">
                              <a:latin typeface="Cambria Math" panose="02040503050406030204" pitchFamily="18" charset="0"/>
                            </a:rPr>
                          </m:ctrlPr>
                        </m:sSubPr>
                        <m:e>
                          <m:r>
                            <a:rPr lang="cs-CZ">
                              <a:latin typeface="Cambria Math" panose="02040503050406030204" pitchFamily="18" charset="0"/>
                            </a:rPr>
                            <m:t>𝐿</m:t>
                          </m:r>
                        </m:e>
                        <m:sub>
                          <m:r>
                            <a:rPr lang="cs-CZ">
                              <a:latin typeface="Cambria Math" panose="02040503050406030204" pitchFamily="18" charset="0"/>
                            </a:rPr>
                            <m:t>9</m:t>
                          </m:r>
                        </m:sub>
                      </m:sSub>
                      <m:r>
                        <a:rPr lang="cs-CZ">
                          <a:latin typeface="Cambria Math" panose="02040503050406030204" pitchFamily="18" charset="0"/>
                        </a:rPr>
                        <m:t>=</m:t>
                      </m:r>
                      <m:d>
                        <m:dPr>
                          <m:ctrlPr>
                            <a:rPr lang="cs-CZ" i="1">
                              <a:latin typeface="Cambria Math" panose="02040503050406030204" pitchFamily="18" charset="0"/>
                            </a:rPr>
                          </m:ctrlPr>
                        </m:dPr>
                        <m:e>
                          <m:r>
                            <a:rPr lang="cs-CZ">
                              <a:latin typeface="Cambria Math" panose="02040503050406030204" pitchFamily="18" charset="0"/>
                            </a:rPr>
                            <m:t>1+</m:t>
                          </m:r>
                          <m:f>
                            <m:fPr>
                              <m:ctrlPr>
                                <a:rPr lang="cs-CZ" i="1">
                                  <a:latin typeface="Cambria Math" panose="02040503050406030204" pitchFamily="18" charset="0"/>
                                </a:rPr>
                              </m:ctrlPr>
                            </m:fPr>
                            <m:num>
                              <m:sSub>
                                <m:sSubPr>
                                  <m:ctrlPr>
                                    <a:rPr lang="cs-CZ" i="1">
                                      <a:latin typeface="Cambria Math" panose="02040503050406030204" pitchFamily="18" charset="0"/>
                                    </a:rPr>
                                  </m:ctrlPr>
                                </m:sSubPr>
                                <m:e>
                                  <m:r>
                                    <a:rPr lang="cs-CZ">
                                      <a:latin typeface="Cambria Math" panose="02040503050406030204" pitchFamily="18" charset="0"/>
                                    </a:rPr>
                                    <m:t>𝑁</m:t>
                                  </m:r>
                                </m:e>
                                <m:sub>
                                  <m:r>
                                    <a:rPr lang="cs-CZ">
                                      <a:latin typeface="Cambria Math" panose="02040503050406030204" pitchFamily="18" charset="0"/>
                                    </a:rPr>
                                    <m:t>0,3</m:t>
                                  </m:r>
                                </m:sub>
                              </m:sSub>
                            </m:num>
                            <m:den>
                              <m:r>
                                <a:rPr lang="cs-CZ">
                                  <a:latin typeface="Cambria Math" panose="02040503050406030204" pitchFamily="18" charset="0"/>
                                </a:rPr>
                                <m:t>365</m:t>
                              </m:r>
                            </m:den>
                          </m:f>
                          <m:sSub>
                            <m:sSubPr>
                              <m:ctrlPr>
                                <a:rPr lang="cs-CZ" i="1">
                                  <a:latin typeface="Cambria Math" panose="02040503050406030204" pitchFamily="18" charset="0"/>
                                </a:rPr>
                              </m:ctrlPr>
                            </m:sSubPr>
                            <m:e>
                              <m:r>
                                <a:rPr lang="cs-CZ">
                                  <a:latin typeface="Cambria Math" panose="02040503050406030204" pitchFamily="18" charset="0"/>
                                </a:rPr>
                                <m:t>𝐿</m:t>
                              </m:r>
                            </m:e>
                            <m:sub>
                              <m:r>
                                <a:rPr lang="cs-CZ">
                                  <a:latin typeface="Cambria Math" panose="02040503050406030204" pitchFamily="18" charset="0"/>
                                </a:rPr>
                                <m:t>3</m:t>
                              </m:r>
                            </m:sub>
                          </m:sSub>
                        </m:e>
                      </m:d>
                      <m:r>
                        <a:rPr lang="cs-CZ">
                          <a:latin typeface="Cambria Math" panose="02040503050406030204" pitchFamily="18" charset="0"/>
                        </a:rPr>
                        <m:t>×</m:t>
                      </m:r>
                      <m:d>
                        <m:dPr>
                          <m:ctrlPr>
                            <a:rPr lang="cs-CZ" i="1">
                              <a:latin typeface="Cambria Math" panose="02040503050406030204" pitchFamily="18" charset="0"/>
                            </a:rPr>
                          </m:ctrlPr>
                        </m:dPr>
                        <m:e>
                          <m:r>
                            <a:rPr lang="cs-CZ">
                              <a:latin typeface="Cambria Math" panose="02040503050406030204" pitchFamily="18" charset="0"/>
                            </a:rPr>
                            <m:t>1+</m:t>
                          </m:r>
                          <m:f>
                            <m:fPr>
                              <m:ctrlPr>
                                <a:rPr lang="cs-CZ" i="1">
                                  <a:latin typeface="Cambria Math" panose="02040503050406030204" pitchFamily="18" charset="0"/>
                                </a:rPr>
                              </m:ctrlPr>
                            </m:fPr>
                            <m:num>
                              <m:sSub>
                                <m:sSubPr>
                                  <m:ctrlPr>
                                    <a:rPr lang="cs-CZ" i="1">
                                      <a:latin typeface="Cambria Math" panose="02040503050406030204" pitchFamily="18" charset="0"/>
                                    </a:rPr>
                                  </m:ctrlPr>
                                </m:sSubPr>
                                <m:e>
                                  <m:r>
                                    <a:rPr lang="cs-CZ">
                                      <a:latin typeface="Cambria Math" panose="02040503050406030204" pitchFamily="18" charset="0"/>
                                    </a:rPr>
                                    <m:t>𝑁</m:t>
                                  </m:r>
                                </m:e>
                                <m:sub>
                                  <m:r>
                                    <a:rPr lang="cs-CZ">
                                      <a:latin typeface="Cambria Math" panose="02040503050406030204" pitchFamily="18" charset="0"/>
                                    </a:rPr>
                                    <m:t>3,5</m:t>
                                  </m:r>
                                </m:sub>
                              </m:sSub>
                            </m:num>
                            <m:den>
                              <m:r>
                                <a:rPr lang="cs-CZ">
                                  <a:latin typeface="Cambria Math" panose="02040503050406030204" pitchFamily="18" charset="0"/>
                                </a:rPr>
                                <m:t>365</m:t>
                              </m:r>
                            </m:den>
                          </m:f>
                          <m:sPre>
                            <m:sPrePr>
                              <m:ctrlPr>
                                <a:rPr lang="cs-CZ" i="1">
                                  <a:latin typeface="Cambria Math" panose="02040503050406030204" pitchFamily="18" charset="0"/>
                                </a:rPr>
                              </m:ctrlPr>
                            </m:sPrePr>
                            <m:sub>
                              <m:r>
                                <a:rPr lang="cs-CZ">
                                  <a:latin typeface="Cambria Math" panose="02040503050406030204" pitchFamily="18" charset="0"/>
                                </a:rPr>
                                <m:t>3</m:t>
                              </m:r>
                            </m:sub>
                            <m:sup>
                              <m:r>
                                <a:rPr lang="cs-CZ">
                                  <a:latin typeface="Cambria Math" panose="02040503050406030204" pitchFamily="18" charset="0"/>
                                </a:rPr>
                                <m:t> </m:t>
                              </m:r>
                            </m:sup>
                            <m:e>
                              <m:sSub>
                                <m:sSubPr>
                                  <m:ctrlPr>
                                    <a:rPr lang="cs-CZ" i="1">
                                      <a:latin typeface="Cambria Math" panose="02040503050406030204" pitchFamily="18" charset="0"/>
                                    </a:rPr>
                                  </m:ctrlPr>
                                </m:sSubPr>
                                <m:e>
                                  <m:r>
                                    <a:rPr lang="cs-CZ">
                                      <a:latin typeface="Cambria Math" panose="02040503050406030204" pitchFamily="18" charset="0"/>
                                    </a:rPr>
                                    <m:t>𝐾</m:t>
                                  </m:r>
                                </m:e>
                                <m:sub>
                                  <m:r>
                                    <a:rPr lang="cs-CZ">
                                      <a:latin typeface="Cambria Math" panose="02040503050406030204" pitchFamily="18" charset="0"/>
                                    </a:rPr>
                                    <m:t>5</m:t>
                                  </m:r>
                                </m:sub>
                              </m:sSub>
                            </m:e>
                          </m:sPre>
                        </m:e>
                      </m:d>
                      <m:r>
                        <a:rPr lang="cs-CZ">
                          <a:latin typeface="Cambria Math" panose="02040503050406030204" pitchFamily="18" charset="0"/>
                        </a:rPr>
                        <m:t>×</m:t>
                      </m:r>
                      <m:d>
                        <m:dPr>
                          <m:ctrlPr>
                            <a:rPr lang="cs-CZ" i="1">
                              <a:latin typeface="Cambria Math" panose="02040503050406030204" pitchFamily="18" charset="0"/>
                            </a:rPr>
                          </m:ctrlPr>
                        </m:dPr>
                        <m:e>
                          <m:r>
                            <a:rPr lang="cs-CZ">
                              <a:latin typeface="Cambria Math" panose="02040503050406030204" pitchFamily="18" charset="0"/>
                            </a:rPr>
                            <m:t>1+</m:t>
                          </m:r>
                          <m:f>
                            <m:fPr>
                              <m:ctrlPr>
                                <a:rPr lang="cs-CZ" i="1">
                                  <a:latin typeface="Cambria Math" panose="02040503050406030204" pitchFamily="18" charset="0"/>
                                </a:rPr>
                              </m:ctrlPr>
                            </m:fPr>
                            <m:num>
                              <m:sSub>
                                <m:sSubPr>
                                  <m:ctrlPr>
                                    <a:rPr lang="cs-CZ" i="1">
                                      <a:latin typeface="Cambria Math" panose="02040503050406030204" pitchFamily="18" charset="0"/>
                                    </a:rPr>
                                  </m:ctrlPr>
                                </m:sSubPr>
                                <m:e>
                                  <m:r>
                                    <a:rPr lang="cs-CZ">
                                      <a:latin typeface="Cambria Math" panose="02040503050406030204" pitchFamily="18" charset="0"/>
                                    </a:rPr>
                                    <m:t>𝑁</m:t>
                                  </m:r>
                                </m:e>
                                <m:sub>
                                  <m:r>
                                    <a:rPr lang="cs-CZ">
                                      <a:latin typeface="Cambria Math" panose="02040503050406030204" pitchFamily="18" charset="0"/>
                                    </a:rPr>
                                    <m:t>5,8</m:t>
                                  </m:r>
                                </m:sub>
                              </m:sSub>
                            </m:num>
                            <m:den>
                              <m:r>
                                <a:rPr lang="cs-CZ">
                                  <a:latin typeface="Cambria Math" panose="02040503050406030204" pitchFamily="18" charset="0"/>
                                </a:rPr>
                                <m:t>365</m:t>
                              </m:r>
                            </m:den>
                          </m:f>
                          <m:sPre>
                            <m:sPrePr>
                              <m:ctrlPr>
                                <a:rPr lang="cs-CZ" i="1">
                                  <a:latin typeface="Cambria Math" panose="02040503050406030204" pitchFamily="18" charset="0"/>
                                </a:rPr>
                              </m:ctrlPr>
                            </m:sPrePr>
                            <m:sub>
                              <m:r>
                                <a:rPr lang="cs-CZ">
                                  <a:latin typeface="Cambria Math" panose="02040503050406030204" pitchFamily="18" charset="0"/>
                                </a:rPr>
                                <m:t>5</m:t>
                              </m:r>
                            </m:sub>
                            <m:sup>
                              <m:r>
                                <a:rPr lang="cs-CZ">
                                  <a:latin typeface="Cambria Math" panose="02040503050406030204" pitchFamily="18" charset="0"/>
                                </a:rPr>
                                <m:t> </m:t>
                              </m:r>
                            </m:sup>
                            <m:e>
                              <m:sSub>
                                <m:sSubPr>
                                  <m:ctrlPr>
                                    <a:rPr lang="cs-CZ" i="1">
                                      <a:latin typeface="Cambria Math" panose="02040503050406030204" pitchFamily="18" charset="0"/>
                                    </a:rPr>
                                  </m:ctrlPr>
                                </m:sSubPr>
                                <m:e>
                                  <m:r>
                                    <a:rPr lang="cs-CZ">
                                      <a:latin typeface="Cambria Math" panose="02040503050406030204" pitchFamily="18" charset="0"/>
                                    </a:rPr>
                                    <m:t>𝐾</m:t>
                                  </m:r>
                                </m:e>
                                <m:sub>
                                  <m:r>
                                    <a:rPr lang="cs-CZ">
                                      <a:latin typeface="Cambria Math" panose="02040503050406030204" pitchFamily="18" charset="0"/>
                                    </a:rPr>
                                    <m:t>8</m:t>
                                  </m:r>
                                </m:sub>
                              </m:sSub>
                            </m:e>
                          </m:sPre>
                        </m:e>
                      </m:d>
                      <m:r>
                        <a:rPr lang="cs-CZ">
                          <a:latin typeface="Cambria Math" panose="02040503050406030204" pitchFamily="18" charset="0"/>
                        </a:rPr>
                        <m:t>×</m:t>
                      </m:r>
                      <m:d>
                        <m:dPr>
                          <m:ctrlPr>
                            <a:rPr lang="cs-CZ" i="1">
                              <a:latin typeface="Cambria Math" panose="02040503050406030204" pitchFamily="18" charset="0"/>
                            </a:rPr>
                          </m:ctrlPr>
                        </m:dPr>
                        <m:e>
                          <m:r>
                            <a:rPr lang="cs-CZ">
                              <a:latin typeface="Cambria Math" panose="02040503050406030204" pitchFamily="18" charset="0"/>
                            </a:rPr>
                            <m:t>1+</m:t>
                          </m:r>
                          <m:f>
                            <m:fPr>
                              <m:ctrlPr>
                                <a:rPr lang="cs-CZ" i="1">
                                  <a:latin typeface="Cambria Math" panose="02040503050406030204" pitchFamily="18" charset="0"/>
                                </a:rPr>
                              </m:ctrlPr>
                            </m:fPr>
                            <m:num>
                              <m:sSub>
                                <m:sSubPr>
                                  <m:ctrlPr>
                                    <a:rPr lang="cs-CZ" i="1">
                                      <a:latin typeface="Cambria Math" panose="02040503050406030204" pitchFamily="18" charset="0"/>
                                    </a:rPr>
                                  </m:ctrlPr>
                                </m:sSubPr>
                                <m:e>
                                  <m:r>
                                    <a:rPr lang="cs-CZ">
                                      <a:latin typeface="Cambria Math" panose="02040503050406030204" pitchFamily="18" charset="0"/>
                                    </a:rPr>
                                    <m:t>𝑁</m:t>
                                  </m:r>
                                </m:e>
                                <m:sub>
                                  <m:r>
                                    <a:rPr lang="cs-CZ">
                                      <a:latin typeface="Cambria Math" panose="02040503050406030204" pitchFamily="18" charset="0"/>
                                    </a:rPr>
                                    <m:t>8,9</m:t>
                                  </m:r>
                                </m:sub>
                              </m:sSub>
                            </m:num>
                            <m:den>
                              <m:r>
                                <a:rPr lang="cs-CZ">
                                  <a:latin typeface="Cambria Math" panose="02040503050406030204" pitchFamily="18" charset="0"/>
                                </a:rPr>
                                <m:t>365</m:t>
                              </m:r>
                            </m:den>
                          </m:f>
                          <m:sPre>
                            <m:sPrePr>
                              <m:ctrlPr>
                                <a:rPr lang="cs-CZ" i="1">
                                  <a:latin typeface="Cambria Math" panose="02040503050406030204" pitchFamily="18" charset="0"/>
                                </a:rPr>
                              </m:ctrlPr>
                            </m:sPrePr>
                            <m:sub>
                              <m:r>
                                <a:rPr lang="cs-CZ">
                                  <a:latin typeface="Cambria Math" panose="02040503050406030204" pitchFamily="18" charset="0"/>
                                </a:rPr>
                                <m:t>8</m:t>
                              </m:r>
                            </m:sub>
                            <m:sup>
                              <m:r>
                                <a:rPr lang="cs-CZ">
                                  <a:latin typeface="Cambria Math" panose="02040503050406030204" pitchFamily="18" charset="0"/>
                                </a:rPr>
                                <m:t> </m:t>
                              </m:r>
                            </m:sup>
                            <m:e>
                              <m:sSub>
                                <m:sSubPr>
                                  <m:ctrlPr>
                                    <a:rPr lang="cs-CZ" i="1">
                                      <a:latin typeface="Cambria Math" panose="02040503050406030204" pitchFamily="18" charset="0"/>
                                    </a:rPr>
                                  </m:ctrlPr>
                                </m:sSubPr>
                                <m:e>
                                  <m:r>
                                    <a:rPr lang="cs-CZ">
                                      <a:latin typeface="Cambria Math" panose="02040503050406030204" pitchFamily="18" charset="0"/>
                                    </a:rPr>
                                    <m:t>𝐾</m:t>
                                  </m:r>
                                </m:e>
                                <m:sub>
                                  <m:r>
                                    <a:rPr lang="cs-CZ">
                                      <a:latin typeface="Cambria Math" panose="02040503050406030204" pitchFamily="18" charset="0"/>
                                    </a:rPr>
                                    <m:t>9</m:t>
                                  </m:r>
                                </m:sub>
                              </m:sSub>
                            </m:e>
                          </m:sPre>
                        </m:e>
                      </m:d>
                    </m:oMath>
                  </m:oMathPara>
                </a14:m>
                <a:endParaRPr lang="en-GB" dirty="0"/>
              </a:p>
            </p:txBody>
          </p:sp>
        </mc:Choice>
        <mc:Fallback xmlns="">
          <p:sp>
            <p:nvSpPr>
              <p:cNvPr id="116" name="TextovéPole 115"/>
              <p:cNvSpPr txBox="1">
                <a:spLocks noRot="1" noChangeAspect="1" noMove="1" noResize="1" noEditPoints="1" noAdjustHandles="1" noChangeArrowheads="1" noChangeShapeType="1" noTextEdit="1"/>
              </p:cNvSpPr>
              <p:nvPr/>
            </p:nvSpPr>
            <p:spPr>
              <a:xfrm>
                <a:off x="1944000" y="5645694"/>
                <a:ext cx="6196880" cy="483146"/>
              </a:xfrm>
              <a:prstGeom prst="rect">
                <a:avLst/>
              </a:prstGeom>
              <a:blipFill>
                <a:blip r:embed="rId17"/>
                <a:stretch>
                  <a:fillRect b="-5063"/>
                </a:stretch>
              </a:blipFill>
              <a:ln>
                <a:noFill/>
              </a:ln>
            </p:spPr>
            <p:txBody>
              <a:bodyPr/>
              <a:lstStyle/>
              <a:p>
                <a:r>
                  <a:rPr lang="cs-CZ">
                    <a:noFill/>
                  </a:rPr>
                  <a:t> </a:t>
                </a:r>
              </a:p>
            </p:txBody>
          </p:sp>
        </mc:Fallback>
      </mc:AlternateContent>
      <p:cxnSp>
        <p:nvCxnSpPr>
          <p:cNvPr id="66" name="Přímá spojnice 65"/>
          <p:cNvCxnSpPr/>
          <p:nvPr/>
        </p:nvCxnSpPr>
        <p:spPr>
          <a:xfrm flipH="1">
            <a:off x="3096000" y="2221200"/>
            <a:ext cx="936000" cy="0"/>
          </a:xfrm>
          <a:prstGeom prst="line">
            <a:avLst/>
          </a:prstGeom>
          <a:ln w="25400">
            <a:solidFill>
              <a:srgbClr val="C00000"/>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69" name="Přímá spojnice 68"/>
          <p:cNvCxnSpPr/>
          <p:nvPr/>
        </p:nvCxnSpPr>
        <p:spPr>
          <a:xfrm flipH="1">
            <a:off x="4028400" y="2221200"/>
            <a:ext cx="1410560" cy="0"/>
          </a:xfrm>
          <a:prstGeom prst="line">
            <a:avLst/>
          </a:prstGeom>
          <a:ln w="25400">
            <a:solidFill>
              <a:srgbClr val="C00000"/>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71" name="Přímá spojnice 70"/>
          <p:cNvCxnSpPr/>
          <p:nvPr/>
        </p:nvCxnSpPr>
        <p:spPr>
          <a:xfrm flipH="1">
            <a:off x="5443200" y="2221200"/>
            <a:ext cx="456592" cy="0"/>
          </a:xfrm>
          <a:prstGeom prst="line">
            <a:avLst/>
          </a:prstGeom>
          <a:ln w="25400">
            <a:solidFill>
              <a:srgbClr val="C00000"/>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73" name="Přímá spojnice 72"/>
          <p:cNvCxnSpPr/>
          <p:nvPr/>
        </p:nvCxnSpPr>
        <p:spPr>
          <a:xfrm flipH="1">
            <a:off x="3096000" y="2433600"/>
            <a:ext cx="2808000" cy="0"/>
          </a:xfrm>
          <a:prstGeom prst="line">
            <a:avLst/>
          </a:prstGeom>
          <a:ln w="25400">
            <a:solidFill>
              <a:srgbClr val="C00000"/>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76" name="Přímá spojnice 75"/>
          <p:cNvCxnSpPr>
            <a:cxnSpLocks/>
            <a:stCxn id="70" idx="1"/>
          </p:cNvCxnSpPr>
          <p:nvPr/>
        </p:nvCxnSpPr>
        <p:spPr>
          <a:xfrm flipH="1">
            <a:off x="3102096" y="2132223"/>
            <a:ext cx="2340000" cy="633"/>
          </a:xfrm>
          <a:prstGeom prst="line">
            <a:avLst/>
          </a:prstGeom>
          <a:ln w="25400">
            <a:solidFill>
              <a:srgbClr val="C00000"/>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78" name="Přímá spojnice 77"/>
          <p:cNvCxnSpPr>
            <a:cxnSpLocks/>
            <a:stCxn id="70" idx="3"/>
          </p:cNvCxnSpPr>
          <p:nvPr/>
        </p:nvCxnSpPr>
        <p:spPr>
          <a:xfrm flipH="1">
            <a:off x="4031369" y="2132223"/>
            <a:ext cx="1872000" cy="2410"/>
          </a:xfrm>
          <a:prstGeom prst="line">
            <a:avLst/>
          </a:prstGeom>
          <a:ln w="25400">
            <a:solidFill>
              <a:srgbClr val="C00000"/>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grpSp>
        <p:nvGrpSpPr>
          <p:cNvPr id="12" name="Skupina 11"/>
          <p:cNvGrpSpPr/>
          <p:nvPr/>
        </p:nvGrpSpPr>
        <p:grpSpPr>
          <a:xfrm>
            <a:off x="3096408" y="2873575"/>
            <a:ext cx="2802776" cy="247093"/>
            <a:chOff x="3096408" y="2873575"/>
            <a:chExt cx="2802776" cy="247093"/>
          </a:xfrm>
        </p:grpSpPr>
        <p:sp>
          <p:nvSpPr>
            <p:cNvPr id="87" name="Obdélník 86"/>
            <p:cNvSpPr/>
            <p:nvPr/>
          </p:nvSpPr>
          <p:spPr>
            <a:xfrm>
              <a:off x="3099976" y="2874447"/>
              <a:ext cx="911560" cy="246221"/>
            </a:xfrm>
            <a:prstGeom prst="rect">
              <a:avLst/>
            </a:prstGeom>
          </p:spPr>
          <p:txBody>
            <a:bodyPr wrap="square" lIns="0" rIns="0">
              <a:spAutoFit/>
            </a:bodyPr>
            <a:lstStyle/>
            <a:p>
              <a:pPr marL="0" lvl="2" algn="ctr">
                <a:buClr>
                  <a:srgbClr val="7030A0"/>
                </a:buClr>
                <a:buSzPct val="80000"/>
              </a:pPr>
              <a:r>
                <a:rPr lang="cs-CZ" sz="1000" dirty="0">
                  <a:latin typeface="Cambria Math" panose="02040503050406030204" pitchFamily="18" charset="0"/>
                  <a:ea typeface="Cambria Math" panose="02040503050406030204" pitchFamily="18" charset="0"/>
                </a:rPr>
                <a:t>3v5</a:t>
              </a:r>
              <a:endParaRPr lang="en-GB" sz="1000" dirty="0">
                <a:latin typeface="Cambria Math" panose="02040503050406030204" pitchFamily="18" charset="0"/>
                <a:ea typeface="Cambria Math" panose="02040503050406030204" pitchFamily="18" charset="0"/>
              </a:endParaRPr>
            </a:p>
          </p:txBody>
        </p:sp>
        <p:sp>
          <p:nvSpPr>
            <p:cNvPr id="102" name="Obdélník 101"/>
            <p:cNvSpPr/>
            <p:nvPr/>
          </p:nvSpPr>
          <p:spPr>
            <a:xfrm>
              <a:off x="4043822" y="2874447"/>
              <a:ext cx="1367969" cy="246221"/>
            </a:xfrm>
            <a:prstGeom prst="rect">
              <a:avLst/>
            </a:prstGeom>
          </p:spPr>
          <p:txBody>
            <a:bodyPr wrap="square" lIns="0" rIns="0">
              <a:spAutoFit/>
            </a:bodyPr>
            <a:lstStyle/>
            <a:p>
              <a:pPr marL="0" lvl="2" algn="ctr">
                <a:buClr>
                  <a:srgbClr val="7030A0"/>
                </a:buClr>
                <a:buSzPct val="80000"/>
              </a:pPr>
              <a:r>
                <a:rPr lang="cs-CZ" sz="1000" dirty="0">
                  <a:latin typeface="Cambria Math" panose="02040503050406030204" pitchFamily="18" charset="0"/>
                  <a:ea typeface="Cambria Math" panose="02040503050406030204" pitchFamily="18" charset="0"/>
                </a:rPr>
                <a:t>5v8</a:t>
              </a:r>
              <a:endParaRPr lang="en-GB" sz="1000" dirty="0">
                <a:latin typeface="Cambria Math" panose="02040503050406030204" pitchFamily="18" charset="0"/>
                <a:ea typeface="Cambria Math" panose="02040503050406030204" pitchFamily="18" charset="0"/>
              </a:endParaRPr>
            </a:p>
          </p:txBody>
        </p:sp>
        <p:sp>
          <p:nvSpPr>
            <p:cNvPr id="103" name="Obdélník 102"/>
            <p:cNvSpPr/>
            <p:nvPr/>
          </p:nvSpPr>
          <p:spPr>
            <a:xfrm>
              <a:off x="5433032" y="2873575"/>
              <a:ext cx="462105" cy="246221"/>
            </a:xfrm>
            <a:prstGeom prst="rect">
              <a:avLst/>
            </a:prstGeom>
          </p:spPr>
          <p:txBody>
            <a:bodyPr wrap="square" lIns="0" rIns="0">
              <a:spAutoFit/>
            </a:bodyPr>
            <a:lstStyle/>
            <a:p>
              <a:pPr marL="0" lvl="2" algn="ctr">
                <a:buClr>
                  <a:srgbClr val="7030A0"/>
                </a:buClr>
                <a:buSzPct val="80000"/>
              </a:pPr>
              <a:r>
                <a:rPr lang="cs-CZ" sz="1000" dirty="0">
                  <a:latin typeface="Cambria Math" panose="02040503050406030204" pitchFamily="18" charset="0"/>
                  <a:ea typeface="Cambria Math" panose="02040503050406030204" pitchFamily="18" charset="0"/>
                </a:rPr>
                <a:t>8v9</a:t>
              </a:r>
              <a:endParaRPr lang="en-GB" sz="1000" dirty="0">
                <a:latin typeface="Cambria Math" panose="02040503050406030204" pitchFamily="18" charset="0"/>
                <a:ea typeface="Cambria Math" panose="02040503050406030204" pitchFamily="18" charset="0"/>
              </a:endParaRPr>
            </a:p>
          </p:txBody>
        </p:sp>
        <p:grpSp>
          <p:nvGrpSpPr>
            <p:cNvPr id="11" name="Skupina 10"/>
            <p:cNvGrpSpPr/>
            <p:nvPr/>
          </p:nvGrpSpPr>
          <p:grpSpPr>
            <a:xfrm>
              <a:off x="3096408" y="2888960"/>
              <a:ext cx="2802776" cy="203343"/>
              <a:chOff x="3089192" y="2888960"/>
              <a:chExt cx="2802776" cy="203343"/>
            </a:xfrm>
          </p:grpSpPr>
          <p:cxnSp>
            <p:nvCxnSpPr>
              <p:cNvPr id="80" name="Přímá spojnice 79"/>
              <p:cNvCxnSpPr/>
              <p:nvPr/>
            </p:nvCxnSpPr>
            <p:spPr>
              <a:xfrm>
                <a:off x="4025776" y="2909575"/>
                <a:ext cx="0" cy="180000"/>
              </a:xfrm>
              <a:prstGeom prst="line">
                <a:avLst/>
              </a:prstGeom>
              <a:ln w="25400">
                <a:solidFill>
                  <a:srgbClr val="00B050"/>
                </a:solidFill>
                <a:headEnd type="none" w="med" len="lg"/>
                <a:tailEnd type="none" w="med" len="med"/>
              </a:ln>
            </p:spPr>
            <p:style>
              <a:lnRef idx="1">
                <a:schemeClr val="accent1"/>
              </a:lnRef>
              <a:fillRef idx="0">
                <a:schemeClr val="accent1"/>
              </a:fillRef>
              <a:effectRef idx="0">
                <a:schemeClr val="accent1"/>
              </a:effectRef>
              <a:fontRef idx="minor">
                <a:schemeClr val="tx1"/>
              </a:fontRef>
            </p:style>
          </p:cxnSp>
          <p:cxnSp>
            <p:nvCxnSpPr>
              <p:cNvPr id="81" name="Přímá spojnice 80"/>
              <p:cNvCxnSpPr/>
              <p:nvPr/>
            </p:nvCxnSpPr>
            <p:spPr>
              <a:xfrm>
                <a:off x="5429840" y="2909575"/>
                <a:ext cx="0" cy="180000"/>
              </a:xfrm>
              <a:prstGeom prst="line">
                <a:avLst/>
              </a:prstGeom>
              <a:ln w="25400">
                <a:solidFill>
                  <a:srgbClr val="00B050"/>
                </a:solidFill>
                <a:headEnd type="none" w="med" len="lg"/>
                <a:tailEnd type="none" w="med" len="med"/>
              </a:ln>
            </p:spPr>
            <p:style>
              <a:lnRef idx="1">
                <a:schemeClr val="accent1"/>
              </a:lnRef>
              <a:fillRef idx="0">
                <a:schemeClr val="accent1"/>
              </a:fillRef>
              <a:effectRef idx="0">
                <a:schemeClr val="accent1"/>
              </a:effectRef>
              <a:fontRef idx="minor">
                <a:schemeClr val="tx1"/>
              </a:fontRef>
            </p:style>
          </p:cxnSp>
          <p:cxnSp>
            <p:nvCxnSpPr>
              <p:cNvPr id="83" name="Přímá spojnice 82"/>
              <p:cNvCxnSpPr/>
              <p:nvPr/>
            </p:nvCxnSpPr>
            <p:spPr>
              <a:xfrm>
                <a:off x="3089672" y="2909575"/>
                <a:ext cx="0" cy="180000"/>
              </a:xfrm>
              <a:prstGeom prst="line">
                <a:avLst/>
              </a:prstGeom>
              <a:ln w="25400">
                <a:solidFill>
                  <a:srgbClr val="00B050"/>
                </a:solidFill>
                <a:headEnd type="none" w="med" len="lg"/>
                <a:tailEnd type="none" w="med" len="med"/>
              </a:ln>
            </p:spPr>
            <p:style>
              <a:lnRef idx="1">
                <a:schemeClr val="accent1"/>
              </a:lnRef>
              <a:fillRef idx="0">
                <a:schemeClr val="accent1"/>
              </a:fillRef>
              <a:effectRef idx="0">
                <a:schemeClr val="accent1"/>
              </a:effectRef>
              <a:fontRef idx="minor">
                <a:schemeClr val="tx1"/>
              </a:fontRef>
            </p:style>
          </p:cxnSp>
          <p:cxnSp>
            <p:nvCxnSpPr>
              <p:cNvPr id="91" name="Přímá spojnice 90"/>
              <p:cNvCxnSpPr/>
              <p:nvPr/>
            </p:nvCxnSpPr>
            <p:spPr>
              <a:xfrm flipH="1">
                <a:off x="3089192" y="3092303"/>
                <a:ext cx="936000" cy="0"/>
              </a:xfrm>
              <a:prstGeom prst="line">
                <a:avLst/>
              </a:prstGeom>
              <a:ln w="25400">
                <a:solidFill>
                  <a:srgbClr val="00B050"/>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92" name="Přímá spojnice 91"/>
              <p:cNvCxnSpPr/>
              <p:nvPr/>
            </p:nvCxnSpPr>
            <p:spPr>
              <a:xfrm flipH="1">
                <a:off x="4019280" y="3091991"/>
                <a:ext cx="1410560" cy="0"/>
              </a:xfrm>
              <a:prstGeom prst="line">
                <a:avLst/>
              </a:prstGeom>
              <a:ln w="25400">
                <a:solidFill>
                  <a:srgbClr val="00B050"/>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93" name="Přímá spojnice 92"/>
              <p:cNvCxnSpPr/>
              <p:nvPr/>
            </p:nvCxnSpPr>
            <p:spPr>
              <a:xfrm flipH="1">
                <a:off x="5435376" y="3091991"/>
                <a:ext cx="456592" cy="0"/>
              </a:xfrm>
              <a:prstGeom prst="line">
                <a:avLst/>
              </a:prstGeom>
              <a:ln w="25400">
                <a:solidFill>
                  <a:srgbClr val="00B050"/>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79" name="Přímá spojnice 78"/>
              <p:cNvCxnSpPr/>
              <p:nvPr/>
            </p:nvCxnSpPr>
            <p:spPr>
              <a:xfrm>
                <a:off x="5891408" y="2888960"/>
                <a:ext cx="0" cy="180000"/>
              </a:xfrm>
              <a:prstGeom prst="line">
                <a:avLst/>
              </a:prstGeom>
              <a:ln w="25400">
                <a:solidFill>
                  <a:srgbClr val="00B050"/>
                </a:solidFill>
                <a:headEnd type="none" w="med" len="lg"/>
                <a:tailEnd type="none" w="med" len="med"/>
              </a:ln>
            </p:spPr>
            <p:style>
              <a:lnRef idx="1">
                <a:schemeClr val="accent1"/>
              </a:lnRef>
              <a:fillRef idx="0">
                <a:schemeClr val="accent1"/>
              </a:fillRef>
              <a:effectRef idx="0">
                <a:schemeClr val="accent1"/>
              </a:effectRef>
              <a:fontRef idx="minor">
                <a:schemeClr val="tx1"/>
              </a:fontRef>
            </p:style>
          </p:cxnSp>
        </p:grpSp>
      </p:grpSp>
      <p:cxnSp>
        <p:nvCxnSpPr>
          <p:cNvPr id="90" name="Přímá spojnice 89"/>
          <p:cNvCxnSpPr>
            <a:cxnSpLocks/>
          </p:cNvCxnSpPr>
          <p:nvPr/>
        </p:nvCxnSpPr>
        <p:spPr>
          <a:xfrm flipH="1">
            <a:off x="1691738" y="2998987"/>
            <a:ext cx="2341254" cy="0"/>
          </a:xfrm>
          <a:prstGeom prst="line">
            <a:avLst/>
          </a:prstGeom>
          <a:ln w="25400">
            <a:solidFill>
              <a:srgbClr val="7030A0"/>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94" name="Přímá spojnice 93"/>
          <p:cNvCxnSpPr>
            <a:cxnSpLocks/>
          </p:cNvCxnSpPr>
          <p:nvPr/>
        </p:nvCxnSpPr>
        <p:spPr>
          <a:xfrm flipH="1">
            <a:off x="1701586" y="2996686"/>
            <a:ext cx="3731446" cy="11314"/>
          </a:xfrm>
          <a:prstGeom prst="line">
            <a:avLst/>
          </a:prstGeom>
          <a:ln w="25400">
            <a:solidFill>
              <a:srgbClr val="7030A0"/>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95" name="Obdélník 94"/>
          <p:cNvSpPr/>
          <p:nvPr/>
        </p:nvSpPr>
        <p:spPr>
          <a:xfrm>
            <a:off x="2041878" y="5239061"/>
            <a:ext cx="861745" cy="391923"/>
          </a:xfrm>
          <a:prstGeom prst="rect">
            <a:avLst/>
          </a:prstGeom>
          <a:noFill/>
          <a:ln w="254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6" name="Obdélník 95"/>
          <p:cNvSpPr/>
          <p:nvPr/>
        </p:nvSpPr>
        <p:spPr>
          <a:xfrm>
            <a:off x="3084663" y="5239061"/>
            <a:ext cx="3569920" cy="391923"/>
          </a:xfrm>
          <a:prstGeom prst="rect">
            <a:avLst/>
          </a:prstGeom>
          <a:noFill/>
          <a:ln w="254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7" name="Tlačítko akce: Prázdné 96">
            <a:hlinkClick r:id="" action="ppaction://noaction" highlightClick="1"/>
            <a:extLst>
              <a:ext uri="{FF2B5EF4-FFF2-40B4-BE49-F238E27FC236}">
                <a16:creationId xmlns:a16="http://schemas.microsoft.com/office/drawing/2014/main" id="{ADB6CC56-E0AB-4537-8FCD-F915F91D7D9F}"/>
              </a:ext>
            </a:extLst>
          </p:cNvPr>
          <p:cNvSpPr/>
          <p:nvPr/>
        </p:nvSpPr>
        <p:spPr>
          <a:xfrm>
            <a:off x="7631560" y="36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800" b="1" dirty="0" err="1">
                <a:solidFill>
                  <a:srgbClr val="FFFF00"/>
                </a:solidFill>
              </a:rPr>
              <a:t>Cz</a:t>
            </a:r>
            <a:endParaRPr lang="cs-CZ" sz="800" b="1" dirty="0">
              <a:solidFill>
                <a:srgbClr val="FFFF00"/>
              </a:solidFill>
            </a:endParaRPr>
          </a:p>
        </p:txBody>
      </p:sp>
      <p:sp>
        <p:nvSpPr>
          <p:cNvPr id="98" name="Tlačítko akce: Prázdné 97">
            <a:hlinkClick r:id="" action="ppaction://noaction" highlightClick="1"/>
            <a:extLst>
              <a:ext uri="{FF2B5EF4-FFF2-40B4-BE49-F238E27FC236}">
                <a16:creationId xmlns:a16="http://schemas.microsoft.com/office/drawing/2014/main" id="{8B7A0C5F-B6E3-4DE4-BB6F-44D3FA101324}"/>
              </a:ext>
            </a:extLst>
          </p:cNvPr>
          <p:cNvSpPr/>
          <p:nvPr/>
        </p:nvSpPr>
        <p:spPr>
          <a:xfrm>
            <a:off x="8028480" y="36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800" b="1" dirty="0">
                <a:solidFill>
                  <a:srgbClr val="FFFF00"/>
                </a:solidFill>
              </a:rPr>
              <a:t>En</a:t>
            </a:r>
          </a:p>
        </p:txBody>
      </p:sp>
      <p:sp>
        <p:nvSpPr>
          <p:cNvPr id="99" name="Tlačítko akce: Prázdné 98">
            <a:hlinkClick r:id="" action="ppaction://noaction" highlightClick="1"/>
            <a:extLst>
              <a:ext uri="{FF2B5EF4-FFF2-40B4-BE49-F238E27FC236}">
                <a16:creationId xmlns:a16="http://schemas.microsoft.com/office/drawing/2014/main" id="{53C13A0B-CA23-4849-9225-18DA95C13DAD}"/>
              </a:ext>
            </a:extLst>
          </p:cNvPr>
          <p:cNvSpPr/>
          <p:nvPr/>
        </p:nvSpPr>
        <p:spPr>
          <a:xfrm>
            <a:off x="8423648" y="360000"/>
            <a:ext cx="360000" cy="180000"/>
          </a:xfrm>
          <a:prstGeom prst="actionButtonBlank">
            <a:avLst/>
          </a:prstGeom>
          <a:solidFill>
            <a:schemeClr val="accent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cs-CZ" sz="800" b="1" dirty="0" err="1">
                <a:solidFill>
                  <a:srgbClr val="FFFF00"/>
                </a:solidFill>
              </a:rPr>
              <a:t>None</a:t>
            </a:r>
            <a:endParaRPr lang="cs-CZ" sz="800" b="1" dirty="0">
              <a:solidFill>
                <a:srgbClr val="FFFF00"/>
              </a:solidFill>
            </a:endParaRPr>
          </a:p>
        </p:txBody>
      </p:sp>
      <p:sp>
        <p:nvSpPr>
          <p:cNvPr id="100" name="Zástupný symbol pro zápatí 1">
            <a:extLst>
              <a:ext uri="{FF2B5EF4-FFF2-40B4-BE49-F238E27FC236}">
                <a16:creationId xmlns:a16="http://schemas.microsoft.com/office/drawing/2014/main" id="{165DCF8F-1F0E-4A9A-BF6C-F05C4453CF7D}"/>
              </a:ext>
            </a:extLst>
          </p:cNvPr>
          <p:cNvSpPr txBox="1">
            <a:spLocks/>
          </p:cNvSpPr>
          <p:nvPr/>
        </p:nvSpPr>
        <p:spPr>
          <a:xfrm>
            <a:off x="7631480" y="188640"/>
            <a:ext cx="1152168" cy="156738"/>
          </a:xfrm>
          <a:prstGeom prst="rect">
            <a:avLst/>
          </a:prstGeom>
        </p:spPr>
        <p:txBody>
          <a:bodyPr vert="horz" lIns="91440" tIns="45720" rIns="91440" bIns="45720" rtlCol="0" anchor="ctr"/>
          <a:lstStyle>
            <a:defPPr>
              <a:defRPr lang="cs-CZ"/>
            </a:defPPr>
            <a:lvl1pPr marL="0" algn="l" defTabSz="914400" rtl="0" eaLnBrk="1" latinLnBrk="0" hangingPunct="1">
              <a:defRPr sz="1100" b="1" kern="1200">
                <a:solidFill>
                  <a:schemeClr val="tx1">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800" kern="800" spc="130" dirty="0"/>
              <a:t>Subtitles</a:t>
            </a:r>
          </a:p>
        </p:txBody>
      </p:sp>
      <p:sp>
        <p:nvSpPr>
          <p:cNvPr id="101" name="Obdélník 100">
            <a:extLst>
              <a:ext uri="{FF2B5EF4-FFF2-40B4-BE49-F238E27FC236}">
                <a16:creationId xmlns:a16="http://schemas.microsoft.com/office/drawing/2014/main" id="{16DA4908-EDE7-4515-BD3B-C8E14C7FA31D}"/>
              </a:ext>
            </a:extLst>
          </p:cNvPr>
          <p:cNvSpPr/>
          <p:nvPr/>
        </p:nvSpPr>
        <p:spPr>
          <a:xfrm>
            <a:off x="7524480" y="180000"/>
            <a:ext cx="1368000" cy="396000"/>
          </a:xfrm>
          <a:prstGeom prst="rect">
            <a:avLst/>
          </a:prstGeom>
          <a:solidFill>
            <a:schemeClr val="accent1">
              <a:alpha val="40000"/>
            </a:schemeClr>
          </a:solidFill>
          <a:ln w="63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8" name="Obdélník 107">
            <a:extLst>
              <a:ext uri="{FF2B5EF4-FFF2-40B4-BE49-F238E27FC236}">
                <a16:creationId xmlns:a16="http://schemas.microsoft.com/office/drawing/2014/main" id="{4642D5EA-5D32-445D-AECC-2F1D521E901C}"/>
              </a:ext>
            </a:extLst>
          </p:cNvPr>
          <p:cNvSpPr/>
          <p:nvPr/>
        </p:nvSpPr>
        <p:spPr>
          <a:xfrm>
            <a:off x="9252000" y="0"/>
            <a:ext cx="466351" cy="180000"/>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000" dirty="0">
                <a:solidFill>
                  <a:schemeClr val="tx1"/>
                </a:solidFill>
              </a:rPr>
              <a:t>2.1a</a:t>
            </a:r>
          </a:p>
        </p:txBody>
      </p:sp>
      <p:cxnSp>
        <p:nvCxnSpPr>
          <p:cNvPr id="8" name="Přímá spojnice 7">
            <a:extLst>
              <a:ext uri="{FF2B5EF4-FFF2-40B4-BE49-F238E27FC236}">
                <a16:creationId xmlns:a16="http://schemas.microsoft.com/office/drawing/2014/main" id="{E3F3442B-5D2A-4868-9365-84BA17FBDE2C}"/>
              </a:ext>
            </a:extLst>
          </p:cNvPr>
          <p:cNvCxnSpPr/>
          <p:nvPr/>
        </p:nvCxnSpPr>
        <p:spPr>
          <a:xfrm>
            <a:off x="1241584" y="4149080"/>
            <a:ext cx="357690" cy="0"/>
          </a:xfrm>
          <a:prstGeom prst="line">
            <a:avLst/>
          </a:prstGeom>
          <a:ln w="38100">
            <a:solidFill>
              <a:srgbClr val="C00000"/>
            </a:solidFill>
            <a:headEnd type="none"/>
            <a:tailEnd type="none" w="sm" len="sm"/>
          </a:ln>
        </p:spPr>
        <p:style>
          <a:lnRef idx="1">
            <a:schemeClr val="accent1"/>
          </a:lnRef>
          <a:fillRef idx="0">
            <a:schemeClr val="accent1"/>
          </a:fillRef>
          <a:effectRef idx="0">
            <a:schemeClr val="accent1"/>
          </a:effectRef>
          <a:fontRef idx="minor">
            <a:schemeClr val="tx1"/>
          </a:fontRef>
        </p:style>
      </p:cxnSp>
      <p:cxnSp>
        <p:nvCxnSpPr>
          <p:cNvPr id="109" name="Přímá spojnice 108">
            <a:extLst>
              <a:ext uri="{FF2B5EF4-FFF2-40B4-BE49-F238E27FC236}">
                <a16:creationId xmlns:a16="http://schemas.microsoft.com/office/drawing/2014/main" id="{772D867C-62A4-4B34-ACAC-836821FF3BBF}"/>
              </a:ext>
            </a:extLst>
          </p:cNvPr>
          <p:cNvCxnSpPr/>
          <p:nvPr/>
        </p:nvCxnSpPr>
        <p:spPr>
          <a:xfrm>
            <a:off x="2531712" y="4149080"/>
            <a:ext cx="357690" cy="0"/>
          </a:xfrm>
          <a:prstGeom prst="line">
            <a:avLst/>
          </a:prstGeom>
          <a:ln w="38100">
            <a:solidFill>
              <a:srgbClr val="C00000"/>
            </a:solidFill>
            <a:headEnd type="none"/>
            <a:tailEnd type="none" w="sm" len="sm"/>
          </a:ln>
        </p:spPr>
        <p:style>
          <a:lnRef idx="1">
            <a:schemeClr val="accent1"/>
          </a:lnRef>
          <a:fillRef idx="0">
            <a:schemeClr val="accent1"/>
          </a:fillRef>
          <a:effectRef idx="0">
            <a:schemeClr val="accent1"/>
          </a:effectRef>
          <a:fontRef idx="minor">
            <a:schemeClr val="tx1"/>
          </a:fontRef>
        </p:style>
      </p:cxnSp>
      <p:cxnSp>
        <p:nvCxnSpPr>
          <p:cNvPr id="110" name="Přímá spojnice 109">
            <a:extLst>
              <a:ext uri="{FF2B5EF4-FFF2-40B4-BE49-F238E27FC236}">
                <a16:creationId xmlns:a16="http://schemas.microsoft.com/office/drawing/2014/main" id="{2C168792-F755-414B-94DC-60BB73658DC3}"/>
              </a:ext>
            </a:extLst>
          </p:cNvPr>
          <p:cNvCxnSpPr/>
          <p:nvPr/>
        </p:nvCxnSpPr>
        <p:spPr>
          <a:xfrm>
            <a:off x="5192526" y="4149080"/>
            <a:ext cx="357690" cy="0"/>
          </a:xfrm>
          <a:prstGeom prst="line">
            <a:avLst/>
          </a:prstGeom>
          <a:ln w="38100">
            <a:solidFill>
              <a:srgbClr val="C00000"/>
            </a:solidFill>
            <a:headEnd type="none"/>
            <a:tailEnd type="none" w="sm" len="sm"/>
          </a:ln>
        </p:spPr>
        <p:style>
          <a:lnRef idx="1">
            <a:schemeClr val="accent1"/>
          </a:lnRef>
          <a:fillRef idx="0">
            <a:schemeClr val="accent1"/>
          </a:fillRef>
          <a:effectRef idx="0">
            <a:schemeClr val="accent1"/>
          </a:effectRef>
          <a:fontRef idx="minor">
            <a:schemeClr val="tx1"/>
          </a:fontRef>
        </p:style>
      </p:cxnSp>
      <p:sp>
        <p:nvSpPr>
          <p:cNvPr id="111" name="TextovéPole 110">
            <a:extLst>
              <a:ext uri="{FF2B5EF4-FFF2-40B4-BE49-F238E27FC236}">
                <a16:creationId xmlns:a16="http://schemas.microsoft.com/office/drawing/2014/main" id="{8EE0B263-CE22-4D96-B67D-8C02095AE738}"/>
              </a:ext>
            </a:extLst>
          </p:cNvPr>
          <p:cNvSpPr txBox="1">
            <a:spLocks/>
          </p:cNvSpPr>
          <p:nvPr/>
        </p:nvSpPr>
        <p:spPr>
          <a:xfrm>
            <a:off x="-72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GB" sz="1000" dirty="0"/>
              <a:t>Financial engineering offers plenty of examples of synthetisation, which aims to make a copy of the cash flow of a selected asset by combining cash flows of other assets. An FRA strip also belongs to this class of financial instruments, to which we now turn our attention.</a:t>
            </a:r>
          </a:p>
        </p:txBody>
      </p:sp>
      <p:sp>
        <p:nvSpPr>
          <p:cNvPr id="112" name="TextovéPole 111">
            <a:extLst>
              <a:ext uri="{FF2B5EF4-FFF2-40B4-BE49-F238E27FC236}">
                <a16:creationId xmlns:a16="http://schemas.microsoft.com/office/drawing/2014/main" id="{F59074B0-3955-401F-B4DD-92D1AC785637}"/>
              </a:ext>
            </a:extLst>
          </p:cNvPr>
          <p:cNvSpPr txBox="1">
            <a:spLocks/>
          </p:cNvSpPr>
          <p:nvPr/>
        </p:nvSpPr>
        <p:spPr>
          <a:xfrm>
            <a:off x="-54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Let's start with the definition of an FRA strip.</a:t>
            </a:r>
            <a:endParaRPr lang="cs-CZ" sz="1000" dirty="0"/>
          </a:p>
          <a:p>
            <a:pPr lvl="0"/>
            <a:endParaRPr lang="cs-CZ" sz="1000" dirty="0"/>
          </a:p>
        </p:txBody>
      </p:sp>
      <p:sp>
        <p:nvSpPr>
          <p:cNvPr id="113" name="TextovéPole 112">
            <a:extLst>
              <a:ext uri="{FF2B5EF4-FFF2-40B4-BE49-F238E27FC236}">
                <a16:creationId xmlns:a16="http://schemas.microsoft.com/office/drawing/2014/main" id="{2B06C331-6DDB-4E8F-B4BB-6B9C6D6C5508}"/>
              </a:ext>
            </a:extLst>
          </p:cNvPr>
          <p:cNvSpPr txBox="1">
            <a:spLocks/>
          </p:cNvSpPr>
          <p:nvPr/>
        </p:nvSpPr>
        <p:spPr>
          <a:xfrm>
            <a:off x="-36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An FRA strip is an FRA contract which was created synthetically from adjacent FRA contracts.</a:t>
            </a:r>
            <a:endParaRPr lang="en-GB" sz="1000" dirty="0"/>
          </a:p>
        </p:txBody>
      </p:sp>
      <p:sp>
        <p:nvSpPr>
          <p:cNvPr id="114" name="TextovéPole 113">
            <a:extLst>
              <a:ext uri="{FF2B5EF4-FFF2-40B4-BE49-F238E27FC236}">
                <a16:creationId xmlns:a16="http://schemas.microsoft.com/office/drawing/2014/main" id="{115A0749-A820-428B-872F-690536044B6C}"/>
              </a:ext>
            </a:extLst>
          </p:cNvPr>
          <p:cNvSpPr txBox="1">
            <a:spLocks/>
          </p:cNvSpPr>
          <p:nvPr/>
        </p:nvSpPr>
        <p:spPr>
          <a:xfrm>
            <a:off x="-1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On this timeline, three adjacent FRA contracts have been placed: 3v5, 5v8 and 8v9. An FRA strip in this case would be a 3v9 FRA, which starts at the beginning of the nearest FRA contract and ends at the end of the farthest FRA contract.</a:t>
            </a:r>
            <a:endParaRPr lang="cs-CZ" sz="1000" dirty="0"/>
          </a:p>
        </p:txBody>
      </p:sp>
      <p:sp>
        <p:nvSpPr>
          <p:cNvPr id="115" name="TextovéPole 114">
            <a:extLst>
              <a:ext uri="{FF2B5EF4-FFF2-40B4-BE49-F238E27FC236}">
                <a16:creationId xmlns:a16="http://schemas.microsoft.com/office/drawing/2014/main" id="{4F3401B3-AB75-4546-BFFA-A39FE0C61497}"/>
              </a:ext>
            </a:extLst>
          </p:cNvPr>
          <p:cNvSpPr txBox="1">
            <a:spLocks/>
          </p:cNvSpPr>
          <p:nvPr/>
        </p:nvSpPr>
        <p:spPr>
          <a:xfrm>
            <a:off x="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From the available three </a:t>
            </a:r>
            <a:r>
              <a:rPr lang="en-US" sz="1000" dirty="0" err="1"/>
              <a:t>neighbouring</a:t>
            </a:r>
            <a:r>
              <a:rPr lang="en-US" sz="1000" dirty="0"/>
              <a:t> FRA contracts, we could create two more strips. Namely 3v8 and 5v9 strips.</a:t>
            </a:r>
            <a:endParaRPr lang="en-GB" sz="1000" dirty="0"/>
          </a:p>
        </p:txBody>
      </p:sp>
      <p:sp>
        <p:nvSpPr>
          <p:cNvPr id="117" name="TextovéPole 116">
            <a:extLst>
              <a:ext uri="{FF2B5EF4-FFF2-40B4-BE49-F238E27FC236}">
                <a16:creationId xmlns:a16="http://schemas.microsoft.com/office/drawing/2014/main" id="{DDB61621-54A6-49EF-9297-F1C922E2DD22}"/>
              </a:ext>
            </a:extLst>
          </p:cNvPr>
          <p:cNvSpPr txBox="1">
            <a:spLocks/>
          </p:cNvSpPr>
          <p:nvPr/>
        </p:nvSpPr>
        <p:spPr>
          <a:xfrm>
            <a:off x="1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Current short-term interest rates can also be included in the structure of a strip as we can see on the second timeline. We added a three-month loan, which can be seen as a simple 0v3 strip. In combination with other presented FRA contracts, we can now create a 0v9 FRA strip, which represents a nine-month loan.</a:t>
            </a:r>
            <a:endParaRPr lang="cs-CZ" sz="1000" dirty="0"/>
          </a:p>
        </p:txBody>
      </p:sp>
      <p:sp>
        <p:nvSpPr>
          <p:cNvPr id="118" name="TextovéPole 117">
            <a:extLst>
              <a:ext uri="{FF2B5EF4-FFF2-40B4-BE49-F238E27FC236}">
                <a16:creationId xmlns:a16="http://schemas.microsoft.com/office/drawing/2014/main" id="{A29F217B-32A7-4B67-8490-A1DB9F32822B}"/>
              </a:ext>
            </a:extLst>
          </p:cNvPr>
          <p:cNvSpPr txBox="1">
            <a:spLocks/>
          </p:cNvSpPr>
          <p:nvPr/>
        </p:nvSpPr>
        <p:spPr>
          <a:xfrm>
            <a:off x="36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In a similar way, we can create 0v5 and 0v8 FRA strips, which are just other names for the current five-month and eight-month loans.</a:t>
            </a:r>
            <a:endParaRPr lang="cs-CZ" sz="1000" dirty="0"/>
          </a:p>
        </p:txBody>
      </p:sp>
      <p:sp>
        <p:nvSpPr>
          <p:cNvPr id="119" name="TextovéPole 118">
            <a:extLst>
              <a:ext uri="{FF2B5EF4-FFF2-40B4-BE49-F238E27FC236}">
                <a16:creationId xmlns:a16="http://schemas.microsoft.com/office/drawing/2014/main" id="{38CABFC4-DBC1-4388-984E-84583ACEE7C1}"/>
              </a:ext>
            </a:extLst>
          </p:cNvPr>
          <p:cNvSpPr txBox="1">
            <a:spLocks/>
          </p:cNvSpPr>
          <p:nvPr/>
        </p:nvSpPr>
        <p:spPr>
          <a:xfrm>
            <a:off x="54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To construct a strip, we must respect certain rules.</a:t>
            </a:r>
            <a:endParaRPr lang="cs-CZ" sz="1000" dirty="0"/>
          </a:p>
          <a:p>
            <a:pPr lvl="0"/>
            <a:endParaRPr lang="cs-CZ" sz="1000" dirty="0"/>
          </a:p>
        </p:txBody>
      </p:sp>
      <p:sp>
        <p:nvSpPr>
          <p:cNvPr id="120" name="TextovéPole 119">
            <a:extLst>
              <a:ext uri="{FF2B5EF4-FFF2-40B4-BE49-F238E27FC236}">
                <a16:creationId xmlns:a16="http://schemas.microsoft.com/office/drawing/2014/main" id="{6E9259DA-E773-4D05-B177-4810D9D9AECA}"/>
              </a:ext>
            </a:extLst>
          </p:cNvPr>
          <p:cNvSpPr txBox="1">
            <a:spLocks/>
          </p:cNvSpPr>
          <p:nvPr/>
        </p:nvSpPr>
        <p:spPr>
          <a:xfrm>
            <a:off x="72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First, it is necessary to determine the amounts of the notional principals of individual FRA contracts. The notional principal of the nearest FRA can be arbitrary. However, the notional principals of each subsequent FRA contract must take into account the FRA rates of all preceding FRA contracts. For example, these formulas should be used in the construction of a 3v9 FRA strip, assembled from the FRA contracts 3v5, 5v8 and 8v9.</a:t>
            </a:r>
            <a:endParaRPr lang="cs-CZ" sz="1000" dirty="0"/>
          </a:p>
          <a:p>
            <a:pPr lvl="0"/>
            <a:endParaRPr lang="cs-CZ" sz="1000" dirty="0"/>
          </a:p>
        </p:txBody>
      </p:sp>
      <p:sp>
        <p:nvSpPr>
          <p:cNvPr id="121" name="TextovéPole 120">
            <a:extLst>
              <a:ext uri="{FF2B5EF4-FFF2-40B4-BE49-F238E27FC236}">
                <a16:creationId xmlns:a16="http://schemas.microsoft.com/office/drawing/2014/main" id="{8440A441-AE21-40A5-97D0-2524DA1AD4D9}"/>
              </a:ext>
            </a:extLst>
          </p:cNvPr>
          <p:cNvSpPr txBox="1">
            <a:spLocks/>
          </p:cNvSpPr>
          <p:nvPr/>
        </p:nvSpPr>
        <p:spPr>
          <a:xfrm>
            <a:off x="900000" y="7776000"/>
            <a:ext cx="8641042"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Second, at each intermediate stage monetary amounts from settlements of individual FRA contracts must be supplemented with money market operations so that the net balance of the cash flow consistently remains zero. If we proceed systematically, we will create a cash flow which is identical to the cash flow of an FRA contract whose FRA period is equal to the length of the underlying strip.</a:t>
            </a:r>
            <a:endParaRPr lang="cs-CZ" sz="1000" dirty="0"/>
          </a:p>
        </p:txBody>
      </p:sp>
      <p:sp>
        <p:nvSpPr>
          <p:cNvPr id="122" name="TextovéPole 121">
            <a:extLst>
              <a:ext uri="{FF2B5EF4-FFF2-40B4-BE49-F238E27FC236}">
                <a16:creationId xmlns:a16="http://schemas.microsoft.com/office/drawing/2014/main" id="{4F62C350-83D4-4776-A583-507A0E8BDF9A}"/>
              </a:ext>
            </a:extLst>
          </p:cNvPr>
          <p:cNvSpPr txBox="1">
            <a:spLocks/>
          </p:cNvSpPr>
          <p:nvPr/>
        </p:nvSpPr>
        <p:spPr>
          <a:xfrm>
            <a:off x="108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In the next slide we will practice how to do this. There we also find a link to a video with a sample calculation.</a:t>
            </a:r>
            <a:endParaRPr lang="en-GB" sz="1000" dirty="0"/>
          </a:p>
        </p:txBody>
      </p:sp>
      <p:sp>
        <p:nvSpPr>
          <p:cNvPr id="123" name="TextovéPole 122">
            <a:extLst>
              <a:ext uri="{FF2B5EF4-FFF2-40B4-BE49-F238E27FC236}">
                <a16:creationId xmlns:a16="http://schemas.microsoft.com/office/drawing/2014/main" id="{C0DE34BA-B628-4AFC-8E8F-75D763A5C7BF}"/>
              </a:ext>
            </a:extLst>
          </p:cNvPr>
          <p:cNvSpPr txBox="1">
            <a:spLocks/>
          </p:cNvSpPr>
          <p:nvPr/>
        </p:nvSpPr>
        <p:spPr>
          <a:xfrm>
            <a:off x="126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It is obvious that the FRA rate of a normal FRA contract must be the same as the FRA rate of an imitating FRA strip. Otherwise, contrary to the hypothesis of efficient financial markets, an arbitrage opportunity would exist.</a:t>
            </a:r>
            <a:endParaRPr lang="cs-CZ" sz="1000" dirty="0"/>
          </a:p>
        </p:txBody>
      </p:sp>
      <p:sp>
        <p:nvSpPr>
          <p:cNvPr id="124" name="TextovéPole 123">
            <a:extLst>
              <a:ext uri="{FF2B5EF4-FFF2-40B4-BE49-F238E27FC236}">
                <a16:creationId xmlns:a16="http://schemas.microsoft.com/office/drawing/2014/main" id="{4690D5F5-DB7A-4D52-84CF-2F9D40566E96}"/>
              </a:ext>
            </a:extLst>
          </p:cNvPr>
          <p:cNvSpPr txBox="1">
            <a:spLocks/>
          </p:cNvSpPr>
          <p:nvPr/>
        </p:nvSpPr>
        <p:spPr>
          <a:xfrm>
            <a:off x="144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If we apply the above requirement to the 3v9 strip, we get this relationship. On the left, we have the FRA rate of a 3v9 FRA contract. On the right, we have a formula containing FRA rates of individual FRA contracts used in the construction of the 3v9 FRA strip. This is the same formula of interest rate parity we met earlier in the analysis of short-term yield curves.</a:t>
            </a:r>
            <a:endParaRPr lang="cs-CZ" sz="1000" dirty="0"/>
          </a:p>
        </p:txBody>
      </p:sp>
      <p:sp>
        <p:nvSpPr>
          <p:cNvPr id="125" name="TextovéPole 124">
            <a:extLst>
              <a:ext uri="{FF2B5EF4-FFF2-40B4-BE49-F238E27FC236}">
                <a16:creationId xmlns:a16="http://schemas.microsoft.com/office/drawing/2014/main" id="{F974C2B6-B4BA-4127-9C53-4CA8268B4D01}"/>
              </a:ext>
            </a:extLst>
          </p:cNvPr>
          <p:cNvSpPr txBox="1">
            <a:spLocks/>
          </p:cNvSpPr>
          <p:nvPr/>
        </p:nvSpPr>
        <p:spPr>
          <a:xfrm>
            <a:off x="162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And this would be the equation of interest parity if the three-month interest rate was also incorporated into the FRA strip. With this construction we can imitate the current nine-month interest rate.</a:t>
            </a:r>
            <a:endParaRPr lang="cs-CZ" sz="1000" dirty="0"/>
          </a:p>
          <a:p>
            <a:pPr marL="0" lvl="1"/>
            <a:endParaRPr lang="cs-CZ" sz="1000" dirty="0"/>
          </a:p>
        </p:txBody>
      </p:sp>
      <p:sp>
        <p:nvSpPr>
          <p:cNvPr id="126" name="Obdélník 125">
            <a:extLst>
              <a:ext uri="{FF2B5EF4-FFF2-40B4-BE49-F238E27FC236}">
                <a16:creationId xmlns:a16="http://schemas.microsoft.com/office/drawing/2014/main" id="{172FF80D-D3FA-4F30-828F-81688A98CA1B}"/>
              </a:ext>
            </a:extLst>
          </p:cNvPr>
          <p:cNvSpPr/>
          <p:nvPr/>
        </p:nvSpPr>
        <p:spPr>
          <a:xfrm>
            <a:off x="2011959" y="5695173"/>
            <a:ext cx="861745" cy="427651"/>
          </a:xfrm>
          <a:prstGeom prst="rect">
            <a:avLst/>
          </a:prstGeom>
          <a:noFill/>
          <a:ln w="254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1243703988"/>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xit" presetSubtype="0" fill="hold" grpId="1" nodeType="withEffect">
                                  <p:stCondLst>
                                    <p:cond delay="0"/>
                                  </p:stCondLst>
                                  <p:childTnLst>
                                    <p:set>
                                      <p:cBhvr>
                                        <p:cTn id="6" dur="1" fill="hold">
                                          <p:stCondLst>
                                            <p:cond delay="0"/>
                                          </p:stCondLst>
                                        </p:cTn>
                                        <p:tgtEl>
                                          <p:spTgt spid="28"/>
                                        </p:tgtEl>
                                        <p:attrNameLst>
                                          <p:attrName>style.visibility</p:attrName>
                                        </p:attrNameLst>
                                      </p:cBhvr>
                                      <p:to>
                                        <p:strVal val="hidden"/>
                                      </p:to>
                                    </p:set>
                                  </p:childTnLst>
                                </p:cTn>
                              </p:par>
                              <p:par>
                                <p:cTn id="7" presetID="1" presetClass="exit" presetSubtype="0" fill="hold" grpId="1" nodeType="withEffect">
                                  <p:stCondLst>
                                    <p:cond delay="0"/>
                                  </p:stCondLst>
                                  <p:childTnLst>
                                    <p:set>
                                      <p:cBhvr>
                                        <p:cTn id="8" dur="1" fill="hold">
                                          <p:stCondLst>
                                            <p:cond delay="0"/>
                                          </p:stCondLst>
                                        </p:cTn>
                                        <p:tgtEl>
                                          <p:spTgt spid="29"/>
                                        </p:tgtEl>
                                        <p:attrNameLst>
                                          <p:attrName>style.visibility</p:attrName>
                                        </p:attrNameLst>
                                      </p:cBhvr>
                                      <p:to>
                                        <p:strVal val="hidden"/>
                                      </p:to>
                                    </p:set>
                                  </p:childTnLst>
                                </p:cTn>
                              </p:par>
                              <p:par>
                                <p:cTn id="9" presetID="1" presetClass="exit" presetSubtype="0" fill="hold" grpId="1" nodeType="withEffect">
                                  <p:stCondLst>
                                    <p:cond delay="0"/>
                                  </p:stCondLst>
                                  <p:childTnLst>
                                    <p:set>
                                      <p:cBhvr>
                                        <p:cTn id="10" dur="1" fill="hold">
                                          <p:stCondLst>
                                            <p:cond delay="0"/>
                                          </p:stCondLst>
                                        </p:cTn>
                                        <p:tgtEl>
                                          <p:spTgt spid="30"/>
                                        </p:tgtEl>
                                        <p:attrNameLst>
                                          <p:attrName>style.visibility</p:attrName>
                                        </p:attrNameLst>
                                      </p:cBhvr>
                                      <p:to>
                                        <p:strVal val="hidden"/>
                                      </p:to>
                                    </p:set>
                                  </p:childTnLst>
                                </p:cTn>
                              </p:par>
                              <p:par>
                                <p:cTn id="11" presetID="1" presetClass="exit" presetSubtype="0" fill="hold" grpId="1" nodeType="withEffect">
                                  <p:stCondLst>
                                    <p:cond delay="0"/>
                                  </p:stCondLst>
                                  <p:childTnLst>
                                    <p:set>
                                      <p:cBhvr>
                                        <p:cTn id="12" dur="1" fill="hold">
                                          <p:stCondLst>
                                            <p:cond delay="0"/>
                                          </p:stCondLst>
                                        </p:cTn>
                                        <p:tgtEl>
                                          <p:spTgt spid="31"/>
                                        </p:tgtEl>
                                        <p:attrNameLst>
                                          <p:attrName>style.visibility</p:attrName>
                                        </p:attrNameLst>
                                      </p:cBhvr>
                                      <p:to>
                                        <p:strVal val="hidden"/>
                                      </p:to>
                                    </p:set>
                                  </p:childTnLst>
                                </p:cTn>
                              </p:par>
                              <p:par>
                                <p:cTn id="13" presetID="1" presetClass="exit" presetSubtype="0" fill="hold" grpId="1" nodeType="withEffect">
                                  <p:stCondLst>
                                    <p:cond delay="0"/>
                                  </p:stCondLst>
                                  <p:childTnLst>
                                    <p:set>
                                      <p:cBhvr>
                                        <p:cTn id="14" dur="1" fill="hold">
                                          <p:stCondLst>
                                            <p:cond delay="0"/>
                                          </p:stCondLst>
                                        </p:cTn>
                                        <p:tgtEl>
                                          <p:spTgt spid="32"/>
                                        </p:tgtEl>
                                        <p:attrNameLst>
                                          <p:attrName>style.visibility</p:attrName>
                                        </p:attrNameLst>
                                      </p:cBhvr>
                                      <p:to>
                                        <p:strVal val="hidden"/>
                                      </p:to>
                                    </p:set>
                                  </p:childTnLst>
                                </p:cTn>
                              </p:par>
                              <p:par>
                                <p:cTn id="15" presetID="1" presetClass="exit" presetSubtype="0" fill="hold" grpId="1" nodeType="withEffect">
                                  <p:stCondLst>
                                    <p:cond delay="0"/>
                                  </p:stCondLst>
                                  <p:childTnLst>
                                    <p:set>
                                      <p:cBhvr>
                                        <p:cTn id="16" dur="1" fill="hold">
                                          <p:stCondLst>
                                            <p:cond delay="0"/>
                                          </p:stCondLst>
                                        </p:cTn>
                                        <p:tgtEl>
                                          <p:spTgt spid="47"/>
                                        </p:tgtEl>
                                        <p:attrNameLst>
                                          <p:attrName>style.visibility</p:attrName>
                                        </p:attrNameLst>
                                      </p:cBhvr>
                                      <p:to>
                                        <p:strVal val="hidden"/>
                                      </p:to>
                                    </p:set>
                                  </p:childTnLst>
                                </p:cTn>
                              </p:par>
                              <p:par>
                                <p:cTn id="17" presetID="1" presetClass="exit" presetSubtype="0" fill="hold" grpId="1" nodeType="withEffect">
                                  <p:stCondLst>
                                    <p:cond delay="0"/>
                                  </p:stCondLst>
                                  <p:childTnLst>
                                    <p:set>
                                      <p:cBhvr>
                                        <p:cTn id="18" dur="1" fill="hold">
                                          <p:stCondLst>
                                            <p:cond delay="0"/>
                                          </p:stCondLst>
                                        </p:cTn>
                                        <p:tgtEl>
                                          <p:spTgt spid="54"/>
                                        </p:tgtEl>
                                        <p:attrNameLst>
                                          <p:attrName>style.visibility</p:attrName>
                                        </p:attrNameLst>
                                      </p:cBhvr>
                                      <p:to>
                                        <p:strVal val="hidden"/>
                                      </p:to>
                                    </p:set>
                                  </p:childTnLst>
                                </p:cTn>
                              </p:par>
                              <p:par>
                                <p:cTn id="19" presetID="1" presetClass="exit" presetSubtype="0" fill="hold" grpId="1" nodeType="withEffect">
                                  <p:stCondLst>
                                    <p:cond delay="0"/>
                                  </p:stCondLst>
                                  <p:childTnLst>
                                    <p:set>
                                      <p:cBhvr>
                                        <p:cTn id="20" dur="1" fill="hold">
                                          <p:stCondLst>
                                            <p:cond delay="0"/>
                                          </p:stCondLst>
                                        </p:cTn>
                                        <p:tgtEl>
                                          <p:spTgt spid="62"/>
                                        </p:tgtEl>
                                        <p:attrNameLst>
                                          <p:attrName>style.visibility</p:attrName>
                                        </p:attrNameLst>
                                      </p:cBhvr>
                                      <p:to>
                                        <p:strVal val="hidden"/>
                                      </p:to>
                                    </p:set>
                                  </p:childTnLst>
                                </p:cTn>
                              </p:par>
                              <p:par>
                                <p:cTn id="21" presetID="1" presetClass="exit" presetSubtype="0" fill="hold" grpId="1" nodeType="withEffect">
                                  <p:stCondLst>
                                    <p:cond delay="0"/>
                                  </p:stCondLst>
                                  <p:childTnLst>
                                    <p:set>
                                      <p:cBhvr>
                                        <p:cTn id="22" dur="1" fill="hold">
                                          <p:stCondLst>
                                            <p:cond delay="0"/>
                                          </p:stCondLst>
                                        </p:cTn>
                                        <p:tgtEl>
                                          <p:spTgt spid="63"/>
                                        </p:tgtEl>
                                        <p:attrNameLst>
                                          <p:attrName>style.visibility</p:attrName>
                                        </p:attrNameLst>
                                      </p:cBhvr>
                                      <p:to>
                                        <p:strVal val="hidden"/>
                                      </p:to>
                                    </p:set>
                                  </p:childTnLst>
                                </p:cTn>
                              </p:par>
                              <p:par>
                                <p:cTn id="23" presetID="1" presetClass="exit" presetSubtype="0" fill="hold" grpId="1" nodeType="withEffect">
                                  <p:stCondLst>
                                    <p:cond delay="0"/>
                                  </p:stCondLst>
                                  <p:childTnLst>
                                    <p:set>
                                      <p:cBhvr>
                                        <p:cTn id="24" dur="1" fill="hold">
                                          <p:stCondLst>
                                            <p:cond delay="0"/>
                                          </p:stCondLst>
                                        </p:cTn>
                                        <p:tgtEl>
                                          <p:spTgt spid="65"/>
                                        </p:tgtEl>
                                        <p:attrNameLst>
                                          <p:attrName>style.visibility</p:attrName>
                                        </p:attrNameLst>
                                      </p:cBhvr>
                                      <p:to>
                                        <p:strVal val="hidden"/>
                                      </p:to>
                                    </p:set>
                                  </p:childTnLst>
                                </p:cTn>
                              </p:par>
                              <p:par>
                                <p:cTn id="25" presetID="1" presetClass="exit" presetSubtype="0" fill="hold" grpId="1" nodeType="withEffect">
                                  <p:stCondLst>
                                    <p:cond delay="0"/>
                                  </p:stCondLst>
                                  <p:childTnLst>
                                    <p:set>
                                      <p:cBhvr>
                                        <p:cTn id="26" dur="1" fill="hold">
                                          <p:stCondLst>
                                            <p:cond delay="0"/>
                                          </p:stCondLst>
                                        </p:cTn>
                                        <p:tgtEl>
                                          <p:spTgt spid="37"/>
                                        </p:tgtEl>
                                        <p:attrNameLst>
                                          <p:attrName>style.visibility</p:attrName>
                                        </p:attrNameLst>
                                      </p:cBhvr>
                                      <p:to>
                                        <p:strVal val="hidden"/>
                                      </p:to>
                                    </p:set>
                                  </p:childTnLst>
                                </p:cTn>
                              </p:par>
                              <p:par>
                                <p:cTn id="27" presetID="1" presetClass="exit" presetSubtype="0" fill="hold" grpId="1" nodeType="withEffect">
                                  <p:stCondLst>
                                    <p:cond delay="0"/>
                                  </p:stCondLst>
                                  <p:childTnLst>
                                    <p:set>
                                      <p:cBhvr>
                                        <p:cTn id="28" dur="1" fill="hold">
                                          <p:stCondLst>
                                            <p:cond delay="0"/>
                                          </p:stCondLst>
                                        </p:cTn>
                                        <p:tgtEl>
                                          <p:spTgt spid="38"/>
                                        </p:tgtEl>
                                        <p:attrNameLst>
                                          <p:attrName>style.visibility</p:attrName>
                                        </p:attrNameLst>
                                      </p:cBhvr>
                                      <p:to>
                                        <p:strVal val="hidden"/>
                                      </p:to>
                                    </p:set>
                                  </p:childTnLst>
                                </p:cTn>
                              </p:par>
                              <p:par>
                                <p:cTn id="29" presetID="1" presetClass="exit" presetSubtype="0" fill="hold" grpId="1" nodeType="withEffect">
                                  <p:stCondLst>
                                    <p:cond delay="0"/>
                                  </p:stCondLst>
                                  <p:childTnLst>
                                    <p:set>
                                      <p:cBhvr>
                                        <p:cTn id="30" dur="1" fill="hold">
                                          <p:stCondLst>
                                            <p:cond delay="0"/>
                                          </p:stCondLst>
                                        </p:cTn>
                                        <p:tgtEl>
                                          <p:spTgt spid="64"/>
                                        </p:tgtEl>
                                        <p:attrNameLst>
                                          <p:attrName>style.visibility</p:attrName>
                                        </p:attrNameLst>
                                      </p:cBhvr>
                                      <p:to>
                                        <p:strVal val="hidden"/>
                                      </p:to>
                                    </p:set>
                                  </p:childTnLst>
                                </p:cTn>
                              </p:par>
                              <p:par>
                                <p:cTn id="31" presetID="1" presetClass="exit" presetSubtype="0" fill="hold" grpId="1" nodeType="withEffect">
                                  <p:stCondLst>
                                    <p:cond delay="0"/>
                                  </p:stCondLst>
                                  <p:childTnLst>
                                    <p:set>
                                      <p:cBhvr>
                                        <p:cTn id="32" dur="1" fill="hold">
                                          <p:stCondLst>
                                            <p:cond delay="0"/>
                                          </p:stCondLst>
                                        </p:cTn>
                                        <p:tgtEl>
                                          <p:spTgt spid="27"/>
                                        </p:tgtEl>
                                        <p:attrNameLst>
                                          <p:attrName>style.visibility</p:attrName>
                                        </p:attrNameLst>
                                      </p:cBhvr>
                                      <p:to>
                                        <p:strVal val="hidden"/>
                                      </p:to>
                                    </p:set>
                                  </p:childTnLst>
                                </p:cTn>
                              </p:par>
                              <p:par>
                                <p:cTn id="33" presetID="1" presetClass="exit" presetSubtype="0" fill="hold" grpId="0" nodeType="withEffect">
                                  <p:stCondLst>
                                    <p:cond delay="0"/>
                                  </p:stCondLst>
                                  <p:childTnLst>
                                    <p:set>
                                      <p:cBhvr>
                                        <p:cTn id="34" dur="1" fill="hold">
                                          <p:stCondLst>
                                            <p:cond delay="0"/>
                                          </p:stCondLst>
                                        </p:cTn>
                                        <p:tgtEl>
                                          <p:spTgt spid="111"/>
                                        </p:tgtEl>
                                        <p:attrNameLst>
                                          <p:attrName>style.visibility</p:attrName>
                                        </p:attrNameLst>
                                      </p:cBhvr>
                                      <p:to>
                                        <p:strVal val="hidden"/>
                                      </p:to>
                                    </p:set>
                                  </p:childTnLst>
                                </p:cTn>
                              </p:par>
                              <p:par>
                                <p:cTn id="35" presetID="1" presetClass="exit" presetSubtype="0" fill="hold" grpId="0" nodeType="withEffect">
                                  <p:stCondLst>
                                    <p:cond delay="0"/>
                                  </p:stCondLst>
                                  <p:childTnLst>
                                    <p:set>
                                      <p:cBhvr>
                                        <p:cTn id="36" dur="1" fill="hold">
                                          <p:stCondLst>
                                            <p:cond delay="0"/>
                                          </p:stCondLst>
                                        </p:cTn>
                                        <p:tgtEl>
                                          <p:spTgt spid="112"/>
                                        </p:tgtEl>
                                        <p:attrNameLst>
                                          <p:attrName>style.visibility</p:attrName>
                                        </p:attrNameLst>
                                      </p:cBhvr>
                                      <p:to>
                                        <p:strVal val="hidden"/>
                                      </p:to>
                                    </p:set>
                                  </p:childTnLst>
                                </p:cTn>
                              </p:par>
                              <p:par>
                                <p:cTn id="37" presetID="1" presetClass="exit" presetSubtype="0" fill="hold" grpId="0" nodeType="withEffect">
                                  <p:stCondLst>
                                    <p:cond delay="0"/>
                                  </p:stCondLst>
                                  <p:childTnLst>
                                    <p:set>
                                      <p:cBhvr>
                                        <p:cTn id="38" dur="1" fill="hold">
                                          <p:stCondLst>
                                            <p:cond delay="0"/>
                                          </p:stCondLst>
                                        </p:cTn>
                                        <p:tgtEl>
                                          <p:spTgt spid="113"/>
                                        </p:tgtEl>
                                        <p:attrNameLst>
                                          <p:attrName>style.visibility</p:attrName>
                                        </p:attrNameLst>
                                      </p:cBhvr>
                                      <p:to>
                                        <p:strVal val="hidden"/>
                                      </p:to>
                                    </p:set>
                                  </p:childTnLst>
                                </p:cTn>
                              </p:par>
                              <p:par>
                                <p:cTn id="39" presetID="1" presetClass="exit" presetSubtype="0" fill="hold" grpId="0" nodeType="withEffect">
                                  <p:stCondLst>
                                    <p:cond delay="0"/>
                                  </p:stCondLst>
                                  <p:childTnLst>
                                    <p:set>
                                      <p:cBhvr>
                                        <p:cTn id="40" dur="1" fill="hold">
                                          <p:stCondLst>
                                            <p:cond delay="0"/>
                                          </p:stCondLst>
                                        </p:cTn>
                                        <p:tgtEl>
                                          <p:spTgt spid="114"/>
                                        </p:tgtEl>
                                        <p:attrNameLst>
                                          <p:attrName>style.visibility</p:attrName>
                                        </p:attrNameLst>
                                      </p:cBhvr>
                                      <p:to>
                                        <p:strVal val="hidden"/>
                                      </p:to>
                                    </p:set>
                                  </p:childTnLst>
                                </p:cTn>
                              </p:par>
                              <p:par>
                                <p:cTn id="41" presetID="1" presetClass="exit" presetSubtype="0" fill="hold" grpId="0" nodeType="withEffect">
                                  <p:stCondLst>
                                    <p:cond delay="0"/>
                                  </p:stCondLst>
                                  <p:childTnLst>
                                    <p:set>
                                      <p:cBhvr>
                                        <p:cTn id="42" dur="1" fill="hold">
                                          <p:stCondLst>
                                            <p:cond delay="0"/>
                                          </p:stCondLst>
                                        </p:cTn>
                                        <p:tgtEl>
                                          <p:spTgt spid="115"/>
                                        </p:tgtEl>
                                        <p:attrNameLst>
                                          <p:attrName>style.visibility</p:attrName>
                                        </p:attrNameLst>
                                      </p:cBhvr>
                                      <p:to>
                                        <p:strVal val="hidden"/>
                                      </p:to>
                                    </p:set>
                                  </p:childTnLst>
                                </p:cTn>
                              </p:par>
                              <p:par>
                                <p:cTn id="43" presetID="1" presetClass="exit" presetSubtype="0" fill="hold" grpId="0" nodeType="withEffect">
                                  <p:stCondLst>
                                    <p:cond delay="0"/>
                                  </p:stCondLst>
                                  <p:childTnLst>
                                    <p:set>
                                      <p:cBhvr>
                                        <p:cTn id="44" dur="1" fill="hold">
                                          <p:stCondLst>
                                            <p:cond delay="0"/>
                                          </p:stCondLst>
                                        </p:cTn>
                                        <p:tgtEl>
                                          <p:spTgt spid="117"/>
                                        </p:tgtEl>
                                        <p:attrNameLst>
                                          <p:attrName>style.visibility</p:attrName>
                                        </p:attrNameLst>
                                      </p:cBhvr>
                                      <p:to>
                                        <p:strVal val="hidden"/>
                                      </p:to>
                                    </p:set>
                                  </p:childTnLst>
                                </p:cTn>
                              </p:par>
                              <p:par>
                                <p:cTn id="45" presetID="1" presetClass="exit" presetSubtype="0" fill="hold" grpId="0" nodeType="withEffect">
                                  <p:stCondLst>
                                    <p:cond delay="0"/>
                                  </p:stCondLst>
                                  <p:childTnLst>
                                    <p:set>
                                      <p:cBhvr>
                                        <p:cTn id="46" dur="1" fill="hold">
                                          <p:stCondLst>
                                            <p:cond delay="0"/>
                                          </p:stCondLst>
                                        </p:cTn>
                                        <p:tgtEl>
                                          <p:spTgt spid="118"/>
                                        </p:tgtEl>
                                        <p:attrNameLst>
                                          <p:attrName>style.visibility</p:attrName>
                                        </p:attrNameLst>
                                      </p:cBhvr>
                                      <p:to>
                                        <p:strVal val="hidden"/>
                                      </p:to>
                                    </p:set>
                                  </p:childTnLst>
                                </p:cTn>
                              </p:par>
                              <p:par>
                                <p:cTn id="47" presetID="1" presetClass="exit" presetSubtype="0" fill="hold" grpId="0" nodeType="withEffect">
                                  <p:stCondLst>
                                    <p:cond delay="0"/>
                                  </p:stCondLst>
                                  <p:childTnLst>
                                    <p:set>
                                      <p:cBhvr>
                                        <p:cTn id="48" dur="1" fill="hold">
                                          <p:stCondLst>
                                            <p:cond delay="0"/>
                                          </p:stCondLst>
                                        </p:cTn>
                                        <p:tgtEl>
                                          <p:spTgt spid="119"/>
                                        </p:tgtEl>
                                        <p:attrNameLst>
                                          <p:attrName>style.visibility</p:attrName>
                                        </p:attrNameLst>
                                      </p:cBhvr>
                                      <p:to>
                                        <p:strVal val="hidden"/>
                                      </p:to>
                                    </p:set>
                                  </p:childTnLst>
                                </p:cTn>
                              </p:par>
                              <p:par>
                                <p:cTn id="49" presetID="1" presetClass="exit" presetSubtype="0" fill="hold" grpId="0" nodeType="withEffect">
                                  <p:stCondLst>
                                    <p:cond delay="0"/>
                                  </p:stCondLst>
                                  <p:childTnLst>
                                    <p:set>
                                      <p:cBhvr>
                                        <p:cTn id="50" dur="1" fill="hold">
                                          <p:stCondLst>
                                            <p:cond delay="0"/>
                                          </p:stCondLst>
                                        </p:cTn>
                                        <p:tgtEl>
                                          <p:spTgt spid="120"/>
                                        </p:tgtEl>
                                        <p:attrNameLst>
                                          <p:attrName>style.visibility</p:attrName>
                                        </p:attrNameLst>
                                      </p:cBhvr>
                                      <p:to>
                                        <p:strVal val="hidden"/>
                                      </p:to>
                                    </p:set>
                                  </p:childTnLst>
                                </p:cTn>
                              </p:par>
                              <p:par>
                                <p:cTn id="51" presetID="1" presetClass="exit" presetSubtype="0" fill="hold" grpId="0" nodeType="withEffect">
                                  <p:stCondLst>
                                    <p:cond delay="0"/>
                                  </p:stCondLst>
                                  <p:childTnLst>
                                    <p:set>
                                      <p:cBhvr>
                                        <p:cTn id="52" dur="1" fill="hold">
                                          <p:stCondLst>
                                            <p:cond delay="0"/>
                                          </p:stCondLst>
                                        </p:cTn>
                                        <p:tgtEl>
                                          <p:spTgt spid="121"/>
                                        </p:tgtEl>
                                        <p:attrNameLst>
                                          <p:attrName>style.visibility</p:attrName>
                                        </p:attrNameLst>
                                      </p:cBhvr>
                                      <p:to>
                                        <p:strVal val="hidden"/>
                                      </p:to>
                                    </p:set>
                                  </p:childTnLst>
                                </p:cTn>
                              </p:par>
                              <p:par>
                                <p:cTn id="53" presetID="1" presetClass="exit" presetSubtype="0" fill="hold" grpId="0" nodeType="withEffect">
                                  <p:stCondLst>
                                    <p:cond delay="0"/>
                                  </p:stCondLst>
                                  <p:childTnLst>
                                    <p:set>
                                      <p:cBhvr>
                                        <p:cTn id="54" dur="1" fill="hold">
                                          <p:stCondLst>
                                            <p:cond delay="0"/>
                                          </p:stCondLst>
                                        </p:cTn>
                                        <p:tgtEl>
                                          <p:spTgt spid="122"/>
                                        </p:tgtEl>
                                        <p:attrNameLst>
                                          <p:attrName>style.visibility</p:attrName>
                                        </p:attrNameLst>
                                      </p:cBhvr>
                                      <p:to>
                                        <p:strVal val="hidden"/>
                                      </p:to>
                                    </p:set>
                                  </p:childTnLst>
                                </p:cTn>
                              </p:par>
                              <p:par>
                                <p:cTn id="55" presetID="1" presetClass="exit" presetSubtype="0" fill="hold" grpId="0" nodeType="withEffect">
                                  <p:stCondLst>
                                    <p:cond delay="0"/>
                                  </p:stCondLst>
                                  <p:childTnLst>
                                    <p:set>
                                      <p:cBhvr>
                                        <p:cTn id="56" dur="1" fill="hold">
                                          <p:stCondLst>
                                            <p:cond delay="0"/>
                                          </p:stCondLst>
                                        </p:cTn>
                                        <p:tgtEl>
                                          <p:spTgt spid="123"/>
                                        </p:tgtEl>
                                        <p:attrNameLst>
                                          <p:attrName>style.visibility</p:attrName>
                                        </p:attrNameLst>
                                      </p:cBhvr>
                                      <p:to>
                                        <p:strVal val="hidden"/>
                                      </p:to>
                                    </p:set>
                                  </p:childTnLst>
                                </p:cTn>
                              </p:par>
                              <p:par>
                                <p:cTn id="57" presetID="1" presetClass="exit" presetSubtype="0" fill="hold" grpId="0" nodeType="withEffect">
                                  <p:stCondLst>
                                    <p:cond delay="0"/>
                                  </p:stCondLst>
                                  <p:childTnLst>
                                    <p:set>
                                      <p:cBhvr>
                                        <p:cTn id="58" dur="1" fill="hold">
                                          <p:stCondLst>
                                            <p:cond delay="0"/>
                                          </p:stCondLst>
                                        </p:cTn>
                                        <p:tgtEl>
                                          <p:spTgt spid="124"/>
                                        </p:tgtEl>
                                        <p:attrNameLst>
                                          <p:attrName>style.visibility</p:attrName>
                                        </p:attrNameLst>
                                      </p:cBhvr>
                                      <p:to>
                                        <p:strVal val="hidden"/>
                                      </p:to>
                                    </p:set>
                                  </p:childTnLst>
                                </p:cTn>
                              </p:par>
                              <p:par>
                                <p:cTn id="59" presetID="1" presetClass="exit" presetSubtype="0" fill="hold" grpId="0" nodeType="withEffect">
                                  <p:stCondLst>
                                    <p:cond delay="0"/>
                                  </p:stCondLst>
                                  <p:childTnLst>
                                    <p:set>
                                      <p:cBhvr>
                                        <p:cTn id="60" dur="1" fill="hold">
                                          <p:stCondLst>
                                            <p:cond delay="0"/>
                                          </p:stCondLst>
                                        </p:cTn>
                                        <p:tgtEl>
                                          <p:spTgt spid="125"/>
                                        </p:tgtEl>
                                        <p:attrNameLst>
                                          <p:attrName>style.visibility</p:attrName>
                                        </p:attrNameLst>
                                      </p:cBhvr>
                                      <p:to>
                                        <p:strVal val="hidden"/>
                                      </p:to>
                                    </p:set>
                                  </p:childTnLst>
                                </p:cTn>
                              </p:par>
                            </p:childTnLst>
                          </p:cTn>
                        </p:par>
                        <p:par>
                          <p:cTn id="61" fill="hold">
                            <p:stCondLst>
                              <p:cond delay="0"/>
                            </p:stCondLst>
                            <p:childTnLst>
                              <p:par>
                                <p:cTn id="62" presetID="2" presetClass="entr" presetSubtype="1" fill="hold" grpId="0" nodeType="afterEffect">
                                  <p:stCondLst>
                                    <p:cond delay="0"/>
                                  </p:stCondLst>
                                  <p:iterate type="lt">
                                    <p:tmPct val="0"/>
                                  </p:iterate>
                                  <p:childTnLst>
                                    <p:set>
                                      <p:cBhvr>
                                        <p:cTn id="63" dur="1" fill="hold">
                                          <p:stCondLst>
                                            <p:cond delay="0"/>
                                          </p:stCondLst>
                                        </p:cTn>
                                        <p:tgtEl>
                                          <p:spTgt spid="88"/>
                                        </p:tgtEl>
                                        <p:attrNameLst>
                                          <p:attrName>style.visibility</p:attrName>
                                        </p:attrNameLst>
                                      </p:cBhvr>
                                      <p:to>
                                        <p:strVal val="visible"/>
                                      </p:to>
                                    </p:set>
                                    <p:anim calcmode="lin" valueType="num">
                                      <p:cBhvr additive="base">
                                        <p:cTn id="64" dur="500" fill="hold"/>
                                        <p:tgtEl>
                                          <p:spTgt spid="88"/>
                                        </p:tgtEl>
                                        <p:attrNameLst>
                                          <p:attrName>ppt_x</p:attrName>
                                        </p:attrNameLst>
                                      </p:cBhvr>
                                      <p:tavLst>
                                        <p:tav tm="0">
                                          <p:val>
                                            <p:strVal val="#ppt_x"/>
                                          </p:val>
                                        </p:tav>
                                        <p:tav tm="100000">
                                          <p:val>
                                            <p:strVal val="#ppt_x"/>
                                          </p:val>
                                        </p:tav>
                                      </p:tavLst>
                                    </p:anim>
                                    <p:anim calcmode="lin" valueType="num">
                                      <p:cBhvr additive="base">
                                        <p:cTn id="65" dur="500" fill="hold"/>
                                        <p:tgtEl>
                                          <p:spTgt spid="88"/>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62"/>
                                            </p:cond>
                                          </p:stCondLst>
                                          <p:endCondLst>
                                            <p:cond evt="onStopAudio" delay="0">
                                              <p:tgtEl>
                                                <p:sldTgt/>
                                              </p:tgtEl>
                                            </p:cond>
                                          </p:endCondLst>
                                        </p:cTn>
                                        <p:tgtEl>
                                          <p:sndTgt r:embed="rId2" name="WhizzTop.wav"/>
                                        </p:tgtEl>
                                      </p:cMediaNode>
                                    </p:audio>
                                  </p:subTnLst>
                                </p:cTn>
                              </p:par>
                              <p:par>
                                <p:cTn id="66" presetID="2" presetClass="entr" presetSubtype="8" fill="hold" grpId="0" nodeType="withEffect">
                                  <p:stCondLst>
                                    <p:cond delay="1250"/>
                                  </p:stCondLst>
                                  <p:iterate type="lt">
                                    <p:tmPct val="0"/>
                                  </p:iterate>
                                  <p:childTnLst>
                                    <p:set>
                                      <p:cBhvr>
                                        <p:cTn id="67" dur="1" fill="hold">
                                          <p:stCondLst>
                                            <p:cond delay="0"/>
                                          </p:stCondLst>
                                        </p:cTn>
                                        <p:tgtEl>
                                          <p:spTgt spid="25"/>
                                        </p:tgtEl>
                                        <p:attrNameLst>
                                          <p:attrName>style.visibility</p:attrName>
                                        </p:attrNameLst>
                                      </p:cBhvr>
                                      <p:to>
                                        <p:strVal val="visible"/>
                                      </p:to>
                                    </p:set>
                                    <p:anim calcmode="lin" valueType="num">
                                      <p:cBhvr additive="base">
                                        <p:cTn id="68" dur="500" fill="hold"/>
                                        <p:tgtEl>
                                          <p:spTgt spid="25"/>
                                        </p:tgtEl>
                                        <p:attrNameLst>
                                          <p:attrName>ppt_x</p:attrName>
                                        </p:attrNameLst>
                                      </p:cBhvr>
                                      <p:tavLst>
                                        <p:tav tm="0">
                                          <p:val>
                                            <p:strVal val="0-#ppt_w/2"/>
                                          </p:val>
                                        </p:tav>
                                        <p:tav tm="100000">
                                          <p:val>
                                            <p:strVal val="#ppt_x"/>
                                          </p:val>
                                        </p:tav>
                                      </p:tavLst>
                                    </p:anim>
                                    <p:anim calcmode="lin" valueType="num">
                                      <p:cBhvr additive="base">
                                        <p:cTn id="69" dur="500" fill="hold"/>
                                        <p:tgtEl>
                                          <p:spTgt spid="25"/>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66"/>
                                            </p:cond>
                                          </p:stCondLst>
                                          <p:endCondLst>
                                            <p:cond evt="onStopAudio" delay="0">
                                              <p:tgtEl>
                                                <p:sldTgt/>
                                              </p:tgtEl>
                                            </p:cond>
                                          </p:endCondLst>
                                        </p:cTn>
                                        <p:tgtEl>
                                          <p:sndTgt r:embed="rId3" name="WhizzLeft.wav"/>
                                        </p:tgtEl>
                                      </p:cMediaNode>
                                    </p:audio>
                                  </p:subTnLst>
                                </p:cTn>
                              </p:par>
                              <p:par>
                                <p:cTn id="70" presetID="2" presetClass="entr" presetSubtype="8" fill="hold" grpId="0" nodeType="withEffect">
                                  <p:stCondLst>
                                    <p:cond delay="2650"/>
                                  </p:stCondLst>
                                  <p:iterate type="lt">
                                    <p:tmPct val="0"/>
                                  </p:iterate>
                                  <p:childTnLst>
                                    <p:set>
                                      <p:cBhvr>
                                        <p:cTn id="71" dur="1" fill="hold">
                                          <p:stCondLst>
                                            <p:cond delay="0"/>
                                          </p:stCondLst>
                                        </p:cTn>
                                        <p:tgtEl>
                                          <p:spTgt spid="72"/>
                                        </p:tgtEl>
                                        <p:attrNameLst>
                                          <p:attrName>style.visibility</p:attrName>
                                        </p:attrNameLst>
                                      </p:cBhvr>
                                      <p:to>
                                        <p:strVal val="visible"/>
                                      </p:to>
                                    </p:set>
                                    <p:anim calcmode="lin" valueType="num">
                                      <p:cBhvr additive="base">
                                        <p:cTn id="72" dur="500" fill="hold"/>
                                        <p:tgtEl>
                                          <p:spTgt spid="72"/>
                                        </p:tgtEl>
                                        <p:attrNameLst>
                                          <p:attrName>ppt_x</p:attrName>
                                        </p:attrNameLst>
                                      </p:cBhvr>
                                      <p:tavLst>
                                        <p:tav tm="0">
                                          <p:val>
                                            <p:strVal val="0-#ppt_w/2"/>
                                          </p:val>
                                        </p:tav>
                                        <p:tav tm="100000">
                                          <p:val>
                                            <p:strVal val="#ppt_x"/>
                                          </p:val>
                                        </p:tav>
                                      </p:tavLst>
                                    </p:anim>
                                    <p:anim calcmode="lin" valueType="num">
                                      <p:cBhvr additive="base">
                                        <p:cTn id="73" dur="500" fill="hold"/>
                                        <p:tgtEl>
                                          <p:spTgt spid="72"/>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70"/>
                                            </p:cond>
                                          </p:stCondLst>
                                          <p:endCondLst>
                                            <p:cond evt="onStopAudio" delay="0">
                                              <p:tgtEl>
                                                <p:sldTgt/>
                                              </p:tgtEl>
                                            </p:cond>
                                          </p:endCondLst>
                                        </p:cTn>
                                        <p:tgtEl>
                                          <p:sndTgt r:embed="rId3" name="WhizzLeft.wav"/>
                                        </p:tgtEl>
                                      </p:cMediaNode>
                                    </p:audio>
                                  </p:subTnLst>
                                </p:cTn>
                              </p:par>
                            </p:childTnLst>
                          </p:cTn>
                        </p:par>
                        <p:par>
                          <p:cTn id="74" fill="hold">
                            <p:stCondLst>
                              <p:cond delay="3150"/>
                            </p:stCondLst>
                            <p:childTnLst>
                              <p:par>
                                <p:cTn id="75" presetID="2" presetClass="entr" presetSubtype="1" fill="hold" grpId="2" nodeType="afterEffect">
                                  <p:stCondLst>
                                    <p:cond delay="500"/>
                                  </p:stCondLst>
                                  <p:iterate type="lt">
                                    <p:tmPct val="0"/>
                                  </p:iterate>
                                  <p:childTnLst>
                                    <p:set>
                                      <p:cBhvr>
                                        <p:cTn id="76" dur="1" fill="hold">
                                          <p:stCondLst>
                                            <p:cond delay="0"/>
                                          </p:stCondLst>
                                        </p:cTn>
                                        <p:tgtEl>
                                          <p:spTgt spid="4"/>
                                        </p:tgtEl>
                                        <p:attrNameLst>
                                          <p:attrName>style.visibility</p:attrName>
                                        </p:attrNameLst>
                                      </p:cBhvr>
                                      <p:to>
                                        <p:strVal val="visible"/>
                                      </p:to>
                                    </p:set>
                                    <p:anim calcmode="lin" valueType="num">
                                      <p:cBhvr additive="base">
                                        <p:cTn id="77" dur="500" fill="hold"/>
                                        <p:tgtEl>
                                          <p:spTgt spid="4"/>
                                        </p:tgtEl>
                                        <p:attrNameLst>
                                          <p:attrName>ppt_x</p:attrName>
                                        </p:attrNameLst>
                                      </p:cBhvr>
                                      <p:tavLst>
                                        <p:tav tm="0">
                                          <p:val>
                                            <p:strVal val="#ppt_x"/>
                                          </p:val>
                                        </p:tav>
                                        <p:tav tm="100000">
                                          <p:val>
                                            <p:strVal val="#ppt_x"/>
                                          </p:val>
                                        </p:tav>
                                      </p:tavLst>
                                    </p:anim>
                                    <p:anim calcmode="lin" valueType="num">
                                      <p:cBhvr additive="base">
                                        <p:cTn id="78" dur="500" fill="hold"/>
                                        <p:tgtEl>
                                          <p:spTgt spid="4"/>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75"/>
                                            </p:cond>
                                          </p:stCondLst>
                                          <p:endCondLst>
                                            <p:cond evt="onStopAudio" delay="0">
                                              <p:tgtEl>
                                                <p:sldTgt/>
                                              </p:tgtEl>
                                            </p:cond>
                                          </p:endCondLst>
                                        </p:cTn>
                                        <p:tgtEl>
                                          <p:sndTgt r:embed="rId4" name="Impact.wav"/>
                                        </p:tgtEl>
                                      </p:cMediaNode>
                                    </p:audio>
                                  </p:subTnLst>
                                </p:cTn>
                              </p:par>
                            </p:childTnLst>
                          </p:cTn>
                        </p:par>
                        <p:par>
                          <p:cTn id="79" fill="hold">
                            <p:stCondLst>
                              <p:cond delay="4150"/>
                            </p:stCondLst>
                            <p:childTnLst>
                              <p:par>
                                <p:cTn id="80" presetID="1" presetClass="entr" presetSubtype="0" fill="hold" grpId="3" nodeType="afterEffect">
                                  <p:stCondLst>
                                    <p:cond delay="1000"/>
                                  </p:stCondLst>
                                  <p:iterate type="lt">
                                    <p:tmAbs val="0"/>
                                  </p:iterate>
                                  <p:childTnLst>
                                    <p:set>
                                      <p:cBhvr>
                                        <p:cTn id="81" dur="1" fill="hold">
                                          <p:stCondLst>
                                            <p:cond delay="1499"/>
                                          </p:stCondLst>
                                        </p:cTn>
                                        <p:tgtEl>
                                          <p:spTgt spid="4"/>
                                        </p:tgtEl>
                                        <p:attrNameLst>
                                          <p:attrName>style.visibility</p:attrName>
                                        </p:attrNameLst>
                                      </p:cBhvr>
                                      <p:to>
                                        <p:strVal val="visible"/>
                                      </p:to>
                                    </p:set>
                                  </p:childTnLst>
                                  <p:subTnLst>
                                    <p:audio>
                                      <p:cMediaNode>
                                        <p:cTn display="0" masterRel="sameClick">
                                          <p:stCondLst>
                                            <p:cond evt="begin" delay="0">
                                              <p:tn val="80"/>
                                            </p:cond>
                                          </p:stCondLst>
                                          <p:endCondLst>
                                            <p:cond evt="onStopAudio" delay="0">
                                              <p:tgtEl>
                                                <p:sldTgt/>
                                              </p:tgtEl>
                                            </p:cond>
                                          </p:endCondLst>
                                        </p:cTn>
                                        <p:tgtEl>
                                          <p:sndTgt r:embed="rId5" name="cpL07S06_Headline.wav"/>
                                        </p:tgtEl>
                                      </p:cMediaNode>
                                    </p:audio>
                                  </p:subTnLst>
                                </p:cTn>
                              </p:par>
                            </p:childTnLst>
                          </p:cTn>
                        </p:par>
                      </p:childTnLst>
                    </p:cTn>
                  </p:par>
                </p:childTnLst>
              </p:cTn>
              <p:prevCondLst>
                <p:cond evt="onPrev" delay="0">
                  <p:tgtEl>
                    <p:sldTgt/>
                  </p:tgtEl>
                </p:cond>
              </p:prevCondLst>
              <p:nextCondLst>
                <p:cond evt="onNext" delay="0">
                  <p:tgtEl>
                    <p:sldTgt/>
                  </p:tgtEl>
                </p:cond>
              </p:nextCondLst>
            </p:seq>
            <p:seq concurrent="1" nextAc="seek">
              <p:cTn id="82" restart="whenNotActive" fill="hold" evtFilter="cancelBubble" nodeType="interactiveSeq">
                <p:stCondLst>
                  <p:cond evt="onClick" delay="0">
                    <p:tgtEl>
                      <p:spTgt spid="25"/>
                    </p:tgtEl>
                  </p:cond>
                </p:stCondLst>
                <p:endSync evt="end" delay="0">
                  <p:rtn val="all"/>
                </p:endSync>
                <p:childTnLst>
                  <p:par>
                    <p:cTn id="83" fill="hold">
                      <p:stCondLst>
                        <p:cond delay="0"/>
                      </p:stCondLst>
                      <p:childTnLst>
                        <p:par>
                          <p:cTn id="84" fill="hold">
                            <p:stCondLst>
                              <p:cond delay="0"/>
                            </p:stCondLst>
                            <p:childTnLst>
                              <p:par>
                                <p:cTn id="85" presetID="26" presetClass="emph" presetSubtype="0" fill="hold" grpId="1" nodeType="withEffect">
                                  <p:stCondLst>
                                    <p:cond delay="0"/>
                                  </p:stCondLst>
                                  <p:iterate type="lt">
                                    <p:tmPct val="0"/>
                                  </p:iterate>
                                  <p:childTnLst>
                                    <p:animEffect transition="out" filter="fade">
                                      <p:cBhvr>
                                        <p:cTn id="86" dur="500" tmFilter="0, 0; .2, .5; .8, .5; 1, 0"/>
                                        <p:tgtEl>
                                          <p:spTgt spid="25"/>
                                        </p:tgtEl>
                                      </p:cBhvr>
                                    </p:animEffect>
                                    <p:animScale>
                                      <p:cBhvr>
                                        <p:cTn id="87" dur="250" autoRev="1" fill="hold"/>
                                        <p:tgtEl>
                                          <p:spTgt spid="25"/>
                                        </p:tgtEl>
                                      </p:cBhvr>
                                      <p:by x="105000" y="105000"/>
                                    </p:animScale>
                                  </p:childTnLst>
                                </p:cTn>
                              </p:par>
                              <p:par>
                                <p:cTn id="88" presetID="9" presetClass="entr" presetSubtype="0" fill="hold" grpId="0" nodeType="withEffect">
                                  <p:stCondLst>
                                    <p:cond delay="0"/>
                                  </p:stCondLst>
                                  <p:childTnLst>
                                    <p:set>
                                      <p:cBhvr>
                                        <p:cTn id="89" dur="1" fill="hold">
                                          <p:stCondLst>
                                            <p:cond delay="0"/>
                                          </p:stCondLst>
                                        </p:cTn>
                                        <p:tgtEl>
                                          <p:spTgt spid="101"/>
                                        </p:tgtEl>
                                        <p:attrNameLst>
                                          <p:attrName>style.visibility</p:attrName>
                                        </p:attrNameLst>
                                      </p:cBhvr>
                                      <p:to>
                                        <p:strVal val="visible"/>
                                      </p:to>
                                    </p:set>
                                    <p:animEffect transition="in" filter="dissolve">
                                      <p:cBhvr>
                                        <p:cTn id="90" dur="500"/>
                                        <p:tgtEl>
                                          <p:spTgt spid="101"/>
                                        </p:tgtEl>
                                      </p:cBhvr>
                                    </p:animEffect>
                                  </p:childTnLst>
                                </p:cTn>
                              </p:par>
                            </p:childTnLst>
                          </p:cTn>
                        </p:par>
                        <p:par>
                          <p:cTn id="91" fill="hold">
                            <p:stCondLst>
                              <p:cond delay="500"/>
                            </p:stCondLst>
                            <p:childTnLst>
                              <p:par>
                                <p:cTn id="92" presetID="22" presetClass="entr" presetSubtype="8" fill="hold" grpId="0" nodeType="afterEffect">
                                  <p:stCondLst>
                                    <p:cond delay="0"/>
                                  </p:stCondLst>
                                  <p:iterate type="lt">
                                    <p:tmPct val="10000"/>
                                  </p:iterate>
                                  <p:childTnLst>
                                    <p:set>
                                      <p:cBhvr>
                                        <p:cTn id="93" dur="1" fill="hold">
                                          <p:stCondLst>
                                            <p:cond delay="0"/>
                                          </p:stCondLst>
                                        </p:cTn>
                                        <p:tgtEl>
                                          <p:spTgt spid="21"/>
                                        </p:tgtEl>
                                        <p:attrNameLst>
                                          <p:attrName>style.visibility</p:attrName>
                                        </p:attrNameLst>
                                      </p:cBhvr>
                                      <p:to>
                                        <p:strVal val="visible"/>
                                      </p:to>
                                    </p:set>
                                    <p:animEffect transition="in" filter="wipe(left)">
                                      <p:cBhvr>
                                        <p:cTn id="94" dur="500"/>
                                        <p:tgtEl>
                                          <p:spTgt spid="21"/>
                                        </p:tgtEl>
                                      </p:cBhvr>
                                    </p:animEffect>
                                  </p:childTnLst>
                                </p:cTn>
                              </p:par>
                              <p:par>
                                <p:cTn id="95" presetID="1" presetClass="entr" presetSubtype="0" fill="hold" grpId="1" nodeType="withEffect">
                                  <p:stCondLst>
                                    <p:cond delay="0"/>
                                  </p:stCondLst>
                                  <p:iterate type="lt">
                                    <p:tmAbs val="0"/>
                                  </p:iterate>
                                  <p:childTnLst>
                                    <p:set>
                                      <p:cBhvr>
                                        <p:cTn id="96" dur="1" fill="hold">
                                          <p:stCondLst>
                                            <p:cond delay="2799"/>
                                          </p:stCondLst>
                                        </p:cTn>
                                        <p:tgtEl>
                                          <p:spTgt spid="21"/>
                                        </p:tgtEl>
                                        <p:attrNameLst>
                                          <p:attrName>style.visibility</p:attrName>
                                        </p:attrNameLst>
                                      </p:cBhvr>
                                      <p:to>
                                        <p:strVal val="visible"/>
                                      </p:to>
                                    </p:set>
                                  </p:childTnLst>
                                  <p:subTnLst>
                                    <p:audio>
                                      <p:cMediaNode>
                                        <p:cTn display="0" masterRel="sameClick">
                                          <p:stCondLst>
                                            <p:cond evt="begin" delay="0">
                                              <p:tn val="95"/>
                                            </p:cond>
                                          </p:stCondLst>
                                          <p:endCondLst>
                                            <p:cond evt="onStopAudio" delay="0">
                                              <p:tgtEl>
                                                <p:sldTgt/>
                                              </p:tgtEl>
                                            </p:cond>
                                          </p:endCondLst>
                                        </p:cTn>
                                        <p:tgtEl>
                                          <p:sndTgt r:embed="rId6" name="cpL07S06_Clip_2.wav"/>
                                        </p:tgtEl>
                                      </p:cMediaNode>
                                    </p:audio>
                                  </p:subTnLst>
                                </p:cTn>
                              </p:par>
                              <p:par>
                                <p:cTn id="97" presetID="64" presetClass="path" presetSubtype="0" accel="50000" decel="50000" fill="hold" nodeType="withEffect">
                                  <p:stCondLst>
                                    <p:cond delay="0"/>
                                  </p:stCondLst>
                                  <p:childTnLst>
                                    <p:animMotion origin="layout" path="M 0.08819 0.04074 L 0.08594 -0.14121 " pathEditMode="relative" rAng="0" ptsTypes="AA">
                                      <p:cBhvr>
                                        <p:cTn id="98" dur="1000" fill="hold"/>
                                        <p:tgtEl>
                                          <p:spTgt spid="28"/>
                                        </p:tgtEl>
                                        <p:attrNameLst>
                                          <p:attrName>ppt_x</p:attrName>
                                          <p:attrName>ppt_y</p:attrName>
                                        </p:attrNameLst>
                                      </p:cBhvr>
                                      <p:rCtr x="-122" y="-9097"/>
                                    </p:animMotion>
                                  </p:childTnLst>
                                </p:cTn>
                              </p:par>
                              <p:par>
                                <p:cTn id="99" presetID="64" presetClass="path" presetSubtype="0" accel="50000" decel="50000" fill="hold" nodeType="withEffect">
                                  <p:stCondLst>
                                    <p:cond delay="0"/>
                                  </p:stCondLst>
                                  <p:childTnLst>
                                    <p:animMotion origin="layout" path="M 0.08732 0.04134 L 0.08507 -0.23852 " pathEditMode="fixed" rAng="0" ptsTypes="AA">
                                      <p:cBhvr>
                                        <p:cTn id="100" dur="1000" fill="hold"/>
                                        <p:tgtEl>
                                          <p:spTgt spid="112"/>
                                        </p:tgtEl>
                                        <p:attrNameLst>
                                          <p:attrName>ppt_x</p:attrName>
                                          <p:attrName>ppt_y</p:attrName>
                                        </p:attrNameLst>
                                      </p:cBhvr>
                                      <p:rCtr x="-122" y="-14005"/>
                                    </p:animMotion>
                                  </p:childTnLst>
                                </p:cTn>
                              </p:par>
                            </p:childTnLst>
                          </p:cTn>
                        </p:par>
                        <p:par>
                          <p:cTn id="101" fill="hold">
                            <p:stCondLst>
                              <p:cond delay="3300"/>
                            </p:stCondLst>
                            <p:childTnLst>
                              <p:par>
                                <p:cTn id="102" presetID="2" presetClass="exit" presetSubtype="4" fill="hold" nodeType="afterEffect">
                                  <p:stCondLst>
                                    <p:cond delay="0"/>
                                  </p:stCondLst>
                                  <p:childTnLst>
                                    <p:anim calcmode="lin" valueType="num">
                                      <p:cBhvr additive="base">
                                        <p:cTn id="103" dur="500"/>
                                        <p:tgtEl>
                                          <p:spTgt spid="28"/>
                                        </p:tgtEl>
                                        <p:attrNameLst>
                                          <p:attrName>ppt_x</p:attrName>
                                        </p:attrNameLst>
                                      </p:cBhvr>
                                      <p:tavLst>
                                        <p:tav tm="0">
                                          <p:val>
                                            <p:strVal val="ppt_x"/>
                                          </p:val>
                                        </p:tav>
                                        <p:tav tm="100000">
                                          <p:val>
                                            <p:strVal val="ppt_x"/>
                                          </p:val>
                                        </p:tav>
                                      </p:tavLst>
                                    </p:anim>
                                    <p:anim calcmode="lin" valueType="num">
                                      <p:cBhvr additive="base">
                                        <p:cTn id="104" dur="500"/>
                                        <p:tgtEl>
                                          <p:spTgt spid="28"/>
                                        </p:tgtEl>
                                        <p:attrNameLst>
                                          <p:attrName>ppt_y</p:attrName>
                                        </p:attrNameLst>
                                      </p:cBhvr>
                                      <p:tavLst>
                                        <p:tav tm="0">
                                          <p:val>
                                            <p:strVal val="ppt_y"/>
                                          </p:val>
                                        </p:tav>
                                        <p:tav tm="100000">
                                          <p:val>
                                            <p:strVal val="1+ppt_h/2"/>
                                          </p:val>
                                        </p:tav>
                                      </p:tavLst>
                                    </p:anim>
                                    <p:set>
                                      <p:cBhvr>
                                        <p:cTn id="105" dur="1" fill="hold">
                                          <p:stCondLst>
                                            <p:cond delay="499"/>
                                          </p:stCondLst>
                                        </p:cTn>
                                        <p:tgtEl>
                                          <p:spTgt spid="28"/>
                                        </p:tgtEl>
                                        <p:attrNameLst>
                                          <p:attrName>style.visibility</p:attrName>
                                        </p:attrNameLst>
                                      </p:cBhvr>
                                      <p:to>
                                        <p:strVal val="hidden"/>
                                      </p:to>
                                    </p:set>
                                  </p:childTnLst>
                                </p:cTn>
                              </p:par>
                              <p:par>
                                <p:cTn id="106" presetID="2" presetClass="exit" presetSubtype="4" fill="hold" nodeType="withEffect">
                                  <p:stCondLst>
                                    <p:cond delay="0"/>
                                  </p:stCondLst>
                                  <p:childTnLst>
                                    <p:anim calcmode="lin" valueType="num">
                                      <p:cBhvr additive="base">
                                        <p:cTn id="107" dur="500"/>
                                        <p:tgtEl>
                                          <p:spTgt spid="112"/>
                                        </p:tgtEl>
                                        <p:attrNameLst>
                                          <p:attrName>ppt_x</p:attrName>
                                        </p:attrNameLst>
                                      </p:cBhvr>
                                      <p:tavLst>
                                        <p:tav tm="0">
                                          <p:val>
                                            <p:strVal val="ppt_x"/>
                                          </p:val>
                                        </p:tav>
                                        <p:tav tm="100000">
                                          <p:val>
                                            <p:strVal val="ppt_x"/>
                                          </p:val>
                                        </p:tav>
                                      </p:tavLst>
                                    </p:anim>
                                    <p:anim calcmode="lin" valueType="num">
                                      <p:cBhvr additive="base">
                                        <p:cTn id="108" dur="500"/>
                                        <p:tgtEl>
                                          <p:spTgt spid="112"/>
                                        </p:tgtEl>
                                        <p:attrNameLst>
                                          <p:attrName>ppt_y</p:attrName>
                                        </p:attrNameLst>
                                      </p:cBhvr>
                                      <p:tavLst>
                                        <p:tav tm="0">
                                          <p:val>
                                            <p:strVal val="ppt_y"/>
                                          </p:val>
                                        </p:tav>
                                        <p:tav tm="100000">
                                          <p:val>
                                            <p:strVal val="1+ppt_h/2"/>
                                          </p:val>
                                        </p:tav>
                                      </p:tavLst>
                                    </p:anim>
                                    <p:set>
                                      <p:cBhvr>
                                        <p:cTn id="109" dur="1" fill="hold">
                                          <p:stCondLst>
                                            <p:cond delay="499"/>
                                          </p:stCondLst>
                                        </p:cTn>
                                        <p:tgtEl>
                                          <p:spTgt spid="112"/>
                                        </p:tgtEl>
                                        <p:attrNameLst>
                                          <p:attrName>style.visibility</p:attrName>
                                        </p:attrNameLst>
                                      </p:cBhvr>
                                      <p:to>
                                        <p:strVal val="hidden"/>
                                      </p:to>
                                    </p:set>
                                  </p:childTnLst>
                                </p:cTn>
                              </p:par>
                            </p:childTnLst>
                          </p:cTn>
                        </p:par>
                        <p:par>
                          <p:cTn id="110" fill="hold">
                            <p:stCondLst>
                              <p:cond delay="3800"/>
                            </p:stCondLst>
                            <p:childTnLst>
                              <p:par>
                                <p:cTn id="111" presetID="22" presetClass="entr" presetSubtype="8" fill="hold" grpId="0" nodeType="afterEffect">
                                  <p:stCondLst>
                                    <p:cond delay="0"/>
                                  </p:stCondLst>
                                  <p:iterate type="lt">
                                    <p:tmPct val="10000"/>
                                  </p:iterate>
                                  <p:childTnLst>
                                    <p:set>
                                      <p:cBhvr>
                                        <p:cTn id="112" dur="1" fill="hold">
                                          <p:stCondLst>
                                            <p:cond delay="0"/>
                                          </p:stCondLst>
                                        </p:cTn>
                                        <p:tgtEl>
                                          <p:spTgt spid="15"/>
                                        </p:tgtEl>
                                        <p:attrNameLst>
                                          <p:attrName>style.visibility</p:attrName>
                                        </p:attrNameLst>
                                      </p:cBhvr>
                                      <p:to>
                                        <p:strVal val="visible"/>
                                      </p:to>
                                    </p:set>
                                    <p:animEffect transition="in" filter="wipe(left)">
                                      <p:cBhvr>
                                        <p:cTn id="113" dur="500"/>
                                        <p:tgtEl>
                                          <p:spTgt spid="15"/>
                                        </p:tgtEl>
                                      </p:cBhvr>
                                    </p:animEffect>
                                  </p:childTnLst>
                                </p:cTn>
                              </p:par>
                              <p:par>
                                <p:cTn id="114" presetID="1" presetClass="entr" presetSubtype="0" fill="hold" grpId="1" nodeType="withEffect">
                                  <p:stCondLst>
                                    <p:cond delay="0"/>
                                  </p:stCondLst>
                                  <p:iterate type="lt">
                                    <p:tmAbs val="0"/>
                                  </p:iterate>
                                  <p:childTnLst>
                                    <p:set>
                                      <p:cBhvr>
                                        <p:cTn id="115" dur="1" fill="hold">
                                          <p:stCondLst>
                                            <p:cond delay="37849"/>
                                          </p:stCondLst>
                                        </p:cTn>
                                        <p:tgtEl>
                                          <p:spTgt spid="15"/>
                                        </p:tgtEl>
                                        <p:attrNameLst>
                                          <p:attrName>style.visibility</p:attrName>
                                        </p:attrNameLst>
                                      </p:cBhvr>
                                      <p:to>
                                        <p:strVal val="visible"/>
                                      </p:to>
                                    </p:set>
                                  </p:childTnLst>
                                  <p:subTnLst>
                                    <p:audio>
                                      <p:cMediaNode>
                                        <p:cTn display="0" masterRel="sameClick">
                                          <p:stCondLst>
                                            <p:cond evt="begin" delay="0">
                                              <p:tn val="114"/>
                                            </p:cond>
                                          </p:stCondLst>
                                          <p:endCondLst>
                                            <p:cond evt="onStopAudio" delay="0">
                                              <p:tgtEl>
                                                <p:sldTgt/>
                                              </p:tgtEl>
                                            </p:cond>
                                          </p:endCondLst>
                                        </p:cTn>
                                        <p:tgtEl>
                                          <p:sndTgt r:embed="rId7" name="cpL07S06_Clip_2_1.wav"/>
                                        </p:tgtEl>
                                      </p:cMediaNode>
                                    </p:audio>
                                  </p:subTnLst>
                                </p:cTn>
                              </p:par>
                              <p:par>
                                <p:cTn id="116" presetID="64" presetClass="path" presetSubtype="0" accel="50000" decel="50000" fill="hold" nodeType="withEffect">
                                  <p:stCondLst>
                                    <p:cond delay="0"/>
                                  </p:stCondLst>
                                  <p:childTnLst>
                                    <p:animMotion origin="layout" path="M 0.06857 0.04166 L 0.06632 -0.14028 " pathEditMode="relative" rAng="0" ptsTypes="AA">
                                      <p:cBhvr>
                                        <p:cTn id="117" dur="1000" fill="hold"/>
                                        <p:tgtEl>
                                          <p:spTgt spid="29"/>
                                        </p:tgtEl>
                                        <p:attrNameLst>
                                          <p:attrName>ppt_x</p:attrName>
                                          <p:attrName>ppt_y</p:attrName>
                                        </p:attrNameLst>
                                      </p:cBhvr>
                                      <p:rCtr x="-122" y="-9097"/>
                                    </p:animMotion>
                                  </p:childTnLst>
                                </p:cTn>
                              </p:par>
                              <p:par>
                                <p:cTn id="118" presetID="64" presetClass="path" presetSubtype="0" accel="50000" decel="50000" fill="hold" nodeType="withEffect">
                                  <p:stCondLst>
                                    <p:cond delay="0"/>
                                  </p:stCondLst>
                                  <p:childTnLst>
                                    <p:animMotion origin="layout" path="M 0.06788 0.04275 L 0.06562 -0.23712 " pathEditMode="fixed" rAng="0" ptsTypes="AA">
                                      <p:cBhvr>
                                        <p:cTn id="119" dur="1000" fill="hold"/>
                                        <p:tgtEl>
                                          <p:spTgt spid="113"/>
                                        </p:tgtEl>
                                        <p:attrNameLst>
                                          <p:attrName>ppt_x</p:attrName>
                                          <p:attrName>ppt_y</p:attrName>
                                        </p:attrNameLst>
                                      </p:cBhvr>
                                      <p:rCtr x="-122" y="-14005"/>
                                    </p:animMotion>
                                  </p:childTnLst>
                                </p:cTn>
                              </p:par>
                              <p:par>
                                <p:cTn id="120" presetID="2" presetClass="exit" presetSubtype="4" fill="hold" nodeType="withEffect">
                                  <p:stCondLst>
                                    <p:cond delay="6700"/>
                                  </p:stCondLst>
                                  <p:childTnLst>
                                    <p:anim calcmode="lin" valueType="num">
                                      <p:cBhvr additive="base">
                                        <p:cTn id="121" dur="500"/>
                                        <p:tgtEl>
                                          <p:spTgt spid="29"/>
                                        </p:tgtEl>
                                        <p:attrNameLst>
                                          <p:attrName>ppt_x</p:attrName>
                                        </p:attrNameLst>
                                      </p:cBhvr>
                                      <p:tavLst>
                                        <p:tav tm="0">
                                          <p:val>
                                            <p:strVal val="ppt_x"/>
                                          </p:val>
                                        </p:tav>
                                        <p:tav tm="100000">
                                          <p:val>
                                            <p:strVal val="ppt_x"/>
                                          </p:val>
                                        </p:tav>
                                      </p:tavLst>
                                    </p:anim>
                                    <p:anim calcmode="lin" valueType="num">
                                      <p:cBhvr additive="base">
                                        <p:cTn id="122" dur="500"/>
                                        <p:tgtEl>
                                          <p:spTgt spid="29"/>
                                        </p:tgtEl>
                                        <p:attrNameLst>
                                          <p:attrName>ppt_y</p:attrName>
                                        </p:attrNameLst>
                                      </p:cBhvr>
                                      <p:tavLst>
                                        <p:tav tm="0">
                                          <p:val>
                                            <p:strVal val="ppt_y"/>
                                          </p:val>
                                        </p:tav>
                                        <p:tav tm="100000">
                                          <p:val>
                                            <p:strVal val="1+ppt_h/2"/>
                                          </p:val>
                                        </p:tav>
                                      </p:tavLst>
                                    </p:anim>
                                    <p:set>
                                      <p:cBhvr>
                                        <p:cTn id="123" dur="1" fill="hold">
                                          <p:stCondLst>
                                            <p:cond delay="499"/>
                                          </p:stCondLst>
                                        </p:cTn>
                                        <p:tgtEl>
                                          <p:spTgt spid="29"/>
                                        </p:tgtEl>
                                        <p:attrNameLst>
                                          <p:attrName>style.visibility</p:attrName>
                                        </p:attrNameLst>
                                      </p:cBhvr>
                                      <p:to>
                                        <p:strVal val="hidden"/>
                                      </p:to>
                                    </p:set>
                                  </p:childTnLst>
                                </p:cTn>
                              </p:par>
                              <p:par>
                                <p:cTn id="124" presetID="2" presetClass="exit" presetSubtype="4" fill="hold" nodeType="withEffect">
                                  <p:stCondLst>
                                    <p:cond delay="6700"/>
                                  </p:stCondLst>
                                  <p:childTnLst>
                                    <p:anim calcmode="lin" valueType="num">
                                      <p:cBhvr additive="base">
                                        <p:cTn id="125" dur="500"/>
                                        <p:tgtEl>
                                          <p:spTgt spid="113"/>
                                        </p:tgtEl>
                                        <p:attrNameLst>
                                          <p:attrName>ppt_x</p:attrName>
                                        </p:attrNameLst>
                                      </p:cBhvr>
                                      <p:tavLst>
                                        <p:tav tm="0">
                                          <p:val>
                                            <p:strVal val="ppt_x"/>
                                          </p:val>
                                        </p:tav>
                                        <p:tav tm="100000">
                                          <p:val>
                                            <p:strVal val="ppt_x"/>
                                          </p:val>
                                        </p:tav>
                                      </p:tavLst>
                                    </p:anim>
                                    <p:anim calcmode="lin" valueType="num">
                                      <p:cBhvr additive="base">
                                        <p:cTn id="126" dur="500"/>
                                        <p:tgtEl>
                                          <p:spTgt spid="113"/>
                                        </p:tgtEl>
                                        <p:attrNameLst>
                                          <p:attrName>ppt_y</p:attrName>
                                        </p:attrNameLst>
                                      </p:cBhvr>
                                      <p:tavLst>
                                        <p:tav tm="0">
                                          <p:val>
                                            <p:strVal val="ppt_y"/>
                                          </p:val>
                                        </p:tav>
                                        <p:tav tm="100000">
                                          <p:val>
                                            <p:strVal val="1+ppt_h/2"/>
                                          </p:val>
                                        </p:tav>
                                      </p:tavLst>
                                    </p:anim>
                                    <p:set>
                                      <p:cBhvr>
                                        <p:cTn id="127" dur="1" fill="hold">
                                          <p:stCondLst>
                                            <p:cond delay="499"/>
                                          </p:stCondLst>
                                        </p:cTn>
                                        <p:tgtEl>
                                          <p:spTgt spid="113"/>
                                        </p:tgtEl>
                                        <p:attrNameLst>
                                          <p:attrName>style.visibility</p:attrName>
                                        </p:attrNameLst>
                                      </p:cBhvr>
                                      <p:to>
                                        <p:strVal val="hidden"/>
                                      </p:to>
                                    </p:set>
                                  </p:childTnLst>
                                </p:cTn>
                              </p:par>
                              <p:par>
                                <p:cTn id="128" presetID="64" presetClass="path" presetSubtype="0" accel="50000" decel="50000" fill="hold" nodeType="withEffect">
                                  <p:stCondLst>
                                    <p:cond delay="8000"/>
                                  </p:stCondLst>
                                  <p:childTnLst>
                                    <p:animMotion origin="layout" path="M 0.04878 0.04213 L 0.04653 -0.13982 " pathEditMode="relative" rAng="0" ptsTypes="AA">
                                      <p:cBhvr>
                                        <p:cTn id="129" dur="1000" fill="hold"/>
                                        <p:tgtEl>
                                          <p:spTgt spid="30"/>
                                        </p:tgtEl>
                                        <p:attrNameLst>
                                          <p:attrName>ppt_x</p:attrName>
                                          <p:attrName>ppt_y</p:attrName>
                                        </p:attrNameLst>
                                      </p:cBhvr>
                                      <p:rCtr x="-122" y="-9097"/>
                                    </p:animMotion>
                                  </p:childTnLst>
                                </p:cTn>
                              </p:par>
                              <p:par>
                                <p:cTn id="130" presetID="64" presetClass="path" presetSubtype="0" accel="50000" decel="50000" fill="hold" nodeType="withEffect">
                                  <p:stCondLst>
                                    <p:cond delay="8000"/>
                                  </p:stCondLst>
                                  <p:childTnLst>
                                    <p:animMotion origin="layout" path="M 0.04878 0.04177 L 0.04653 -0.23809 " pathEditMode="fixed" rAng="0" ptsTypes="AA">
                                      <p:cBhvr>
                                        <p:cTn id="131" dur="1000" fill="hold"/>
                                        <p:tgtEl>
                                          <p:spTgt spid="114"/>
                                        </p:tgtEl>
                                        <p:attrNameLst>
                                          <p:attrName>ppt_x</p:attrName>
                                          <p:attrName>ppt_y</p:attrName>
                                        </p:attrNameLst>
                                      </p:cBhvr>
                                      <p:rCtr x="-122" y="-14005"/>
                                    </p:animMotion>
                                  </p:childTnLst>
                                </p:cTn>
                              </p:par>
                              <p:par>
                                <p:cTn id="132" presetID="22" presetClass="entr" presetSubtype="8" fill="hold" grpId="0" nodeType="withEffect">
                                  <p:stCondLst>
                                    <p:cond delay="8000"/>
                                  </p:stCondLst>
                                  <p:childTnLst>
                                    <p:set>
                                      <p:cBhvr>
                                        <p:cTn id="133" dur="1" fill="hold">
                                          <p:stCondLst>
                                            <p:cond delay="0"/>
                                          </p:stCondLst>
                                        </p:cTn>
                                        <p:tgtEl>
                                          <p:spTgt spid="85"/>
                                        </p:tgtEl>
                                        <p:attrNameLst>
                                          <p:attrName>style.visibility</p:attrName>
                                        </p:attrNameLst>
                                      </p:cBhvr>
                                      <p:to>
                                        <p:strVal val="visible"/>
                                      </p:to>
                                    </p:set>
                                    <p:animEffect transition="in" filter="wipe(left)">
                                      <p:cBhvr>
                                        <p:cTn id="134" dur="1500"/>
                                        <p:tgtEl>
                                          <p:spTgt spid="85"/>
                                        </p:tgtEl>
                                      </p:cBhvr>
                                    </p:animEffect>
                                  </p:childTnLst>
                                </p:cTn>
                              </p:par>
                              <p:par>
                                <p:cTn id="135" presetID="22" presetClass="entr" presetSubtype="8" fill="hold" nodeType="withEffect">
                                  <p:stCondLst>
                                    <p:cond delay="8000"/>
                                  </p:stCondLst>
                                  <p:iterate type="lt">
                                    <p:tmPct val="10000"/>
                                  </p:iterate>
                                  <p:childTnLst>
                                    <p:set>
                                      <p:cBhvr>
                                        <p:cTn id="136" dur="1" fill="hold">
                                          <p:stCondLst>
                                            <p:cond delay="0"/>
                                          </p:stCondLst>
                                        </p:cTn>
                                        <p:tgtEl>
                                          <p:spTgt spid="39"/>
                                        </p:tgtEl>
                                        <p:attrNameLst>
                                          <p:attrName>style.visibility</p:attrName>
                                        </p:attrNameLst>
                                      </p:cBhvr>
                                      <p:to>
                                        <p:strVal val="visible"/>
                                      </p:to>
                                    </p:set>
                                    <p:animEffect transition="in" filter="wipe(left)">
                                      <p:cBhvr>
                                        <p:cTn id="137" dur="2000"/>
                                        <p:tgtEl>
                                          <p:spTgt spid="39"/>
                                        </p:tgtEl>
                                      </p:cBhvr>
                                    </p:animEffect>
                                  </p:childTnLst>
                                </p:cTn>
                              </p:par>
                              <p:par>
                                <p:cTn id="138" presetID="22" presetClass="entr" presetSubtype="8" fill="hold" nodeType="withEffect">
                                  <p:stCondLst>
                                    <p:cond delay="8250"/>
                                  </p:stCondLst>
                                  <p:iterate type="lt">
                                    <p:tmPct val="10000"/>
                                  </p:iterate>
                                  <p:childTnLst>
                                    <p:set>
                                      <p:cBhvr>
                                        <p:cTn id="139" dur="1" fill="hold">
                                          <p:stCondLst>
                                            <p:cond delay="0"/>
                                          </p:stCondLst>
                                        </p:cTn>
                                        <p:tgtEl>
                                          <p:spTgt spid="6"/>
                                        </p:tgtEl>
                                        <p:attrNameLst>
                                          <p:attrName>style.visibility</p:attrName>
                                        </p:attrNameLst>
                                      </p:cBhvr>
                                      <p:to>
                                        <p:strVal val="visible"/>
                                      </p:to>
                                    </p:set>
                                    <p:animEffect transition="in" filter="wipe(left)">
                                      <p:cBhvr>
                                        <p:cTn id="140" dur="1500"/>
                                        <p:tgtEl>
                                          <p:spTgt spid="6"/>
                                        </p:tgtEl>
                                      </p:cBhvr>
                                    </p:animEffect>
                                  </p:childTnLst>
                                </p:cTn>
                              </p:par>
                              <p:par>
                                <p:cTn id="141" presetID="16" presetClass="entr" presetSubtype="37" fill="hold" nodeType="withEffect">
                                  <p:stCondLst>
                                    <p:cond delay="12500"/>
                                  </p:stCondLst>
                                  <p:childTnLst>
                                    <p:set>
                                      <p:cBhvr>
                                        <p:cTn id="142" dur="1" fill="hold">
                                          <p:stCondLst>
                                            <p:cond delay="0"/>
                                          </p:stCondLst>
                                        </p:cTn>
                                        <p:tgtEl>
                                          <p:spTgt spid="66"/>
                                        </p:tgtEl>
                                        <p:attrNameLst>
                                          <p:attrName>style.visibility</p:attrName>
                                        </p:attrNameLst>
                                      </p:cBhvr>
                                      <p:to>
                                        <p:strVal val="visible"/>
                                      </p:to>
                                    </p:set>
                                    <p:animEffect transition="in" filter="barn(outVertical)">
                                      <p:cBhvr>
                                        <p:cTn id="143" dur="1000"/>
                                        <p:tgtEl>
                                          <p:spTgt spid="66"/>
                                        </p:tgtEl>
                                      </p:cBhvr>
                                    </p:animEffect>
                                  </p:childTnLst>
                                </p:cTn>
                              </p:par>
                              <p:par>
                                <p:cTn id="144" presetID="1" presetClass="exit" presetSubtype="0" fill="hold" nodeType="withEffect">
                                  <p:stCondLst>
                                    <p:cond delay="13900"/>
                                  </p:stCondLst>
                                  <p:childTnLst>
                                    <p:set>
                                      <p:cBhvr>
                                        <p:cTn id="145" dur="1" fill="hold">
                                          <p:stCondLst>
                                            <p:cond delay="0"/>
                                          </p:stCondLst>
                                        </p:cTn>
                                        <p:tgtEl>
                                          <p:spTgt spid="66"/>
                                        </p:tgtEl>
                                        <p:attrNameLst>
                                          <p:attrName>style.visibility</p:attrName>
                                        </p:attrNameLst>
                                      </p:cBhvr>
                                      <p:to>
                                        <p:strVal val="hidden"/>
                                      </p:to>
                                    </p:set>
                                  </p:childTnLst>
                                </p:cTn>
                              </p:par>
                              <p:par>
                                <p:cTn id="146" presetID="16" presetClass="entr" presetSubtype="37" fill="hold" nodeType="withEffect">
                                  <p:stCondLst>
                                    <p:cond delay="13900"/>
                                  </p:stCondLst>
                                  <p:childTnLst>
                                    <p:set>
                                      <p:cBhvr>
                                        <p:cTn id="147" dur="1" fill="hold">
                                          <p:stCondLst>
                                            <p:cond delay="0"/>
                                          </p:stCondLst>
                                        </p:cTn>
                                        <p:tgtEl>
                                          <p:spTgt spid="69"/>
                                        </p:tgtEl>
                                        <p:attrNameLst>
                                          <p:attrName>style.visibility</p:attrName>
                                        </p:attrNameLst>
                                      </p:cBhvr>
                                      <p:to>
                                        <p:strVal val="visible"/>
                                      </p:to>
                                    </p:set>
                                    <p:animEffect transition="in" filter="barn(outVertical)">
                                      <p:cBhvr>
                                        <p:cTn id="148" dur="1000"/>
                                        <p:tgtEl>
                                          <p:spTgt spid="69"/>
                                        </p:tgtEl>
                                      </p:cBhvr>
                                    </p:animEffect>
                                  </p:childTnLst>
                                </p:cTn>
                              </p:par>
                              <p:par>
                                <p:cTn id="149" presetID="1" presetClass="exit" presetSubtype="0" fill="hold" nodeType="withEffect">
                                  <p:stCondLst>
                                    <p:cond delay="15300"/>
                                  </p:stCondLst>
                                  <p:childTnLst>
                                    <p:set>
                                      <p:cBhvr>
                                        <p:cTn id="150" dur="1" fill="hold">
                                          <p:stCondLst>
                                            <p:cond delay="0"/>
                                          </p:stCondLst>
                                        </p:cTn>
                                        <p:tgtEl>
                                          <p:spTgt spid="69"/>
                                        </p:tgtEl>
                                        <p:attrNameLst>
                                          <p:attrName>style.visibility</p:attrName>
                                        </p:attrNameLst>
                                      </p:cBhvr>
                                      <p:to>
                                        <p:strVal val="hidden"/>
                                      </p:to>
                                    </p:set>
                                  </p:childTnLst>
                                </p:cTn>
                              </p:par>
                              <p:par>
                                <p:cTn id="151" presetID="16" presetClass="entr" presetSubtype="37" fill="hold" nodeType="withEffect">
                                  <p:stCondLst>
                                    <p:cond delay="15300"/>
                                  </p:stCondLst>
                                  <p:childTnLst>
                                    <p:set>
                                      <p:cBhvr>
                                        <p:cTn id="152" dur="1" fill="hold">
                                          <p:stCondLst>
                                            <p:cond delay="0"/>
                                          </p:stCondLst>
                                        </p:cTn>
                                        <p:tgtEl>
                                          <p:spTgt spid="71"/>
                                        </p:tgtEl>
                                        <p:attrNameLst>
                                          <p:attrName>style.visibility</p:attrName>
                                        </p:attrNameLst>
                                      </p:cBhvr>
                                      <p:to>
                                        <p:strVal val="visible"/>
                                      </p:to>
                                    </p:set>
                                    <p:animEffect transition="in" filter="barn(outVertical)">
                                      <p:cBhvr>
                                        <p:cTn id="153" dur="1000"/>
                                        <p:tgtEl>
                                          <p:spTgt spid="71"/>
                                        </p:tgtEl>
                                      </p:cBhvr>
                                    </p:animEffect>
                                  </p:childTnLst>
                                </p:cTn>
                              </p:par>
                              <p:par>
                                <p:cTn id="154" presetID="1" presetClass="exit" presetSubtype="0" fill="hold" nodeType="withEffect">
                                  <p:stCondLst>
                                    <p:cond delay="17000"/>
                                  </p:stCondLst>
                                  <p:childTnLst>
                                    <p:set>
                                      <p:cBhvr>
                                        <p:cTn id="155" dur="1" fill="hold">
                                          <p:stCondLst>
                                            <p:cond delay="0"/>
                                          </p:stCondLst>
                                        </p:cTn>
                                        <p:tgtEl>
                                          <p:spTgt spid="71"/>
                                        </p:tgtEl>
                                        <p:attrNameLst>
                                          <p:attrName>style.visibility</p:attrName>
                                        </p:attrNameLst>
                                      </p:cBhvr>
                                      <p:to>
                                        <p:strVal val="hidden"/>
                                      </p:to>
                                    </p:set>
                                  </p:childTnLst>
                                </p:cTn>
                              </p:par>
                              <p:par>
                                <p:cTn id="156" presetID="16" presetClass="entr" presetSubtype="37" fill="hold" nodeType="withEffect">
                                  <p:stCondLst>
                                    <p:cond delay="19300"/>
                                  </p:stCondLst>
                                  <p:childTnLst>
                                    <p:set>
                                      <p:cBhvr>
                                        <p:cTn id="157" dur="1" fill="hold">
                                          <p:stCondLst>
                                            <p:cond delay="0"/>
                                          </p:stCondLst>
                                        </p:cTn>
                                        <p:tgtEl>
                                          <p:spTgt spid="73"/>
                                        </p:tgtEl>
                                        <p:attrNameLst>
                                          <p:attrName>style.visibility</p:attrName>
                                        </p:attrNameLst>
                                      </p:cBhvr>
                                      <p:to>
                                        <p:strVal val="visible"/>
                                      </p:to>
                                    </p:set>
                                    <p:animEffect transition="in" filter="barn(outVertical)">
                                      <p:cBhvr>
                                        <p:cTn id="158" dur="1500"/>
                                        <p:tgtEl>
                                          <p:spTgt spid="73"/>
                                        </p:tgtEl>
                                      </p:cBhvr>
                                    </p:animEffect>
                                  </p:childTnLst>
                                </p:cTn>
                              </p:par>
                              <p:par>
                                <p:cTn id="159" presetID="1" presetClass="exit" presetSubtype="0" fill="hold" nodeType="withEffect">
                                  <p:stCondLst>
                                    <p:cond delay="27000"/>
                                  </p:stCondLst>
                                  <p:childTnLst>
                                    <p:set>
                                      <p:cBhvr>
                                        <p:cTn id="160" dur="1" fill="hold">
                                          <p:stCondLst>
                                            <p:cond delay="0"/>
                                          </p:stCondLst>
                                        </p:cTn>
                                        <p:tgtEl>
                                          <p:spTgt spid="73"/>
                                        </p:tgtEl>
                                        <p:attrNameLst>
                                          <p:attrName>style.visibility</p:attrName>
                                        </p:attrNameLst>
                                      </p:cBhvr>
                                      <p:to>
                                        <p:strVal val="hidden"/>
                                      </p:to>
                                    </p:set>
                                  </p:childTnLst>
                                </p:cTn>
                              </p:par>
                              <p:par>
                                <p:cTn id="161" presetID="2" presetClass="exit" presetSubtype="4" fill="hold" nodeType="withEffect">
                                  <p:stCondLst>
                                    <p:cond delay="27300"/>
                                  </p:stCondLst>
                                  <p:childTnLst>
                                    <p:anim calcmode="lin" valueType="num">
                                      <p:cBhvr additive="base">
                                        <p:cTn id="162" dur="500"/>
                                        <p:tgtEl>
                                          <p:spTgt spid="30"/>
                                        </p:tgtEl>
                                        <p:attrNameLst>
                                          <p:attrName>ppt_x</p:attrName>
                                        </p:attrNameLst>
                                      </p:cBhvr>
                                      <p:tavLst>
                                        <p:tav tm="0">
                                          <p:val>
                                            <p:strVal val="ppt_x"/>
                                          </p:val>
                                        </p:tav>
                                        <p:tav tm="100000">
                                          <p:val>
                                            <p:strVal val="ppt_x"/>
                                          </p:val>
                                        </p:tav>
                                      </p:tavLst>
                                    </p:anim>
                                    <p:anim calcmode="lin" valueType="num">
                                      <p:cBhvr additive="base">
                                        <p:cTn id="163" dur="500"/>
                                        <p:tgtEl>
                                          <p:spTgt spid="30"/>
                                        </p:tgtEl>
                                        <p:attrNameLst>
                                          <p:attrName>ppt_y</p:attrName>
                                        </p:attrNameLst>
                                      </p:cBhvr>
                                      <p:tavLst>
                                        <p:tav tm="0">
                                          <p:val>
                                            <p:strVal val="ppt_y"/>
                                          </p:val>
                                        </p:tav>
                                        <p:tav tm="100000">
                                          <p:val>
                                            <p:strVal val="1+ppt_h/2"/>
                                          </p:val>
                                        </p:tav>
                                      </p:tavLst>
                                    </p:anim>
                                    <p:set>
                                      <p:cBhvr>
                                        <p:cTn id="164" dur="1" fill="hold">
                                          <p:stCondLst>
                                            <p:cond delay="499"/>
                                          </p:stCondLst>
                                        </p:cTn>
                                        <p:tgtEl>
                                          <p:spTgt spid="30"/>
                                        </p:tgtEl>
                                        <p:attrNameLst>
                                          <p:attrName>style.visibility</p:attrName>
                                        </p:attrNameLst>
                                      </p:cBhvr>
                                      <p:to>
                                        <p:strVal val="hidden"/>
                                      </p:to>
                                    </p:set>
                                  </p:childTnLst>
                                </p:cTn>
                              </p:par>
                              <p:par>
                                <p:cTn id="165" presetID="2" presetClass="exit" presetSubtype="4" fill="hold" nodeType="withEffect">
                                  <p:stCondLst>
                                    <p:cond delay="27300"/>
                                  </p:stCondLst>
                                  <p:childTnLst>
                                    <p:anim calcmode="lin" valueType="num">
                                      <p:cBhvr additive="base">
                                        <p:cTn id="166" dur="500"/>
                                        <p:tgtEl>
                                          <p:spTgt spid="114"/>
                                        </p:tgtEl>
                                        <p:attrNameLst>
                                          <p:attrName>ppt_x</p:attrName>
                                        </p:attrNameLst>
                                      </p:cBhvr>
                                      <p:tavLst>
                                        <p:tav tm="0">
                                          <p:val>
                                            <p:strVal val="ppt_x"/>
                                          </p:val>
                                        </p:tav>
                                        <p:tav tm="100000">
                                          <p:val>
                                            <p:strVal val="ppt_x"/>
                                          </p:val>
                                        </p:tav>
                                      </p:tavLst>
                                    </p:anim>
                                    <p:anim calcmode="lin" valueType="num">
                                      <p:cBhvr additive="base">
                                        <p:cTn id="167" dur="500"/>
                                        <p:tgtEl>
                                          <p:spTgt spid="114"/>
                                        </p:tgtEl>
                                        <p:attrNameLst>
                                          <p:attrName>ppt_y</p:attrName>
                                        </p:attrNameLst>
                                      </p:cBhvr>
                                      <p:tavLst>
                                        <p:tav tm="0">
                                          <p:val>
                                            <p:strVal val="ppt_y"/>
                                          </p:val>
                                        </p:tav>
                                        <p:tav tm="100000">
                                          <p:val>
                                            <p:strVal val="1+ppt_h/2"/>
                                          </p:val>
                                        </p:tav>
                                      </p:tavLst>
                                    </p:anim>
                                    <p:set>
                                      <p:cBhvr>
                                        <p:cTn id="168" dur="1" fill="hold">
                                          <p:stCondLst>
                                            <p:cond delay="499"/>
                                          </p:stCondLst>
                                        </p:cTn>
                                        <p:tgtEl>
                                          <p:spTgt spid="114"/>
                                        </p:tgtEl>
                                        <p:attrNameLst>
                                          <p:attrName>style.visibility</p:attrName>
                                        </p:attrNameLst>
                                      </p:cBhvr>
                                      <p:to>
                                        <p:strVal val="hidden"/>
                                      </p:to>
                                    </p:set>
                                  </p:childTnLst>
                                </p:cTn>
                              </p:par>
                              <p:par>
                                <p:cTn id="169" presetID="64" presetClass="path" presetSubtype="0" accel="50000" decel="50000" fill="hold" nodeType="withEffect">
                                  <p:stCondLst>
                                    <p:cond delay="28700"/>
                                  </p:stCondLst>
                                  <p:childTnLst>
                                    <p:animMotion origin="layout" path="M 0.02916 0.04166 L 0.02691 -0.14028 " pathEditMode="relative" rAng="0" ptsTypes="AA">
                                      <p:cBhvr>
                                        <p:cTn id="170" dur="1000" fill="hold"/>
                                        <p:tgtEl>
                                          <p:spTgt spid="31"/>
                                        </p:tgtEl>
                                        <p:attrNameLst>
                                          <p:attrName>ppt_x</p:attrName>
                                          <p:attrName>ppt_y</p:attrName>
                                        </p:attrNameLst>
                                      </p:cBhvr>
                                      <p:rCtr x="-122" y="-9097"/>
                                    </p:animMotion>
                                  </p:childTnLst>
                                </p:cTn>
                              </p:par>
                              <p:par>
                                <p:cTn id="171" presetID="64" presetClass="path" presetSubtype="0" accel="50000" decel="50000" fill="hold" nodeType="withEffect">
                                  <p:stCondLst>
                                    <p:cond delay="28700"/>
                                  </p:stCondLst>
                                  <p:childTnLst>
                                    <p:animMotion origin="layout" path="M 0.02829 0.04286 L 0.02604 -0.237 " pathEditMode="fixed" rAng="0" ptsTypes="AA">
                                      <p:cBhvr>
                                        <p:cTn id="172" dur="1000" fill="hold"/>
                                        <p:tgtEl>
                                          <p:spTgt spid="115"/>
                                        </p:tgtEl>
                                        <p:attrNameLst>
                                          <p:attrName>ppt_x</p:attrName>
                                          <p:attrName>ppt_y</p:attrName>
                                        </p:attrNameLst>
                                      </p:cBhvr>
                                      <p:rCtr x="-122" y="-14005"/>
                                    </p:animMotion>
                                  </p:childTnLst>
                                </p:cTn>
                              </p:par>
                              <p:par>
                                <p:cTn id="173" presetID="16" presetClass="entr" presetSubtype="37" fill="hold" nodeType="withEffect">
                                  <p:stCondLst>
                                    <p:cond delay="34600"/>
                                  </p:stCondLst>
                                  <p:childTnLst>
                                    <p:set>
                                      <p:cBhvr>
                                        <p:cTn id="174" dur="1" fill="hold">
                                          <p:stCondLst>
                                            <p:cond delay="0"/>
                                          </p:stCondLst>
                                        </p:cTn>
                                        <p:tgtEl>
                                          <p:spTgt spid="76"/>
                                        </p:tgtEl>
                                        <p:attrNameLst>
                                          <p:attrName>style.visibility</p:attrName>
                                        </p:attrNameLst>
                                      </p:cBhvr>
                                      <p:to>
                                        <p:strVal val="visible"/>
                                      </p:to>
                                    </p:set>
                                    <p:animEffect transition="in" filter="barn(outVertical)">
                                      <p:cBhvr>
                                        <p:cTn id="175" dur="1500"/>
                                        <p:tgtEl>
                                          <p:spTgt spid="76"/>
                                        </p:tgtEl>
                                      </p:cBhvr>
                                    </p:animEffect>
                                  </p:childTnLst>
                                </p:cTn>
                              </p:par>
                              <p:par>
                                <p:cTn id="176" presetID="1" presetClass="exit" presetSubtype="0" fill="hold" nodeType="withEffect">
                                  <p:stCondLst>
                                    <p:cond delay="36100"/>
                                  </p:stCondLst>
                                  <p:childTnLst>
                                    <p:set>
                                      <p:cBhvr>
                                        <p:cTn id="177" dur="1" fill="hold">
                                          <p:stCondLst>
                                            <p:cond delay="0"/>
                                          </p:stCondLst>
                                        </p:cTn>
                                        <p:tgtEl>
                                          <p:spTgt spid="76"/>
                                        </p:tgtEl>
                                        <p:attrNameLst>
                                          <p:attrName>style.visibility</p:attrName>
                                        </p:attrNameLst>
                                      </p:cBhvr>
                                      <p:to>
                                        <p:strVal val="hidden"/>
                                      </p:to>
                                    </p:set>
                                  </p:childTnLst>
                                </p:cTn>
                              </p:par>
                              <p:par>
                                <p:cTn id="178" presetID="16" presetClass="entr" presetSubtype="37" fill="hold" nodeType="withEffect">
                                  <p:stCondLst>
                                    <p:cond delay="36100"/>
                                  </p:stCondLst>
                                  <p:childTnLst>
                                    <p:set>
                                      <p:cBhvr>
                                        <p:cTn id="179" dur="1" fill="hold">
                                          <p:stCondLst>
                                            <p:cond delay="0"/>
                                          </p:stCondLst>
                                        </p:cTn>
                                        <p:tgtEl>
                                          <p:spTgt spid="78"/>
                                        </p:tgtEl>
                                        <p:attrNameLst>
                                          <p:attrName>style.visibility</p:attrName>
                                        </p:attrNameLst>
                                      </p:cBhvr>
                                      <p:to>
                                        <p:strVal val="visible"/>
                                      </p:to>
                                    </p:set>
                                    <p:animEffect transition="in" filter="barn(outVertical)">
                                      <p:cBhvr>
                                        <p:cTn id="180" dur="1500"/>
                                        <p:tgtEl>
                                          <p:spTgt spid="78"/>
                                        </p:tgtEl>
                                      </p:cBhvr>
                                    </p:animEffect>
                                  </p:childTnLst>
                                </p:cTn>
                              </p:par>
                              <p:par>
                                <p:cTn id="181" presetID="1" presetClass="exit" presetSubtype="0" fill="hold" nodeType="withEffect">
                                  <p:stCondLst>
                                    <p:cond delay="37600"/>
                                  </p:stCondLst>
                                  <p:childTnLst>
                                    <p:set>
                                      <p:cBhvr>
                                        <p:cTn id="182" dur="1" fill="hold">
                                          <p:stCondLst>
                                            <p:cond delay="0"/>
                                          </p:stCondLst>
                                        </p:cTn>
                                        <p:tgtEl>
                                          <p:spTgt spid="78"/>
                                        </p:tgtEl>
                                        <p:attrNameLst>
                                          <p:attrName>style.visibility</p:attrName>
                                        </p:attrNameLst>
                                      </p:cBhvr>
                                      <p:to>
                                        <p:strVal val="hidden"/>
                                      </p:to>
                                    </p:set>
                                  </p:childTnLst>
                                </p:cTn>
                              </p:par>
                            </p:childTnLst>
                          </p:cTn>
                        </p:par>
                        <p:par>
                          <p:cTn id="183" fill="hold">
                            <p:stCondLst>
                              <p:cond delay="41650"/>
                            </p:stCondLst>
                            <p:childTnLst>
                              <p:par>
                                <p:cTn id="184" presetID="2" presetClass="exit" presetSubtype="4" fill="hold" nodeType="afterEffect">
                                  <p:stCondLst>
                                    <p:cond delay="0"/>
                                  </p:stCondLst>
                                  <p:childTnLst>
                                    <p:anim calcmode="lin" valueType="num">
                                      <p:cBhvr additive="base">
                                        <p:cTn id="185" dur="500"/>
                                        <p:tgtEl>
                                          <p:spTgt spid="31"/>
                                        </p:tgtEl>
                                        <p:attrNameLst>
                                          <p:attrName>ppt_x</p:attrName>
                                        </p:attrNameLst>
                                      </p:cBhvr>
                                      <p:tavLst>
                                        <p:tav tm="0">
                                          <p:val>
                                            <p:strVal val="ppt_x"/>
                                          </p:val>
                                        </p:tav>
                                        <p:tav tm="100000">
                                          <p:val>
                                            <p:strVal val="ppt_x"/>
                                          </p:val>
                                        </p:tav>
                                      </p:tavLst>
                                    </p:anim>
                                    <p:anim calcmode="lin" valueType="num">
                                      <p:cBhvr additive="base">
                                        <p:cTn id="186" dur="500"/>
                                        <p:tgtEl>
                                          <p:spTgt spid="31"/>
                                        </p:tgtEl>
                                        <p:attrNameLst>
                                          <p:attrName>ppt_y</p:attrName>
                                        </p:attrNameLst>
                                      </p:cBhvr>
                                      <p:tavLst>
                                        <p:tav tm="0">
                                          <p:val>
                                            <p:strVal val="ppt_y"/>
                                          </p:val>
                                        </p:tav>
                                        <p:tav tm="100000">
                                          <p:val>
                                            <p:strVal val="1+ppt_h/2"/>
                                          </p:val>
                                        </p:tav>
                                      </p:tavLst>
                                    </p:anim>
                                    <p:set>
                                      <p:cBhvr>
                                        <p:cTn id="187" dur="1" fill="hold">
                                          <p:stCondLst>
                                            <p:cond delay="499"/>
                                          </p:stCondLst>
                                        </p:cTn>
                                        <p:tgtEl>
                                          <p:spTgt spid="31"/>
                                        </p:tgtEl>
                                        <p:attrNameLst>
                                          <p:attrName>style.visibility</p:attrName>
                                        </p:attrNameLst>
                                      </p:cBhvr>
                                      <p:to>
                                        <p:strVal val="hidden"/>
                                      </p:to>
                                    </p:set>
                                  </p:childTnLst>
                                </p:cTn>
                              </p:par>
                              <p:par>
                                <p:cTn id="188" presetID="2" presetClass="exit" presetSubtype="4" fill="hold" nodeType="withEffect">
                                  <p:stCondLst>
                                    <p:cond delay="0"/>
                                  </p:stCondLst>
                                  <p:childTnLst>
                                    <p:anim calcmode="lin" valueType="num">
                                      <p:cBhvr additive="base">
                                        <p:cTn id="189" dur="500"/>
                                        <p:tgtEl>
                                          <p:spTgt spid="115"/>
                                        </p:tgtEl>
                                        <p:attrNameLst>
                                          <p:attrName>ppt_x</p:attrName>
                                        </p:attrNameLst>
                                      </p:cBhvr>
                                      <p:tavLst>
                                        <p:tav tm="0">
                                          <p:val>
                                            <p:strVal val="ppt_x"/>
                                          </p:val>
                                        </p:tav>
                                        <p:tav tm="100000">
                                          <p:val>
                                            <p:strVal val="ppt_x"/>
                                          </p:val>
                                        </p:tav>
                                      </p:tavLst>
                                    </p:anim>
                                    <p:anim calcmode="lin" valueType="num">
                                      <p:cBhvr additive="base">
                                        <p:cTn id="190" dur="500"/>
                                        <p:tgtEl>
                                          <p:spTgt spid="115"/>
                                        </p:tgtEl>
                                        <p:attrNameLst>
                                          <p:attrName>ppt_y</p:attrName>
                                        </p:attrNameLst>
                                      </p:cBhvr>
                                      <p:tavLst>
                                        <p:tav tm="0">
                                          <p:val>
                                            <p:strVal val="ppt_y"/>
                                          </p:val>
                                        </p:tav>
                                        <p:tav tm="100000">
                                          <p:val>
                                            <p:strVal val="1+ppt_h/2"/>
                                          </p:val>
                                        </p:tav>
                                      </p:tavLst>
                                    </p:anim>
                                    <p:set>
                                      <p:cBhvr>
                                        <p:cTn id="191" dur="1" fill="hold">
                                          <p:stCondLst>
                                            <p:cond delay="499"/>
                                          </p:stCondLst>
                                        </p:cTn>
                                        <p:tgtEl>
                                          <p:spTgt spid="115"/>
                                        </p:tgtEl>
                                        <p:attrNameLst>
                                          <p:attrName>style.visibility</p:attrName>
                                        </p:attrNameLst>
                                      </p:cBhvr>
                                      <p:to>
                                        <p:strVal val="hidden"/>
                                      </p:to>
                                    </p:set>
                                  </p:childTnLst>
                                </p:cTn>
                              </p:par>
                            </p:childTnLst>
                          </p:cTn>
                        </p:par>
                        <p:par>
                          <p:cTn id="192" fill="hold">
                            <p:stCondLst>
                              <p:cond delay="42150"/>
                            </p:stCondLst>
                            <p:childTnLst>
                              <p:par>
                                <p:cTn id="193" presetID="1" presetClass="entr" presetSubtype="0" fill="hold" grpId="0" nodeType="afterEffect">
                                  <p:stCondLst>
                                    <p:cond delay="0"/>
                                  </p:stCondLst>
                                  <p:childTnLst>
                                    <p:set>
                                      <p:cBhvr>
                                        <p:cTn id="194" dur="1" fill="hold">
                                          <p:stCondLst>
                                            <p:cond delay="33499"/>
                                          </p:stCondLst>
                                        </p:cTn>
                                        <p:tgtEl>
                                          <p:spTgt spid="108"/>
                                        </p:tgtEl>
                                        <p:attrNameLst>
                                          <p:attrName>style.visibility</p:attrName>
                                        </p:attrNameLst>
                                      </p:cBhvr>
                                      <p:to>
                                        <p:strVal val="visible"/>
                                      </p:to>
                                    </p:set>
                                  </p:childTnLst>
                                  <p:subTnLst>
                                    <p:audio>
                                      <p:cMediaNode>
                                        <p:cTn display="0" masterRel="sameClick">
                                          <p:stCondLst>
                                            <p:cond evt="begin" delay="0">
                                              <p:tn val="193"/>
                                            </p:cond>
                                          </p:stCondLst>
                                          <p:endCondLst>
                                            <p:cond evt="onStopAudio" delay="0">
                                              <p:tgtEl>
                                                <p:sldTgt/>
                                              </p:tgtEl>
                                            </p:cond>
                                          </p:endCondLst>
                                        </p:cTn>
                                        <p:tgtEl>
                                          <p:sndTgt r:embed="rId8" name="cpL07S06_Clip_2_1a.wav"/>
                                        </p:tgtEl>
                                      </p:cMediaNode>
                                    </p:audio>
                                  </p:subTnLst>
                                </p:cTn>
                              </p:par>
                              <p:par>
                                <p:cTn id="195" presetID="64" presetClass="path" presetSubtype="0" accel="50000" decel="50000" fill="hold" nodeType="withEffect">
                                  <p:stCondLst>
                                    <p:cond delay="0"/>
                                  </p:stCondLst>
                                  <p:childTnLst>
                                    <p:animMotion origin="layout" path="M 0.00955 0.04166 L 0.0073 -0.14028 " pathEditMode="relative" rAng="0" ptsTypes="AA">
                                      <p:cBhvr>
                                        <p:cTn id="196" dur="1000" fill="hold"/>
                                        <p:tgtEl>
                                          <p:spTgt spid="32"/>
                                        </p:tgtEl>
                                        <p:attrNameLst>
                                          <p:attrName>ppt_x</p:attrName>
                                          <p:attrName>ppt_y</p:attrName>
                                        </p:attrNameLst>
                                      </p:cBhvr>
                                      <p:rCtr x="-122" y="-9097"/>
                                    </p:animMotion>
                                  </p:childTnLst>
                                </p:cTn>
                              </p:par>
                              <p:par>
                                <p:cTn id="197" presetID="64" presetClass="path" presetSubtype="0" accel="50000" decel="50000" fill="hold" nodeType="withEffect">
                                  <p:stCondLst>
                                    <p:cond delay="0"/>
                                  </p:stCondLst>
                                  <p:childTnLst>
                                    <p:animMotion origin="layout" path="M 0.00868 0.04336 L 0.00643 -0.2365 " pathEditMode="fixed" rAng="0" ptsTypes="AA">
                                      <p:cBhvr>
                                        <p:cTn id="198" dur="1000" fill="hold"/>
                                        <p:tgtEl>
                                          <p:spTgt spid="117"/>
                                        </p:tgtEl>
                                        <p:attrNameLst>
                                          <p:attrName>ppt_x</p:attrName>
                                          <p:attrName>ppt_y</p:attrName>
                                        </p:attrNameLst>
                                      </p:cBhvr>
                                      <p:rCtr x="-122" y="-14005"/>
                                    </p:animMotion>
                                  </p:childTnLst>
                                </p:cTn>
                              </p:par>
                              <p:par>
                                <p:cTn id="199" presetID="22" presetClass="entr" presetSubtype="8" fill="hold" nodeType="withEffect">
                                  <p:stCondLst>
                                    <p:cond delay="5600"/>
                                  </p:stCondLst>
                                  <p:iterate type="lt">
                                    <p:tmPct val="10000"/>
                                  </p:iterate>
                                  <p:childTnLst>
                                    <p:set>
                                      <p:cBhvr>
                                        <p:cTn id="200" dur="1" fill="hold">
                                          <p:stCondLst>
                                            <p:cond delay="0"/>
                                          </p:stCondLst>
                                        </p:cTn>
                                        <p:tgtEl>
                                          <p:spTgt spid="86"/>
                                        </p:tgtEl>
                                        <p:attrNameLst>
                                          <p:attrName>style.visibility</p:attrName>
                                        </p:attrNameLst>
                                      </p:cBhvr>
                                      <p:to>
                                        <p:strVal val="visible"/>
                                      </p:to>
                                    </p:set>
                                    <p:animEffect transition="in" filter="wipe(left)">
                                      <p:cBhvr>
                                        <p:cTn id="201" dur="2000"/>
                                        <p:tgtEl>
                                          <p:spTgt spid="86"/>
                                        </p:tgtEl>
                                      </p:cBhvr>
                                    </p:animEffect>
                                  </p:childTnLst>
                                </p:cTn>
                              </p:par>
                              <p:par>
                                <p:cTn id="202" presetID="22" presetClass="entr" presetSubtype="8" fill="hold" grpId="0" nodeType="withEffect">
                                  <p:stCondLst>
                                    <p:cond delay="5600"/>
                                  </p:stCondLst>
                                  <p:childTnLst>
                                    <p:set>
                                      <p:cBhvr>
                                        <p:cTn id="203" dur="1" fill="hold">
                                          <p:stCondLst>
                                            <p:cond delay="0"/>
                                          </p:stCondLst>
                                        </p:cTn>
                                        <p:tgtEl>
                                          <p:spTgt spid="84"/>
                                        </p:tgtEl>
                                        <p:attrNameLst>
                                          <p:attrName>style.visibility</p:attrName>
                                        </p:attrNameLst>
                                      </p:cBhvr>
                                      <p:to>
                                        <p:strVal val="visible"/>
                                      </p:to>
                                    </p:set>
                                    <p:animEffect transition="in" filter="wipe(left)">
                                      <p:cBhvr>
                                        <p:cTn id="204" dur="1500"/>
                                        <p:tgtEl>
                                          <p:spTgt spid="84"/>
                                        </p:tgtEl>
                                      </p:cBhvr>
                                    </p:animEffect>
                                  </p:childTnLst>
                                </p:cTn>
                              </p:par>
                              <p:par>
                                <p:cTn id="205" presetID="22" presetClass="entr" presetSubtype="8" fill="hold" nodeType="withEffect">
                                  <p:stCondLst>
                                    <p:cond delay="6000"/>
                                  </p:stCondLst>
                                  <p:iterate type="lt">
                                    <p:tmPct val="10000"/>
                                  </p:iterate>
                                  <p:childTnLst>
                                    <p:set>
                                      <p:cBhvr>
                                        <p:cTn id="206" dur="1" fill="hold">
                                          <p:stCondLst>
                                            <p:cond delay="0"/>
                                          </p:stCondLst>
                                        </p:cTn>
                                        <p:tgtEl>
                                          <p:spTgt spid="12"/>
                                        </p:tgtEl>
                                        <p:attrNameLst>
                                          <p:attrName>style.visibility</p:attrName>
                                        </p:attrNameLst>
                                      </p:cBhvr>
                                      <p:to>
                                        <p:strVal val="visible"/>
                                      </p:to>
                                    </p:set>
                                    <p:animEffect transition="in" filter="wipe(left)">
                                      <p:cBhvr>
                                        <p:cTn id="207" dur="1250"/>
                                        <p:tgtEl>
                                          <p:spTgt spid="12"/>
                                        </p:tgtEl>
                                      </p:cBhvr>
                                    </p:animEffect>
                                  </p:childTnLst>
                                </p:cTn>
                              </p:par>
                              <p:par>
                                <p:cTn id="208" presetID="1" presetClass="entr" presetSubtype="0" fill="hold" nodeType="withEffect">
                                  <p:stCondLst>
                                    <p:cond delay="8100"/>
                                  </p:stCondLst>
                                  <p:childTnLst>
                                    <p:set>
                                      <p:cBhvr>
                                        <p:cTn id="209" dur="1" fill="hold">
                                          <p:stCondLst>
                                            <p:cond delay="0"/>
                                          </p:stCondLst>
                                        </p:cTn>
                                        <p:tgtEl>
                                          <p:spTgt spid="89"/>
                                        </p:tgtEl>
                                        <p:attrNameLst>
                                          <p:attrName>style.visibility</p:attrName>
                                        </p:attrNameLst>
                                      </p:cBhvr>
                                      <p:to>
                                        <p:strVal val="visible"/>
                                      </p:to>
                                    </p:set>
                                  </p:childTnLst>
                                </p:cTn>
                              </p:par>
                              <p:par>
                                <p:cTn id="210" presetID="16" presetClass="entr" presetSubtype="37" fill="hold" nodeType="withEffect">
                                  <p:stCondLst>
                                    <p:cond delay="8100"/>
                                  </p:stCondLst>
                                  <p:childTnLst>
                                    <p:set>
                                      <p:cBhvr>
                                        <p:cTn id="211" dur="1" fill="hold">
                                          <p:stCondLst>
                                            <p:cond delay="0"/>
                                          </p:stCondLst>
                                        </p:cTn>
                                        <p:tgtEl>
                                          <p:spTgt spid="106"/>
                                        </p:tgtEl>
                                        <p:attrNameLst>
                                          <p:attrName>style.visibility</p:attrName>
                                        </p:attrNameLst>
                                      </p:cBhvr>
                                      <p:to>
                                        <p:strVal val="visible"/>
                                      </p:to>
                                    </p:set>
                                    <p:animEffect transition="in" filter="barn(outVertical)">
                                      <p:cBhvr>
                                        <p:cTn id="212" dur="1500"/>
                                        <p:tgtEl>
                                          <p:spTgt spid="106"/>
                                        </p:tgtEl>
                                      </p:cBhvr>
                                    </p:animEffect>
                                  </p:childTnLst>
                                </p:cTn>
                              </p:par>
                              <p:par>
                                <p:cTn id="213" presetID="1" presetClass="entr" presetSubtype="0" fill="hold" grpId="0" nodeType="withEffect">
                                  <p:stCondLst>
                                    <p:cond delay="10600"/>
                                  </p:stCondLst>
                                  <p:childTnLst>
                                    <p:set>
                                      <p:cBhvr>
                                        <p:cTn id="214" dur="1" fill="hold">
                                          <p:stCondLst>
                                            <p:cond delay="0"/>
                                          </p:stCondLst>
                                        </p:cTn>
                                        <p:tgtEl>
                                          <p:spTgt spid="107"/>
                                        </p:tgtEl>
                                        <p:attrNameLst>
                                          <p:attrName>style.visibility</p:attrName>
                                        </p:attrNameLst>
                                      </p:cBhvr>
                                      <p:to>
                                        <p:strVal val="visible"/>
                                      </p:to>
                                    </p:set>
                                  </p:childTnLst>
                                </p:cTn>
                              </p:par>
                              <p:par>
                                <p:cTn id="215" presetID="22" presetClass="entr" presetSubtype="1" fill="hold" nodeType="withEffect">
                                  <p:stCondLst>
                                    <p:cond delay="16500"/>
                                  </p:stCondLst>
                                  <p:childTnLst>
                                    <p:set>
                                      <p:cBhvr>
                                        <p:cTn id="216" dur="1" fill="hold">
                                          <p:stCondLst>
                                            <p:cond delay="0"/>
                                          </p:stCondLst>
                                        </p:cTn>
                                        <p:tgtEl>
                                          <p:spTgt spid="77"/>
                                        </p:tgtEl>
                                        <p:attrNameLst>
                                          <p:attrName>style.visibility</p:attrName>
                                        </p:attrNameLst>
                                      </p:cBhvr>
                                      <p:to>
                                        <p:strVal val="visible"/>
                                      </p:to>
                                    </p:set>
                                    <p:animEffect transition="in" filter="wipe(up)">
                                      <p:cBhvr>
                                        <p:cTn id="217" dur="500"/>
                                        <p:tgtEl>
                                          <p:spTgt spid="77"/>
                                        </p:tgtEl>
                                      </p:cBhvr>
                                    </p:animEffect>
                                  </p:childTnLst>
                                </p:cTn>
                              </p:par>
                              <p:par>
                                <p:cTn id="218" presetID="22" presetClass="entr" presetSubtype="1" fill="hold" nodeType="withEffect">
                                  <p:stCondLst>
                                    <p:cond delay="16500"/>
                                  </p:stCondLst>
                                  <p:childTnLst>
                                    <p:set>
                                      <p:cBhvr>
                                        <p:cTn id="219" dur="1" fill="hold">
                                          <p:stCondLst>
                                            <p:cond delay="0"/>
                                          </p:stCondLst>
                                        </p:cTn>
                                        <p:tgtEl>
                                          <p:spTgt spid="82"/>
                                        </p:tgtEl>
                                        <p:attrNameLst>
                                          <p:attrName>style.visibility</p:attrName>
                                        </p:attrNameLst>
                                      </p:cBhvr>
                                      <p:to>
                                        <p:strVal val="visible"/>
                                      </p:to>
                                    </p:set>
                                    <p:animEffect transition="in" filter="wipe(up)">
                                      <p:cBhvr>
                                        <p:cTn id="220" dur="500"/>
                                        <p:tgtEl>
                                          <p:spTgt spid="82"/>
                                        </p:tgtEl>
                                      </p:cBhvr>
                                    </p:animEffect>
                                  </p:childTnLst>
                                </p:cTn>
                              </p:par>
                              <p:par>
                                <p:cTn id="221" presetID="16" presetClass="entr" presetSubtype="37" fill="hold" nodeType="withEffect">
                                  <p:stCondLst>
                                    <p:cond delay="17000"/>
                                  </p:stCondLst>
                                  <p:childTnLst>
                                    <p:set>
                                      <p:cBhvr>
                                        <p:cTn id="222" dur="1" fill="hold">
                                          <p:stCondLst>
                                            <p:cond delay="0"/>
                                          </p:stCondLst>
                                        </p:cTn>
                                        <p:tgtEl>
                                          <p:spTgt spid="105"/>
                                        </p:tgtEl>
                                        <p:attrNameLst>
                                          <p:attrName>style.visibility</p:attrName>
                                        </p:attrNameLst>
                                      </p:cBhvr>
                                      <p:to>
                                        <p:strVal val="visible"/>
                                      </p:to>
                                    </p:set>
                                    <p:animEffect transition="in" filter="barn(outVertical)">
                                      <p:cBhvr>
                                        <p:cTn id="223" dur="2000"/>
                                        <p:tgtEl>
                                          <p:spTgt spid="105"/>
                                        </p:tgtEl>
                                      </p:cBhvr>
                                    </p:animEffect>
                                  </p:childTnLst>
                                </p:cTn>
                              </p:par>
                              <p:par>
                                <p:cTn id="224" presetID="1" presetClass="entr" presetSubtype="0" fill="hold" grpId="0" nodeType="withEffect">
                                  <p:stCondLst>
                                    <p:cond delay="19000"/>
                                  </p:stCondLst>
                                  <p:childTnLst>
                                    <p:set>
                                      <p:cBhvr>
                                        <p:cTn id="225" dur="1" fill="hold">
                                          <p:stCondLst>
                                            <p:cond delay="0"/>
                                          </p:stCondLst>
                                        </p:cTn>
                                        <p:tgtEl>
                                          <p:spTgt spid="104"/>
                                        </p:tgtEl>
                                        <p:attrNameLst>
                                          <p:attrName>style.visibility</p:attrName>
                                        </p:attrNameLst>
                                      </p:cBhvr>
                                      <p:to>
                                        <p:strVal val="visible"/>
                                      </p:to>
                                    </p:set>
                                  </p:childTnLst>
                                </p:cTn>
                              </p:par>
                              <p:par>
                                <p:cTn id="226" presetID="2" presetClass="exit" presetSubtype="4" fill="hold" nodeType="withEffect">
                                  <p:stCondLst>
                                    <p:cond delay="21700"/>
                                  </p:stCondLst>
                                  <p:childTnLst>
                                    <p:anim calcmode="lin" valueType="num">
                                      <p:cBhvr additive="base">
                                        <p:cTn id="227" dur="500"/>
                                        <p:tgtEl>
                                          <p:spTgt spid="32"/>
                                        </p:tgtEl>
                                        <p:attrNameLst>
                                          <p:attrName>ppt_x</p:attrName>
                                        </p:attrNameLst>
                                      </p:cBhvr>
                                      <p:tavLst>
                                        <p:tav tm="0">
                                          <p:val>
                                            <p:strVal val="ppt_x"/>
                                          </p:val>
                                        </p:tav>
                                        <p:tav tm="100000">
                                          <p:val>
                                            <p:strVal val="ppt_x"/>
                                          </p:val>
                                        </p:tav>
                                      </p:tavLst>
                                    </p:anim>
                                    <p:anim calcmode="lin" valueType="num">
                                      <p:cBhvr additive="base">
                                        <p:cTn id="228" dur="500"/>
                                        <p:tgtEl>
                                          <p:spTgt spid="32"/>
                                        </p:tgtEl>
                                        <p:attrNameLst>
                                          <p:attrName>ppt_y</p:attrName>
                                        </p:attrNameLst>
                                      </p:cBhvr>
                                      <p:tavLst>
                                        <p:tav tm="0">
                                          <p:val>
                                            <p:strVal val="ppt_y"/>
                                          </p:val>
                                        </p:tav>
                                        <p:tav tm="100000">
                                          <p:val>
                                            <p:strVal val="1+ppt_h/2"/>
                                          </p:val>
                                        </p:tav>
                                      </p:tavLst>
                                    </p:anim>
                                    <p:set>
                                      <p:cBhvr>
                                        <p:cTn id="229" dur="1" fill="hold">
                                          <p:stCondLst>
                                            <p:cond delay="499"/>
                                          </p:stCondLst>
                                        </p:cTn>
                                        <p:tgtEl>
                                          <p:spTgt spid="32"/>
                                        </p:tgtEl>
                                        <p:attrNameLst>
                                          <p:attrName>style.visibility</p:attrName>
                                        </p:attrNameLst>
                                      </p:cBhvr>
                                      <p:to>
                                        <p:strVal val="hidden"/>
                                      </p:to>
                                    </p:set>
                                  </p:childTnLst>
                                </p:cTn>
                              </p:par>
                              <p:par>
                                <p:cTn id="230" presetID="2" presetClass="exit" presetSubtype="4" fill="hold" nodeType="withEffect">
                                  <p:stCondLst>
                                    <p:cond delay="21700"/>
                                  </p:stCondLst>
                                  <p:childTnLst>
                                    <p:anim calcmode="lin" valueType="num">
                                      <p:cBhvr additive="base">
                                        <p:cTn id="231" dur="500"/>
                                        <p:tgtEl>
                                          <p:spTgt spid="117"/>
                                        </p:tgtEl>
                                        <p:attrNameLst>
                                          <p:attrName>ppt_x</p:attrName>
                                        </p:attrNameLst>
                                      </p:cBhvr>
                                      <p:tavLst>
                                        <p:tav tm="0">
                                          <p:val>
                                            <p:strVal val="ppt_x"/>
                                          </p:val>
                                        </p:tav>
                                        <p:tav tm="100000">
                                          <p:val>
                                            <p:strVal val="ppt_x"/>
                                          </p:val>
                                        </p:tav>
                                      </p:tavLst>
                                    </p:anim>
                                    <p:anim calcmode="lin" valueType="num">
                                      <p:cBhvr additive="base">
                                        <p:cTn id="232" dur="500"/>
                                        <p:tgtEl>
                                          <p:spTgt spid="117"/>
                                        </p:tgtEl>
                                        <p:attrNameLst>
                                          <p:attrName>ppt_y</p:attrName>
                                        </p:attrNameLst>
                                      </p:cBhvr>
                                      <p:tavLst>
                                        <p:tav tm="0">
                                          <p:val>
                                            <p:strVal val="ppt_y"/>
                                          </p:val>
                                        </p:tav>
                                        <p:tav tm="100000">
                                          <p:val>
                                            <p:strVal val="1+ppt_h/2"/>
                                          </p:val>
                                        </p:tav>
                                      </p:tavLst>
                                    </p:anim>
                                    <p:set>
                                      <p:cBhvr>
                                        <p:cTn id="233" dur="1" fill="hold">
                                          <p:stCondLst>
                                            <p:cond delay="499"/>
                                          </p:stCondLst>
                                        </p:cTn>
                                        <p:tgtEl>
                                          <p:spTgt spid="117"/>
                                        </p:tgtEl>
                                        <p:attrNameLst>
                                          <p:attrName>style.visibility</p:attrName>
                                        </p:attrNameLst>
                                      </p:cBhvr>
                                      <p:to>
                                        <p:strVal val="hidden"/>
                                      </p:to>
                                    </p:set>
                                  </p:childTnLst>
                                </p:cTn>
                              </p:par>
                              <p:par>
                                <p:cTn id="234" presetID="64" presetClass="path" presetSubtype="0" accel="50000" decel="50000" fill="hold" nodeType="withEffect">
                                  <p:stCondLst>
                                    <p:cond delay="23200"/>
                                  </p:stCondLst>
                                  <p:childTnLst>
                                    <p:animMotion origin="layout" path="M -0.01025 0.04259 L -0.0125 -0.13936 " pathEditMode="relative" rAng="0" ptsTypes="AA">
                                      <p:cBhvr>
                                        <p:cTn id="235" dur="1000" fill="hold"/>
                                        <p:tgtEl>
                                          <p:spTgt spid="47"/>
                                        </p:tgtEl>
                                        <p:attrNameLst>
                                          <p:attrName>ppt_x</p:attrName>
                                          <p:attrName>ppt_y</p:attrName>
                                        </p:attrNameLst>
                                      </p:cBhvr>
                                      <p:rCtr x="-122" y="-9097"/>
                                    </p:animMotion>
                                  </p:childTnLst>
                                </p:cTn>
                              </p:par>
                              <p:par>
                                <p:cTn id="236" presetID="64" presetClass="path" presetSubtype="0" accel="50000" decel="50000" fill="hold" nodeType="withEffect">
                                  <p:stCondLst>
                                    <p:cond delay="23200"/>
                                  </p:stCondLst>
                                  <p:childTnLst>
                                    <p:animMotion origin="layout" path="M -0.01112 0.04332 L -0.01337 -0.23654 " pathEditMode="fixed" rAng="0" ptsTypes="AA">
                                      <p:cBhvr>
                                        <p:cTn id="237" dur="1000" fill="hold"/>
                                        <p:tgtEl>
                                          <p:spTgt spid="118"/>
                                        </p:tgtEl>
                                        <p:attrNameLst>
                                          <p:attrName>ppt_x</p:attrName>
                                          <p:attrName>ppt_y</p:attrName>
                                        </p:attrNameLst>
                                      </p:cBhvr>
                                      <p:rCtr x="-122" y="-14005"/>
                                    </p:animMotion>
                                  </p:childTnLst>
                                </p:cTn>
                              </p:par>
                              <p:par>
                                <p:cTn id="238" presetID="16" presetClass="entr" presetSubtype="37" fill="hold" nodeType="withEffect">
                                  <p:stCondLst>
                                    <p:cond delay="24600"/>
                                  </p:stCondLst>
                                  <p:childTnLst>
                                    <p:set>
                                      <p:cBhvr>
                                        <p:cTn id="239" dur="1" fill="hold">
                                          <p:stCondLst>
                                            <p:cond delay="0"/>
                                          </p:stCondLst>
                                        </p:cTn>
                                        <p:tgtEl>
                                          <p:spTgt spid="90"/>
                                        </p:tgtEl>
                                        <p:attrNameLst>
                                          <p:attrName>style.visibility</p:attrName>
                                        </p:attrNameLst>
                                      </p:cBhvr>
                                      <p:to>
                                        <p:strVal val="visible"/>
                                      </p:to>
                                    </p:set>
                                    <p:animEffect transition="in" filter="barn(outVertical)">
                                      <p:cBhvr>
                                        <p:cTn id="240" dur="1500"/>
                                        <p:tgtEl>
                                          <p:spTgt spid="90"/>
                                        </p:tgtEl>
                                      </p:cBhvr>
                                    </p:animEffect>
                                  </p:childTnLst>
                                </p:cTn>
                              </p:par>
                              <p:par>
                                <p:cTn id="241" presetID="1" presetClass="exit" presetSubtype="0" fill="hold" nodeType="withEffect">
                                  <p:stCondLst>
                                    <p:cond delay="26200"/>
                                  </p:stCondLst>
                                  <p:childTnLst>
                                    <p:set>
                                      <p:cBhvr>
                                        <p:cTn id="242" dur="1" fill="hold">
                                          <p:stCondLst>
                                            <p:cond delay="0"/>
                                          </p:stCondLst>
                                        </p:cTn>
                                        <p:tgtEl>
                                          <p:spTgt spid="90"/>
                                        </p:tgtEl>
                                        <p:attrNameLst>
                                          <p:attrName>style.visibility</p:attrName>
                                        </p:attrNameLst>
                                      </p:cBhvr>
                                      <p:to>
                                        <p:strVal val="hidden"/>
                                      </p:to>
                                    </p:set>
                                  </p:childTnLst>
                                </p:cTn>
                              </p:par>
                              <p:par>
                                <p:cTn id="243" presetID="16" presetClass="entr" presetSubtype="37" fill="hold" nodeType="withEffect">
                                  <p:stCondLst>
                                    <p:cond delay="26200"/>
                                  </p:stCondLst>
                                  <p:childTnLst>
                                    <p:set>
                                      <p:cBhvr>
                                        <p:cTn id="244" dur="1" fill="hold">
                                          <p:stCondLst>
                                            <p:cond delay="0"/>
                                          </p:stCondLst>
                                        </p:cTn>
                                        <p:tgtEl>
                                          <p:spTgt spid="94"/>
                                        </p:tgtEl>
                                        <p:attrNameLst>
                                          <p:attrName>style.visibility</p:attrName>
                                        </p:attrNameLst>
                                      </p:cBhvr>
                                      <p:to>
                                        <p:strVal val="visible"/>
                                      </p:to>
                                    </p:set>
                                    <p:animEffect transition="in" filter="barn(outVertical)">
                                      <p:cBhvr>
                                        <p:cTn id="245" dur="1500"/>
                                        <p:tgtEl>
                                          <p:spTgt spid="94"/>
                                        </p:tgtEl>
                                      </p:cBhvr>
                                    </p:animEffect>
                                  </p:childTnLst>
                                </p:cTn>
                              </p:par>
                              <p:par>
                                <p:cTn id="246" presetID="1" presetClass="exit" presetSubtype="0" fill="hold" nodeType="withEffect">
                                  <p:stCondLst>
                                    <p:cond delay="29000"/>
                                  </p:stCondLst>
                                  <p:childTnLst>
                                    <p:set>
                                      <p:cBhvr>
                                        <p:cTn id="247" dur="1" fill="hold">
                                          <p:stCondLst>
                                            <p:cond delay="0"/>
                                          </p:stCondLst>
                                        </p:cTn>
                                        <p:tgtEl>
                                          <p:spTgt spid="94"/>
                                        </p:tgtEl>
                                        <p:attrNameLst>
                                          <p:attrName>style.visibility</p:attrName>
                                        </p:attrNameLst>
                                      </p:cBhvr>
                                      <p:to>
                                        <p:strVal val="hidden"/>
                                      </p:to>
                                    </p:set>
                                  </p:childTnLst>
                                </p:cTn>
                              </p:par>
                            </p:childTnLst>
                          </p:cTn>
                        </p:par>
                        <p:par>
                          <p:cTn id="248" fill="hold">
                            <p:stCondLst>
                              <p:cond delay="75650"/>
                            </p:stCondLst>
                            <p:childTnLst>
                              <p:par>
                                <p:cTn id="249" presetID="2" presetClass="exit" presetSubtype="4" fill="hold" nodeType="afterEffect">
                                  <p:stCondLst>
                                    <p:cond delay="0"/>
                                  </p:stCondLst>
                                  <p:childTnLst>
                                    <p:anim calcmode="lin" valueType="num">
                                      <p:cBhvr additive="base">
                                        <p:cTn id="250" dur="500"/>
                                        <p:tgtEl>
                                          <p:spTgt spid="47"/>
                                        </p:tgtEl>
                                        <p:attrNameLst>
                                          <p:attrName>ppt_x</p:attrName>
                                        </p:attrNameLst>
                                      </p:cBhvr>
                                      <p:tavLst>
                                        <p:tav tm="0">
                                          <p:val>
                                            <p:strVal val="ppt_x"/>
                                          </p:val>
                                        </p:tav>
                                        <p:tav tm="100000">
                                          <p:val>
                                            <p:strVal val="ppt_x"/>
                                          </p:val>
                                        </p:tav>
                                      </p:tavLst>
                                    </p:anim>
                                    <p:anim calcmode="lin" valueType="num">
                                      <p:cBhvr additive="base">
                                        <p:cTn id="251" dur="500"/>
                                        <p:tgtEl>
                                          <p:spTgt spid="47"/>
                                        </p:tgtEl>
                                        <p:attrNameLst>
                                          <p:attrName>ppt_y</p:attrName>
                                        </p:attrNameLst>
                                      </p:cBhvr>
                                      <p:tavLst>
                                        <p:tav tm="0">
                                          <p:val>
                                            <p:strVal val="ppt_y"/>
                                          </p:val>
                                        </p:tav>
                                        <p:tav tm="100000">
                                          <p:val>
                                            <p:strVal val="1+ppt_h/2"/>
                                          </p:val>
                                        </p:tav>
                                      </p:tavLst>
                                    </p:anim>
                                    <p:set>
                                      <p:cBhvr>
                                        <p:cTn id="252" dur="1" fill="hold">
                                          <p:stCondLst>
                                            <p:cond delay="499"/>
                                          </p:stCondLst>
                                        </p:cTn>
                                        <p:tgtEl>
                                          <p:spTgt spid="47"/>
                                        </p:tgtEl>
                                        <p:attrNameLst>
                                          <p:attrName>style.visibility</p:attrName>
                                        </p:attrNameLst>
                                      </p:cBhvr>
                                      <p:to>
                                        <p:strVal val="hidden"/>
                                      </p:to>
                                    </p:set>
                                  </p:childTnLst>
                                </p:cTn>
                              </p:par>
                              <p:par>
                                <p:cTn id="253" presetID="2" presetClass="exit" presetSubtype="4" fill="hold" nodeType="withEffect">
                                  <p:stCondLst>
                                    <p:cond delay="0"/>
                                  </p:stCondLst>
                                  <p:childTnLst>
                                    <p:anim calcmode="lin" valueType="num">
                                      <p:cBhvr additive="base">
                                        <p:cTn id="254" dur="500"/>
                                        <p:tgtEl>
                                          <p:spTgt spid="118"/>
                                        </p:tgtEl>
                                        <p:attrNameLst>
                                          <p:attrName>ppt_x</p:attrName>
                                        </p:attrNameLst>
                                      </p:cBhvr>
                                      <p:tavLst>
                                        <p:tav tm="0">
                                          <p:val>
                                            <p:strVal val="ppt_x"/>
                                          </p:val>
                                        </p:tav>
                                        <p:tav tm="100000">
                                          <p:val>
                                            <p:strVal val="ppt_x"/>
                                          </p:val>
                                        </p:tav>
                                      </p:tavLst>
                                    </p:anim>
                                    <p:anim calcmode="lin" valueType="num">
                                      <p:cBhvr additive="base">
                                        <p:cTn id="255" dur="500"/>
                                        <p:tgtEl>
                                          <p:spTgt spid="118"/>
                                        </p:tgtEl>
                                        <p:attrNameLst>
                                          <p:attrName>ppt_y</p:attrName>
                                        </p:attrNameLst>
                                      </p:cBhvr>
                                      <p:tavLst>
                                        <p:tav tm="0">
                                          <p:val>
                                            <p:strVal val="ppt_y"/>
                                          </p:val>
                                        </p:tav>
                                        <p:tav tm="100000">
                                          <p:val>
                                            <p:strVal val="1+ppt_h/2"/>
                                          </p:val>
                                        </p:tav>
                                      </p:tavLst>
                                    </p:anim>
                                    <p:set>
                                      <p:cBhvr>
                                        <p:cTn id="256" dur="1" fill="hold">
                                          <p:stCondLst>
                                            <p:cond delay="499"/>
                                          </p:stCondLst>
                                        </p:cTn>
                                        <p:tgtEl>
                                          <p:spTgt spid="118"/>
                                        </p:tgtEl>
                                        <p:attrNameLst>
                                          <p:attrName>style.visibility</p:attrName>
                                        </p:attrNameLst>
                                      </p:cBhvr>
                                      <p:to>
                                        <p:strVal val="hidden"/>
                                      </p:to>
                                    </p:set>
                                  </p:childTnLst>
                                </p:cTn>
                              </p:par>
                            </p:childTnLst>
                          </p:cTn>
                        </p:par>
                        <p:par>
                          <p:cTn id="257" fill="hold">
                            <p:stCondLst>
                              <p:cond delay="76150"/>
                            </p:stCondLst>
                            <p:childTnLst>
                              <p:par>
                                <p:cTn id="258" presetID="16" presetClass="emph" presetSubtype="0" fill="hold" grpId="2" nodeType="afterEffect">
                                  <p:stCondLst>
                                    <p:cond delay="0"/>
                                  </p:stCondLst>
                                  <p:iterate type="lt">
                                    <p:tmPct val="4000"/>
                                  </p:iterate>
                                  <p:childTnLst>
                                    <p:set>
                                      <p:cBhvr override="childStyle">
                                        <p:cTn id="259" dur="500" fill="hold"/>
                                        <p:tgtEl>
                                          <p:spTgt spid="25"/>
                                        </p:tgtEl>
                                        <p:attrNameLst>
                                          <p:attrName>style.color</p:attrName>
                                        </p:attrNameLst>
                                      </p:cBhvr>
                                      <p:to>
                                        <p:clrVal>
                                          <a:srgbClr val="C00000"/>
                                        </p:clrVal>
                                      </p:to>
                                    </p:set>
                                    <p:set>
                                      <p:cBhvr>
                                        <p:cTn id="260" dur="500" fill="hold"/>
                                        <p:tgtEl>
                                          <p:spTgt spid="25"/>
                                        </p:tgtEl>
                                        <p:attrNameLst>
                                          <p:attrName>fillcolor</p:attrName>
                                        </p:attrNameLst>
                                      </p:cBhvr>
                                      <p:to>
                                        <p:clrVal>
                                          <a:srgbClr val="C00000"/>
                                        </p:clrVal>
                                      </p:to>
                                    </p:set>
                                    <p:set>
                                      <p:cBhvr>
                                        <p:cTn id="261" dur="500" fill="hold"/>
                                        <p:tgtEl>
                                          <p:spTgt spid="25"/>
                                        </p:tgtEl>
                                        <p:attrNameLst>
                                          <p:attrName>fill.type</p:attrName>
                                        </p:attrNameLst>
                                      </p:cBhvr>
                                      <p:to>
                                        <p:strVal val="solid"/>
                                      </p:to>
                                    </p:set>
                                  </p:childTnLst>
                                </p:cTn>
                              </p:par>
                            </p:childTnLst>
                          </p:cTn>
                        </p:par>
                      </p:childTnLst>
                    </p:cTn>
                  </p:par>
                </p:childTnLst>
              </p:cTn>
              <p:nextCondLst>
                <p:cond evt="onClick" delay="0">
                  <p:tgtEl>
                    <p:spTgt spid="25"/>
                  </p:tgtEl>
                </p:cond>
              </p:nextCondLst>
            </p:seq>
            <p:seq concurrent="1" nextAc="seek">
              <p:cTn id="262" restart="whenNotActive" fill="hold" evtFilter="cancelBubble" nodeType="interactiveSeq">
                <p:stCondLst>
                  <p:cond evt="onClick" delay="0">
                    <p:tgtEl>
                      <p:spTgt spid="72"/>
                    </p:tgtEl>
                  </p:cond>
                </p:stCondLst>
                <p:endSync evt="end" delay="0">
                  <p:rtn val="all"/>
                </p:endSync>
                <p:childTnLst>
                  <p:par>
                    <p:cTn id="263" fill="hold">
                      <p:stCondLst>
                        <p:cond delay="0"/>
                      </p:stCondLst>
                      <p:childTnLst>
                        <p:par>
                          <p:cTn id="264" fill="hold">
                            <p:stCondLst>
                              <p:cond delay="0"/>
                            </p:stCondLst>
                            <p:childTnLst>
                              <p:par>
                                <p:cTn id="265" presetID="26" presetClass="emph" presetSubtype="0" fill="hold" grpId="1" nodeType="withEffect">
                                  <p:stCondLst>
                                    <p:cond delay="0"/>
                                  </p:stCondLst>
                                  <p:iterate type="lt">
                                    <p:tmPct val="0"/>
                                  </p:iterate>
                                  <p:childTnLst>
                                    <p:animEffect transition="out" filter="fade">
                                      <p:cBhvr>
                                        <p:cTn id="266" dur="500" tmFilter="0, 0; .2, .5; .8, .5; 1, 0"/>
                                        <p:tgtEl>
                                          <p:spTgt spid="72"/>
                                        </p:tgtEl>
                                      </p:cBhvr>
                                    </p:animEffect>
                                    <p:animScale>
                                      <p:cBhvr>
                                        <p:cTn id="267" dur="250" autoRev="1" fill="hold"/>
                                        <p:tgtEl>
                                          <p:spTgt spid="72"/>
                                        </p:tgtEl>
                                      </p:cBhvr>
                                      <p:by x="105000" y="105000"/>
                                    </p:animScale>
                                  </p:childTnLst>
                                </p:cTn>
                              </p:par>
                              <p:par>
                                <p:cTn id="268" presetID="9" presetClass="entr" presetSubtype="0" fill="hold" grpId="1" nodeType="withEffect">
                                  <p:stCondLst>
                                    <p:cond delay="0"/>
                                  </p:stCondLst>
                                  <p:childTnLst>
                                    <p:set>
                                      <p:cBhvr>
                                        <p:cTn id="269" dur="1" fill="hold">
                                          <p:stCondLst>
                                            <p:cond delay="0"/>
                                          </p:stCondLst>
                                        </p:cTn>
                                        <p:tgtEl>
                                          <p:spTgt spid="101"/>
                                        </p:tgtEl>
                                        <p:attrNameLst>
                                          <p:attrName>style.visibility</p:attrName>
                                        </p:attrNameLst>
                                      </p:cBhvr>
                                      <p:to>
                                        <p:strVal val="visible"/>
                                      </p:to>
                                    </p:set>
                                    <p:animEffect transition="in" filter="dissolve">
                                      <p:cBhvr>
                                        <p:cTn id="270" dur="500"/>
                                        <p:tgtEl>
                                          <p:spTgt spid="101"/>
                                        </p:tgtEl>
                                      </p:cBhvr>
                                    </p:animEffect>
                                  </p:childTnLst>
                                </p:cTn>
                              </p:par>
                            </p:childTnLst>
                          </p:cTn>
                        </p:par>
                        <p:par>
                          <p:cTn id="271" fill="hold">
                            <p:stCondLst>
                              <p:cond delay="500"/>
                            </p:stCondLst>
                            <p:childTnLst>
                              <p:par>
                                <p:cTn id="272" presetID="22" presetClass="entr" presetSubtype="8" fill="hold" grpId="0" nodeType="afterEffect">
                                  <p:stCondLst>
                                    <p:cond delay="0"/>
                                  </p:stCondLst>
                                  <p:iterate type="lt">
                                    <p:tmPct val="10000"/>
                                  </p:iterate>
                                  <p:childTnLst>
                                    <p:set>
                                      <p:cBhvr>
                                        <p:cTn id="273" dur="1" fill="hold">
                                          <p:stCondLst>
                                            <p:cond delay="0"/>
                                          </p:stCondLst>
                                        </p:cTn>
                                        <p:tgtEl>
                                          <p:spTgt spid="9"/>
                                        </p:tgtEl>
                                        <p:attrNameLst>
                                          <p:attrName>style.visibility</p:attrName>
                                        </p:attrNameLst>
                                      </p:cBhvr>
                                      <p:to>
                                        <p:strVal val="visible"/>
                                      </p:to>
                                    </p:set>
                                    <p:animEffect transition="in" filter="wipe(left)">
                                      <p:cBhvr>
                                        <p:cTn id="274" dur="500"/>
                                        <p:tgtEl>
                                          <p:spTgt spid="9"/>
                                        </p:tgtEl>
                                      </p:cBhvr>
                                    </p:animEffect>
                                  </p:childTnLst>
                                </p:cTn>
                              </p:par>
                              <p:par>
                                <p:cTn id="275" presetID="1" presetClass="entr" presetSubtype="0" fill="hold" grpId="1" nodeType="withEffect">
                                  <p:stCondLst>
                                    <p:cond delay="0"/>
                                  </p:stCondLst>
                                  <p:iterate type="lt">
                                    <p:tmAbs val="0"/>
                                  </p:iterate>
                                  <p:childTnLst>
                                    <p:set>
                                      <p:cBhvr>
                                        <p:cTn id="276" dur="1" fill="hold">
                                          <p:stCondLst>
                                            <p:cond delay="3549"/>
                                          </p:stCondLst>
                                        </p:cTn>
                                        <p:tgtEl>
                                          <p:spTgt spid="9"/>
                                        </p:tgtEl>
                                        <p:attrNameLst>
                                          <p:attrName>style.visibility</p:attrName>
                                        </p:attrNameLst>
                                      </p:cBhvr>
                                      <p:to>
                                        <p:strVal val="visible"/>
                                      </p:to>
                                    </p:set>
                                  </p:childTnLst>
                                  <p:subTnLst>
                                    <p:audio>
                                      <p:cMediaNode>
                                        <p:cTn display="0" masterRel="sameClick">
                                          <p:stCondLst>
                                            <p:cond evt="begin" delay="0">
                                              <p:tn val="275"/>
                                            </p:cond>
                                          </p:stCondLst>
                                          <p:endCondLst>
                                            <p:cond evt="onStopAudio" delay="0">
                                              <p:tgtEl>
                                                <p:sldTgt/>
                                              </p:tgtEl>
                                            </p:cond>
                                          </p:endCondLst>
                                        </p:cTn>
                                        <p:tgtEl>
                                          <p:sndTgt r:embed="rId9" name="cpL07S06_Clip_3.wav"/>
                                        </p:tgtEl>
                                      </p:cMediaNode>
                                    </p:audio>
                                  </p:subTnLst>
                                </p:cTn>
                              </p:par>
                              <p:par>
                                <p:cTn id="277" presetID="64" presetClass="path" presetSubtype="0" accel="50000" decel="50000" fill="hold" nodeType="withEffect">
                                  <p:stCondLst>
                                    <p:cond delay="0"/>
                                  </p:stCondLst>
                                  <p:childTnLst>
                                    <p:animMotion origin="layout" path="M -0.02986 0.04213 L -0.03211 -0.13982 " pathEditMode="relative" rAng="0" ptsTypes="AA">
                                      <p:cBhvr>
                                        <p:cTn id="278" dur="1000" fill="hold"/>
                                        <p:tgtEl>
                                          <p:spTgt spid="54"/>
                                        </p:tgtEl>
                                        <p:attrNameLst>
                                          <p:attrName>ppt_x</p:attrName>
                                          <p:attrName>ppt_y</p:attrName>
                                        </p:attrNameLst>
                                      </p:cBhvr>
                                      <p:rCtr x="-122" y="-9097"/>
                                    </p:animMotion>
                                  </p:childTnLst>
                                </p:cTn>
                              </p:par>
                              <p:par>
                                <p:cTn id="279" presetID="64" presetClass="path" presetSubtype="0" accel="50000" decel="50000" fill="hold" nodeType="withEffect">
                                  <p:stCondLst>
                                    <p:cond delay="0"/>
                                  </p:stCondLst>
                                  <p:childTnLst>
                                    <p:animMotion origin="layout" path="M -0.03055 0.0438 L -0.03281 -0.23606 " pathEditMode="fixed" rAng="0" ptsTypes="AA">
                                      <p:cBhvr>
                                        <p:cTn id="280" dur="1000" fill="hold"/>
                                        <p:tgtEl>
                                          <p:spTgt spid="119"/>
                                        </p:tgtEl>
                                        <p:attrNameLst>
                                          <p:attrName>ppt_x</p:attrName>
                                          <p:attrName>ppt_y</p:attrName>
                                        </p:attrNameLst>
                                      </p:cBhvr>
                                      <p:rCtr x="-122" y="-14005"/>
                                    </p:animMotion>
                                  </p:childTnLst>
                                </p:cTn>
                              </p:par>
                            </p:childTnLst>
                          </p:cTn>
                        </p:par>
                        <p:par>
                          <p:cTn id="281" fill="hold">
                            <p:stCondLst>
                              <p:cond delay="4050"/>
                            </p:stCondLst>
                            <p:childTnLst>
                              <p:par>
                                <p:cTn id="282" presetID="2" presetClass="exit" presetSubtype="4" fill="hold" nodeType="afterEffect">
                                  <p:stCondLst>
                                    <p:cond delay="0"/>
                                  </p:stCondLst>
                                  <p:childTnLst>
                                    <p:anim calcmode="lin" valueType="num">
                                      <p:cBhvr additive="base">
                                        <p:cTn id="283" dur="500"/>
                                        <p:tgtEl>
                                          <p:spTgt spid="54"/>
                                        </p:tgtEl>
                                        <p:attrNameLst>
                                          <p:attrName>ppt_x</p:attrName>
                                        </p:attrNameLst>
                                      </p:cBhvr>
                                      <p:tavLst>
                                        <p:tav tm="0">
                                          <p:val>
                                            <p:strVal val="ppt_x"/>
                                          </p:val>
                                        </p:tav>
                                        <p:tav tm="100000">
                                          <p:val>
                                            <p:strVal val="ppt_x"/>
                                          </p:val>
                                        </p:tav>
                                      </p:tavLst>
                                    </p:anim>
                                    <p:anim calcmode="lin" valueType="num">
                                      <p:cBhvr additive="base">
                                        <p:cTn id="284" dur="500"/>
                                        <p:tgtEl>
                                          <p:spTgt spid="54"/>
                                        </p:tgtEl>
                                        <p:attrNameLst>
                                          <p:attrName>ppt_y</p:attrName>
                                        </p:attrNameLst>
                                      </p:cBhvr>
                                      <p:tavLst>
                                        <p:tav tm="0">
                                          <p:val>
                                            <p:strVal val="ppt_y"/>
                                          </p:val>
                                        </p:tav>
                                        <p:tav tm="100000">
                                          <p:val>
                                            <p:strVal val="1+ppt_h/2"/>
                                          </p:val>
                                        </p:tav>
                                      </p:tavLst>
                                    </p:anim>
                                    <p:set>
                                      <p:cBhvr>
                                        <p:cTn id="285" dur="1" fill="hold">
                                          <p:stCondLst>
                                            <p:cond delay="499"/>
                                          </p:stCondLst>
                                        </p:cTn>
                                        <p:tgtEl>
                                          <p:spTgt spid="54"/>
                                        </p:tgtEl>
                                        <p:attrNameLst>
                                          <p:attrName>style.visibility</p:attrName>
                                        </p:attrNameLst>
                                      </p:cBhvr>
                                      <p:to>
                                        <p:strVal val="hidden"/>
                                      </p:to>
                                    </p:set>
                                  </p:childTnLst>
                                </p:cTn>
                              </p:par>
                              <p:par>
                                <p:cTn id="286" presetID="2" presetClass="exit" presetSubtype="4" fill="hold" nodeType="withEffect">
                                  <p:stCondLst>
                                    <p:cond delay="0"/>
                                  </p:stCondLst>
                                  <p:childTnLst>
                                    <p:anim calcmode="lin" valueType="num">
                                      <p:cBhvr additive="base">
                                        <p:cTn id="287" dur="500"/>
                                        <p:tgtEl>
                                          <p:spTgt spid="119"/>
                                        </p:tgtEl>
                                        <p:attrNameLst>
                                          <p:attrName>ppt_x</p:attrName>
                                        </p:attrNameLst>
                                      </p:cBhvr>
                                      <p:tavLst>
                                        <p:tav tm="0">
                                          <p:val>
                                            <p:strVal val="ppt_x"/>
                                          </p:val>
                                        </p:tav>
                                        <p:tav tm="100000">
                                          <p:val>
                                            <p:strVal val="ppt_x"/>
                                          </p:val>
                                        </p:tav>
                                      </p:tavLst>
                                    </p:anim>
                                    <p:anim calcmode="lin" valueType="num">
                                      <p:cBhvr additive="base">
                                        <p:cTn id="288" dur="500"/>
                                        <p:tgtEl>
                                          <p:spTgt spid="119"/>
                                        </p:tgtEl>
                                        <p:attrNameLst>
                                          <p:attrName>ppt_y</p:attrName>
                                        </p:attrNameLst>
                                      </p:cBhvr>
                                      <p:tavLst>
                                        <p:tav tm="0">
                                          <p:val>
                                            <p:strVal val="ppt_y"/>
                                          </p:val>
                                        </p:tav>
                                        <p:tav tm="100000">
                                          <p:val>
                                            <p:strVal val="1+ppt_h/2"/>
                                          </p:val>
                                        </p:tav>
                                      </p:tavLst>
                                    </p:anim>
                                    <p:set>
                                      <p:cBhvr>
                                        <p:cTn id="289" dur="1" fill="hold">
                                          <p:stCondLst>
                                            <p:cond delay="499"/>
                                          </p:stCondLst>
                                        </p:cTn>
                                        <p:tgtEl>
                                          <p:spTgt spid="119"/>
                                        </p:tgtEl>
                                        <p:attrNameLst>
                                          <p:attrName>style.visibility</p:attrName>
                                        </p:attrNameLst>
                                      </p:cBhvr>
                                      <p:to>
                                        <p:strVal val="hidden"/>
                                      </p:to>
                                    </p:set>
                                  </p:childTnLst>
                                </p:cTn>
                              </p:par>
                            </p:childTnLst>
                          </p:cTn>
                        </p:par>
                        <p:par>
                          <p:cTn id="290" fill="hold">
                            <p:stCondLst>
                              <p:cond delay="4550"/>
                            </p:stCondLst>
                            <p:childTnLst>
                              <p:par>
                                <p:cTn id="291" presetID="22" presetClass="entr" presetSubtype="8" fill="hold" grpId="0" nodeType="afterEffect">
                                  <p:stCondLst>
                                    <p:cond delay="0"/>
                                  </p:stCondLst>
                                  <p:iterate type="lt">
                                    <p:tmPct val="10000"/>
                                  </p:iterate>
                                  <p:childTnLst>
                                    <p:set>
                                      <p:cBhvr>
                                        <p:cTn id="292" dur="1" fill="hold">
                                          <p:stCondLst>
                                            <p:cond delay="0"/>
                                          </p:stCondLst>
                                        </p:cTn>
                                        <p:tgtEl>
                                          <p:spTgt spid="46"/>
                                        </p:tgtEl>
                                        <p:attrNameLst>
                                          <p:attrName>style.visibility</p:attrName>
                                        </p:attrNameLst>
                                      </p:cBhvr>
                                      <p:to>
                                        <p:strVal val="visible"/>
                                      </p:to>
                                    </p:set>
                                    <p:animEffect transition="in" filter="wipe(left)">
                                      <p:cBhvr>
                                        <p:cTn id="293" dur="500"/>
                                        <p:tgtEl>
                                          <p:spTgt spid="46"/>
                                        </p:tgtEl>
                                      </p:cBhvr>
                                    </p:animEffect>
                                  </p:childTnLst>
                                </p:cTn>
                              </p:par>
                              <p:par>
                                <p:cTn id="294" presetID="1" presetClass="entr" presetSubtype="0" fill="hold" grpId="1" nodeType="withEffect">
                                  <p:stCondLst>
                                    <p:cond delay="0"/>
                                  </p:stCondLst>
                                  <p:iterate type="lt">
                                    <p:tmAbs val="0"/>
                                  </p:iterate>
                                  <p:childTnLst>
                                    <p:set>
                                      <p:cBhvr>
                                        <p:cTn id="295" dur="1" fill="hold">
                                          <p:stCondLst>
                                            <p:cond delay="31899"/>
                                          </p:stCondLst>
                                        </p:cTn>
                                        <p:tgtEl>
                                          <p:spTgt spid="46"/>
                                        </p:tgtEl>
                                        <p:attrNameLst>
                                          <p:attrName>style.visibility</p:attrName>
                                        </p:attrNameLst>
                                      </p:cBhvr>
                                      <p:to>
                                        <p:strVal val="visible"/>
                                      </p:to>
                                    </p:set>
                                  </p:childTnLst>
                                  <p:subTnLst>
                                    <p:audio>
                                      <p:cMediaNode>
                                        <p:cTn display="0" masterRel="sameClick">
                                          <p:stCondLst>
                                            <p:cond evt="begin" delay="0">
                                              <p:tn val="294"/>
                                            </p:cond>
                                          </p:stCondLst>
                                          <p:endCondLst>
                                            <p:cond evt="onStopAudio" delay="0">
                                              <p:tgtEl>
                                                <p:sldTgt/>
                                              </p:tgtEl>
                                            </p:cond>
                                          </p:endCondLst>
                                        </p:cTn>
                                        <p:tgtEl>
                                          <p:sndTgt r:embed="rId10" name="cpL07S06_Clip_3_1.wav"/>
                                        </p:tgtEl>
                                      </p:cMediaNode>
                                    </p:audio>
                                  </p:subTnLst>
                                </p:cTn>
                              </p:par>
                              <p:par>
                                <p:cTn id="296" presetID="64" presetClass="path" presetSubtype="0" accel="50000" decel="50000" fill="hold" nodeType="withEffect">
                                  <p:stCondLst>
                                    <p:cond delay="0"/>
                                  </p:stCondLst>
                                  <p:childTnLst>
                                    <p:animMotion origin="layout" path="M -0.04966 0.04213 L -0.05191 -0.13982 " pathEditMode="relative" rAng="0" ptsTypes="AA">
                                      <p:cBhvr>
                                        <p:cTn id="297" dur="1000" fill="hold"/>
                                        <p:tgtEl>
                                          <p:spTgt spid="62"/>
                                        </p:tgtEl>
                                        <p:attrNameLst>
                                          <p:attrName>ppt_x</p:attrName>
                                          <p:attrName>ppt_y</p:attrName>
                                        </p:attrNameLst>
                                      </p:cBhvr>
                                      <p:rCtr x="-122" y="-9097"/>
                                    </p:animMotion>
                                  </p:childTnLst>
                                </p:cTn>
                              </p:par>
                              <p:par>
                                <p:cTn id="298" presetID="64" presetClass="path" presetSubtype="0" accel="50000" decel="50000" fill="hold" nodeType="withEffect">
                                  <p:stCondLst>
                                    <p:cond delay="0"/>
                                  </p:stCondLst>
                                  <p:childTnLst>
                                    <p:animMotion origin="layout" path="M -0.05053 0.04334 L -0.05278 -0.23652 " pathEditMode="fixed" rAng="0" ptsTypes="AA">
                                      <p:cBhvr>
                                        <p:cTn id="299" dur="1000" fill="hold"/>
                                        <p:tgtEl>
                                          <p:spTgt spid="120"/>
                                        </p:tgtEl>
                                        <p:attrNameLst>
                                          <p:attrName>ppt_x</p:attrName>
                                          <p:attrName>ppt_y</p:attrName>
                                        </p:attrNameLst>
                                      </p:cBhvr>
                                      <p:rCtr x="-122" y="-14005"/>
                                    </p:animMotion>
                                  </p:childTnLst>
                                </p:cTn>
                              </p:par>
                              <p:par>
                                <p:cTn id="300" presetID="22" presetClass="entr" presetSubtype="4" fill="hold" grpId="0" nodeType="withEffect">
                                  <p:stCondLst>
                                    <p:cond delay="21000"/>
                                  </p:stCondLst>
                                  <p:childTnLst>
                                    <p:set>
                                      <p:cBhvr>
                                        <p:cTn id="301" dur="1" fill="hold">
                                          <p:stCondLst>
                                            <p:cond delay="0"/>
                                          </p:stCondLst>
                                        </p:cTn>
                                        <p:tgtEl>
                                          <p:spTgt spid="60"/>
                                        </p:tgtEl>
                                        <p:attrNameLst>
                                          <p:attrName>style.visibility</p:attrName>
                                        </p:attrNameLst>
                                      </p:cBhvr>
                                      <p:to>
                                        <p:strVal val="visible"/>
                                      </p:to>
                                    </p:set>
                                    <p:animEffect transition="in" filter="wipe(down)">
                                      <p:cBhvr>
                                        <p:cTn id="302" dur="2000"/>
                                        <p:tgtEl>
                                          <p:spTgt spid="60"/>
                                        </p:tgtEl>
                                      </p:cBhvr>
                                    </p:animEffect>
                                  </p:childTnLst>
                                </p:cTn>
                              </p:par>
                              <p:par>
                                <p:cTn id="303" presetID="26" presetClass="emph" presetSubtype="0" fill="hold" grpId="1" nodeType="withEffect">
                                  <p:stCondLst>
                                    <p:cond delay="23000"/>
                                  </p:stCondLst>
                                  <p:childTnLst>
                                    <p:animEffect transition="out" filter="fade">
                                      <p:cBhvr>
                                        <p:cTn id="304" dur="500" tmFilter="0, 0; .2, .5; .8, .5; 1, 0"/>
                                        <p:tgtEl>
                                          <p:spTgt spid="60"/>
                                        </p:tgtEl>
                                      </p:cBhvr>
                                    </p:animEffect>
                                    <p:animScale>
                                      <p:cBhvr>
                                        <p:cTn id="305" dur="250" autoRev="1" fill="hold"/>
                                        <p:tgtEl>
                                          <p:spTgt spid="60"/>
                                        </p:tgtEl>
                                      </p:cBhvr>
                                      <p:by x="105000" y="105000"/>
                                    </p:animScale>
                                  </p:childTnLst>
                                </p:cTn>
                              </p:par>
                              <p:par>
                                <p:cTn id="306" presetID="16" presetClass="entr" presetSubtype="37" fill="hold" nodeType="withEffect">
                                  <p:stCondLst>
                                    <p:cond delay="27800"/>
                                  </p:stCondLst>
                                  <p:childTnLst>
                                    <p:set>
                                      <p:cBhvr>
                                        <p:cTn id="307" dur="1" fill="hold">
                                          <p:stCondLst>
                                            <p:cond delay="0"/>
                                          </p:stCondLst>
                                        </p:cTn>
                                        <p:tgtEl>
                                          <p:spTgt spid="8"/>
                                        </p:tgtEl>
                                        <p:attrNameLst>
                                          <p:attrName>style.visibility</p:attrName>
                                        </p:attrNameLst>
                                      </p:cBhvr>
                                      <p:to>
                                        <p:strVal val="visible"/>
                                      </p:to>
                                    </p:set>
                                    <p:animEffect transition="in" filter="barn(outVertical)">
                                      <p:cBhvr>
                                        <p:cTn id="308" dur="500"/>
                                        <p:tgtEl>
                                          <p:spTgt spid="8"/>
                                        </p:tgtEl>
                                      </p:cBhvr>
                                    </p:animEffect>
                                  </p:childTnLst>
                                </p:cTn>
                              </p:par>
                              <p:par>
                                <p:cTn id="309" presetID="16" presetClass="exit" presetSubtype="21" fill="hold" nodeType="withEffect">
                                  <p:stCondLst>
                                    <p:cond delay="28300"/>
                                  </p:stCondLst>
                                  <p:childTnLst>
                                    <p:animEffect transition="out" filter="barn(inVertical)">
                                      <p:cBhvr>
                                        <p:cTn id="310" dur="500"/>
                                        <p:tgtEl>
                                          <p:spTgt spid="8"/>
                                        </p:tgtEl>
                                      </p:cBhvr>
                                    </p:animEffect>
                                    <p:set>
                                      <p:cBhvr>
                                        <p:cTn id="311" dur="1" fill="hold">
                                          <p:stCondLst>
                                            <p:cond delay="499"/>
                                          </p:stCondLst>
                                        </p:cTn>
                                        <p:tgtEl>
                                          <p:spTgt spid="8"/>
                                        </p:tgtEl>
                                        <p:attrNameLst>
                                          <p:attrName>style.visibility</p:attrName>
                                        </p:attrNameLst>
                                      </p:cBhvr>
                                      <p:to>
                                        <p:strVal val="hidden"/>
                                      </p:to>
                                    </p:set>
                                  </p:childTnLst>
                                </p:cTn>
                              </p:par>
                              <p:par>
                                <p:cTn id="312" presetID="16" presetClass="entr" presetSubtype="37" fill="hold" nodeType="withEffect">
                                  <p:stCondLst>
                                    <p:cond delay="29200"/>
                                  </p:stCondLst>
                                  <p:childTnLst>
                                    <p:set>
                                      <p:cBhvr>
                                        <p:cTn id="313" dur="1" fill="hold">
                                          <p:stCondLst>
                                            <p:cond delay="0"/>
                                          </p:stCondLst>
                                        </p:cTn>
                                        <p:tgtEl>
                                          <p:spTgt spid="109"/>
                                        </p:tgtEl>
                                        <p:attrNameLst>
                                          <p:attrName>style.visibility</p:attrName>
                                        </p:attrNameLst>
                                      </p:cBhvr>
                                      <p:to>
                                        <p:strVal val="visible"/>
                                      </p:to>
                                    </p:set>
                                    <p:animEffect transition="in" filter="barn(outVertical)">
                                      <p:cBhvr>
                                        <p:cTn id="314" dur="500"/>
                                        <p:tgtEl>
                                          <p:spTgt spid="109"/>
                                        </p:tgtEl>
                                      </p:cBhvr>
                                    </p:animEffect>
                                  </p:childTnLst>
                                </p:cTn>
                              </p:par>
                              <p:par>
                                <p:cTn id="315" presetID="16" presetClass="exit" presetSubtype="21" fill="hold" nodeType="withEffect">
                                  <p:stCondLst>
                                    <p:cond delay="29700"/>
                                  </p:stCondLst>
                                  <p:childTnLst>
                                    <p:animEffect transition="out" filter="barn(inVertical)">
                                      <p:cBhvr>
                                        <p:cTn id="316" dur="500"/>
                                        <p:tgtEl>
                                          <p:spTgt spid="109"/>
                                        </p:tgtEl>
                                      </p:cBhvr>
                                    </p:animEffect>
                                    <p:set>
                                      <p:cBhvr>
                                        <p:cTn id="317" dur="1" fill="hold">
                                          <p:stCondLst>
                                            <p:cond delay="499"/>
                                          </p:stCondLst>
                                        </p:cTn>
                                        <p:tgtEl>
                                          <p:spTgt spid="109"/>
                                        </p:tgtEl>
                                        <p:attrNameLst>
                                          <p:attrName>style.visibility</p:attrName>
                                        </p:attrNameLst>
                                      </p:cBhvr>
                                      <p:to>
                                        <p:strVal val="hidden"/>
                                      </p:to>
                                    </p:set>
                                  </p:childTnLst>
                                </p:cTn>
                              </p:par>
                              <p:par>
                                <p:cTn id="318" presetID="16" presetClass="entr" presetSubtype="37" fill="hold" nodeType="withEffect">
                                  <p:stCondLst>
                                    <p:cond delay="30700"/>
                                  </p:stCondLst>
                                  <p:childTnLst>
                                    <p:set>
                                      <p:cBhvr>
                                        <p:cTn id="319" dur="1" fill="hold">
                                          <p:stCondLst>
                                            <p:cond delay="0"/>
                                          </p:stCondLst>
                                        </p:cTn>
                                        <p:tgtEl>
                                          <p:spTgt spid="110"/>
                                        </p:tgtEl>
                                        <p:attrNameLst>
                                          <p:attrName>style.visibility</p:attrName>
                                        </p:attrNameLst>
                                      </p:cBhvr>
                                      <p:to>
                                        <p:strVal val="visible"/>
                                      </p:to>
                                    </p:set>
                                    <p:animEffect transition="in" filter="barn(outVertical)">
                                      <p:cBhvr>
                                        <p:cTn id="320" dur="500"/>
                                        <p:tgtEl>
                                          <p:spTgt spid="110"/>
                                        </p:tgtEl>
                                      </p:cBhvr>
                                    </p:animEffect>
                                  </p:childTnLst>
                                </p:cTn>
                              </p:par>
                              <p:par>
                                <p:cTn id="321" presetID="16" presetClass="exit" presetSubtype="21" fill="hold" nodeType="withEffect">
                                  <p:stCondLst>
                                    <p:cond delay="31200"/>
                                  </p:stCondLst>
                                  <p:childTnLst>
                                    <p:animEffect transition="out" filter="barn(inVertical)">
                                      <p:cBhvr>
                                        <p:cTn id="322" dur="500"/>
                                        <p:tgtEl>
                                          <p:spTgt spid="110"/>
                                        </p:tgtEl>
                                      </p:cBhvr>
                                    </p:animEffect>
                                    <p:set>
                                      <p:cBhvr>
                                        <p:cTn id="323" dur="1" fill="hold">
                                          <p:stCondLst>
                                            <p:cond delay="499"/>
                                          </p:stCondLst>
                                        </p:cTn>
                                        <p:tgtEl>
                                          <p:spTgt spid="110"/>
                                        </p:tgtEl>
                                        <p:attrNameLst>
                                          <p:attrName>style.visibility</p:attrName>
                                        </p:attrNameLst>
                                      </p:cBhvr>
                                      <p:to>
                                        <p:strVal val="hidden"/>
                                      </p:to>
                                    </p:set>
                                  </p:childTnLst>
                                </p:cTn>
                              </p:par>
                            </p:childTnLst>
                          </p:cTn>
                        </p:par>
                        <p:par>
                          <p:cTn id="324" fill="hold">
                            <p:stCondLst>
                              <p:cond delay="36450"/>
                            </p:stCondLst>
                            <p:childTnLst>
                              <p:par>
                                <p:cTn id="325" presetID="2" presetClass="exit" presetSubtype="4" fill="hold" nodeType="afterEffect">
                                  <p:stCondLst>
                                    <p:cond delay="0"/>
                                  </p:stCondLst>
                                  <p:childTnLst>
                                    <p:anim calcmode="lin" valueType="num">
                                      <p:cBhvr additive="base">
                                        <p:cTn id="326" dur="500"/>
                                        <p:tgtEl>
                                          <p:spTgt spid="62"/>
                                        </p:tgtEl>
                                        <p:attrNameLst>
                                          <p:attrName>ppt_x</p:attrName>
                                        </p:attrNameLst>
                                      </p:cBhvr>
                                      <p:tavLst>
                                        <p:tav tm="0">
                                          <p:val>
                                            <p:strVal val="ppt_x"/>
                                          </p:val>
                                        </p:tav>
                                        <p:tav tm="100000">
                                          <p:val>
                                            <p:strVal val="ppt_x"/>
                                          </p:val>
                                        </p:tav>
                                      </p:tavLst>
                                    </p:anim>
                                    <p:anim calcmode="lin" valueType="num">
                                      <p:cBhvr additive="base">
                                        <p:cTn id="327" dur="500"/>
                                        <p:tgtEl>
                                          <p:spTgt spid="62"/>
                                        </p:tgtEl>
                                        <p:attrNameLst>
                                          <p:attrName>ppt_y</p:attrName>
                                        </p:attrNameLst>
                                      </p:cBhvr>
                                      <p:tavLst>
                                        <p:tav tm="0">
                                          <p:val>
                                            <p:strVal val="ppt_y"/>
                                          </p:val>
                                        </p:tav>
                                        <p:tav tm="100000">
                                          <p:val>
                                            <p:strVal val="1+ppt_h/2"/>
                                          </p:val>
                                        </p:tav>
                                      </p:tavLst>
                                    </p:anim>
                                    <p:set>
                                      <p:cBhvr>
                                        <p:cTn id="328" dur="1" fill="hold">
                                          <p:stCondLst>
                                            <p:cond delay="499"/>
                                          </p:stCondLst>
                                        </p:cTn>
                                        <p:tgtEl>
                                          <p:spTgt spid="62"/>
                                        </p:tgtEl>
                                        <p:attrNameLst>
                                          <p:attrName>style.visibility</p:attrName>
                                        </p:attrNameLst>
                                      </p:cBhvr>
                                      <p:to>
                                        <p:strVal val="hidden"/>
                                      </p:to>
                                    </p:set>
                                  </p:childTnLst>
                                </p:cTn>
                              </p:par>
                              <p:par>
                                <p:cTn id="329" presetID="2" presetClass="exit" presetSubtype="4" fill="hold" nodeType="withEffect">
                                  <p:stCondLst>
                                    <p:cond delay="0"/>
                                  </p:stCondLst>
                                  <p:childTnLst>
                                    <p:anim calcmode="lin" valueType="num">
                                      <p:cBhvr additive="base">
                                        <p:cTn id="330" dur="500"/>
                                        <p:tgtEl>
                                          <p:spTgt spid="120"/>
                                        </p:tgtEl>
                                        <p:attrNameLst>
                                          <p:attrName>ppt_x</p:attrName>
                                        </p:attrNameLst>
                                      </p:cBhvr>
                                      <p:tavLst>
                                        <p:tav tm="0">
                                          <p:val>
                                            <p:strVal val="ppt_x"/>
                                          </p:val>
                                        </p:tav>
                                        <p:tav tm="100000">
                                          <p:val>
                                            <p:strVal val="ppt_x"/>
                                          </p:val>
                                        </p:tav>
                                      </p:tavLst>
                                    </p:anim>
                                    <p:anim calcmode="lin" valueType="num">
                                      <p:cBhvr additive="base">
                                        <p:cTn id="331" dur="500"/>
                                        <p:tgtEl>
                                          <p:spTgt spid="120"/>
                                        </p:tgtEl>
                                        <p:attrNameLst>
                                          <p:attrName>ppt_y</p:attrName>
                                        </p:attrNameLst>
                                      </p:cBhvr>
                                      <p:tavLst>
                                        <p:tav tm="0">
                                          <p:val>
                                            <p:strVal val="ppt_y"/>
                                          </p:val>
                                        </p:tav>
                                        <p:tav tm="100000">
                                          <p:val>
                                            <p:strVal val="1+ppt_h/2"/>
                                          </p:val>
                                        </p:tav>
                                      </p:tavLst>
                                    </p:anim>
                                    <p:set>
                                      <p:cBhvr>
                                        <p:cTn id="332" dur="1" fill="hold">
                                          <p:stCondLst>
                                            <p:cond delay="499"/>
                                          </p:stCondLst>
                                        </p:cTn>
                                        <p:tgtEl>
                                          <p:spTgt spid="120"/>
                                        </p:tgtEl>
                                        <p:attrNameLst>
                                          <p:attrName>style.visibility</p:attrName>
                                        </p:attrNameLst>
                                      </p:cBhvr>
                                      <p:to>
                                        <p:strVal val="hidden"/>
                                      </p:to>
                                    </p:set>
                                  </p:childTnLst>
                                </p:cTn>
                              </p:par>
                            </p:childTnLst>
                          </p:cTn>
                        </p:par>
                        <p:par>
                          <p:cTn id="333" fill="hold">
                            <p:stCondLst>
                              <p:cond delay="36950"/>
                            </p:stCondLst>
                            <p:childTnLst>
                              <p:par>
                                <p:cTn id="334" presetID="22" presetClass="entr" presetSubtype="8" fill="hold" grpId="0" nodeType="afterEffect">
                                  <p:stCondLst>
                                    <p:cond delay="0"/>
                                  </p:stCondLst>
                                  <p:iterate type="lt">
                                    <p:tmPct val="10000"/>
                                  </p:iterate>
                                  <p:childTnLst>
                                    <p:set>
                                      <p:cBhvr>
                                        <p:cTn id="335" dur="1" fill="hold">
                                          <p:stCondLst>
                                            <p:cond delay="0"/>
                                          </p:stCondLst>
                                        </p:cTn>
                                        <p:tgtEl>
                                          <p:spTgt spid="67"/>
                                        </p:tgtEl>
                                        <p:attrNameLst>
                                          <p:attrName>style.visibility</p:attrName>
                                        </p:attrNameLst>
                                      </p:cBhvr>
                                      <p:to>
                                        <p:strVal val="visible"/>
                                      </p:to>
                                    </p:set>
                                    <p:animEffect transition="in" filter="wipe(left)">
                                      <p:cBhvr>
                                        <p:cTn id="336" dur="500"/>
                                        <p:tgtEl>
                                          <p:spTgt spid="67"/>
                                        </p:tgtEl>
                                      </p:cBhvr>
                                    </p:animEffect>
                                  </p:childTnLst>
                                </p:cTn>
                              </p:par>
                              <p:par>
                                <p:cTn id="337" presetID="1" presetClass="entr" presetSubtype="0" fill="hold" grpId="1" nodeType="withEffect">
                                  <p:stCondLst>
                                    <p:cond delay="0"/>
                                  </p:stCondLst>
                                  <p:iterate type="lt">
                                    <p:tmAbs val="0"/>
                                  </p:iterate>
                                  <p:childTnLst>
                                    <p:set>
                                      <p:cBhvr>
                                        <p:cTn id="338" dur="1" fill="hold">
                                          <p:stCondLst>
                                            <p:cond delay="33099"/>
                                          </p:stCondLst>
                                        </p:cTn>
                                        <p:tgtEl>
                                          <p:spTgt spid="67"/>
                                        </p:tgtEl>
                                        <p:attrNameLst>
                                          <p:attrName>style.visibility</p:attrName>
                                        </p:attrNameLst>
                                      </p:cBhvr>
                                      <p:to>
                                        <p:strVal val="visible"/>
                                      </p:to>
                                    </p:set>
                                  </p:childTnLst>
                                  <p:subTnLst>
                                    <p:audio>
                                      <p:cMediaNode>
                                        <p:cTn display="0" masterRel="sameClick">
                                          <p:stCondLst>
                                            <p:cond evt="begin" delay="0">
                                              <p:tn val="337"/>
                                            </p:cond>
                                          </p:stCondLst>
                                          <p:endCondLst>
                                            <p:cond evt="onStopAudio" delay="0">
                                              <p:tgtEl>
                                                <p:sldTgt/>
                                              </p:tgtEl>
                                            </p:cond>
                                          </p:endCondLst>
                                        </p:cTn>
                                        <p:tgtEl>
                                          <p:sndTgt r:embed="rId11" name="cpL07S06_Clip_3_2.wav"/>
                                        </p:tgtEl>
                                      </p:cMediaNode>
                                    </p:audio>
                                  </p:subTnLst>
                                </p:cTn>
                              </p:par>
                              <p:par>
                                <p:cTn id="339" presetID="64" presetClass="path" presetSubtype="0" accel="50000" decel="50000" fill="hold" nodeType="withEffect">
                                  <p:stCondLst>
                                    <p:cond delay="0"/>
                                  </p:stCondLst>
                                  <p:childTnLst>
                                    <p:animMotion origin="layout" path="M -0.06927 0.04166 L -0.07152 -0.14028 " pathEditMode="relative" rAng="0" ptsTypes="AA">
                                      <p:cBhvr>
                                        <p:cTn id="340" dur="1000" fill="hold"/>
                                        <p:tgtEl>
                                          <p:spTgt spid="63"/>
                                        </p:tgtEl>
                                        <p:attrNameLst>
                                          <p:attrName>ppt_x</p:attrName>
                                          <p:attrName>ppt_y</p:attrName>
                                        </p:attrNameLst>
                                      </p:cBhvr>
                                      <p:rCtr x="-122" y="-9097"/>
                                    </p:animMotion>
                                  </p:childTnLst>
                                </p:cTn>
                              </p:par>
                              <p:par>
                                <p:cTn id="341" presetID="64" presetClass="path" presetSubtype="0" accel="50000" decel="50000" fill="hold" nodeType="withEffect">
                                  <p:stCondLst>
                                    <p:cond delay="0"/>
                                  </p:stCondLst>
                                  <p:childTnLst>
                                    <p:animMotion origin="layout" path="M -0.06996 0.04334 L -0.07222 -0.23652 " pathEditMode="fixed" rAng="0" ptsTypes="AA">
                                      <p:cBhvr>
                                        <p:cTn id="342" dur="1000" fill="hold"/>
                                        <p:tgtEl>
                                          <p:spTgt spid="121"/>
                                        </p:tgtEl>
                                        <p:attrNameLst>
                                          <p:attrName>ppt_x</p:attrName>
                                          <p:attrName>ppt_y</p:attrName>
                                        </p:attrNameLst>
                                      </p:cBhvr>
                                      <p:rCtr x="-122" y="-14005"/>
                                    </p:animMotion>
                                  </p:childTnLst>
                                </p:cTn>
                              </p:par>
                              <p:par>
                                <p:cTn id="343" presetID="2" presetClass="exit" presetSubtype="4" fill="hold" nodeType="withEffect">
                                  <p:stCondLst>
                                    <p:cond delay="24500"/>
                                  </p:stCondLst>
                                  <p:childTnLst>
                                    <p:anim calcmode="lin" valueType="num">
                                      <p:cBhvr additive="base">
                                        <p:cTn id="344" dur="500"/>
                                        <p:tgtEl>
                                          <p:spTgt spid="63"/>
                                        </p:tgtEl>
                                        <p:attrNameLst>
                                          <p:attrName>ppt_x</p:attrName>
                                        </p:attrNameLst>
                                      </p:cBhvr>
                                      <p:tavLst>
                                        <p:tav tm="0">
                                          <p:val>
                                            <p:strVal val="ppt_x"/>
                                          </p:val>
                                        </p:tav>
                                        <p:tav tm="100000">
                                          <p:val>
                                            <p:strVal val="ppt_x"/>
                                          </p:val>
                                        </p:tav>
                                      </p:tavLst>
                                    </p:anim>
                                    <p:anim calcmode="lin" valueType="num">
                                      <p:cBhvr additive="base">
                                        <p:cTn id="345" dur="500"/>
                                        <p:tgtEl>
                                          <p:spTgt spid="63"/>
                                        </p:tgtEl>
                                        <p:attrNameLst>
                                          <p:attrName>ppt_y</p:attrName>
                                        </p:attrNameLst>
                                      </p:cBhvr>
                                      <p:tavLst>
                                        <p:tav tm="0">
                                          <p:val>
                                            <p:strVal val="ppt_y"/>
                                          </p:val>
                                        </p:tav>
                                        <p:tav tm="100000">
                                          <p:val>
                                            <p:strVal val="1+ppt_h/2"/>
                                          </p:val>
                                        </p:tav>
                                      </p:tavLst>
                                    </p:anim>
                                    <p:set>
                                      <p:cBhvr>
                                        <p:cTn id="346" dur="1" fill="hold">
                                          <p:stCondLst>
                                            <p:cond delay="499"/>
                                          </p:stCondLst>
                                        </p:cTn>
                                        <p:tgtEl>
                                          <p:spTgt spid="63"/>
                                        </p:tgtEl>
                                        <p:attrNameLst>
                                          <p:attrName>style.visibility</p:attrName>
                                        </p:attrNameLst>
                                      </p:cBhvr>
                                      <p:to>
                                        <p:strVal val="hidden"/>
                                      </p:to>
                                    </p:set>
                                  </p:childTnLst>
                                </p:cTn>
                              </p:par>
                              <p:par>
                                <p:cTn id="347" presetID="2" presetClass="exit" presetSubtype="4" fill="hold" nodeType="withEffect">
                                  <p:stCondLst>
                                    <p:cond delay="24500"/>
                                  </p:stCondLst>
                                  <p:childTnLst>
                                    <p:anim calcmode="lin" valueType="num">
                                      <p:cBhvr additive="base">
                                        <p:cTn id="348" dur="500"/>
                                        <p:tgtEl>
                                          <p:spTgt spid="121"/>
                                        </p:tgtEl>
                                        <p:attrNameLst>
                                          <p:attrName>ppt_x</p:attrName>
                                        </p:attrNameLst>
                                      </p:cBhvr>
                                      <p:tavLst>
                                        <p:tav tm="0">
                                          <p:val>
                                            <p:strVal val="ppt_x"/>
                                          </p:val>
                                        </p:tav>
                                        <p:tav tm="100000">
                                          <p:val>
                                            <p:strVal val="ppt_x"/>
                                          </p:val>
                                        </p:tav>
                                      </p:tavLst>
                                    </p:anim>
                                    <p:anim calcmode="lin" valueType="num">
                                      <p:cBhvr additive="base">
                                        <p:cTn id="349" dur="500"/>
                                        <p:tgtEl>
                                          <p:spTgt spid="121"/>
                                        </p:tgtEl>
                                        <p:attrNameLst>
                                          <p:attrName>ppt_y</p:attrName>
                                        </p:attrNameLst>
                                      </p:cBhvr>
                                      <p:tavLst>
                                        <p:tav tm="0">
                                          <p:val>
                                            <p:strVal val="ppt_y"/>
                                          </p:val>
                                        </p:tav>
                                        <p:tav tm="100000">
                                          <p:val>
                                            <p:strVal val="1+ppt_h/2"/>
                                          </p:val>
                                        </p:tav>
                                      </p:tavLst>
                                    </p:anim>
                                    <p:set>
                                      <p:cBhvr>
                                        <p:cTn id="350" dur="1" fill="hold">
                                          <p:stCondLst>
                                            <p:cond delay="499"/>
                                          </p:stCondLst>
                                        </p:cTn>
                                        <p:tgtEl>
                                          <p:spTgt spid="121"/>
                                        </p:tgtEl>
                                        <p:attrNameLst>
                                          <p:attrName>style.visibility</p:attrName>
                                        </p:attrNameLst>
                                      </p:cBhvr>
                                      <p:to>
                                        <p:strVal val="hidden"/>
                                      </p:to>
                                    </p:set>
                                  </p:childTnLst>
                                </p:cTn>
                              </p:par>
                              <p:par>
                                <p:cTn id="351" presetID="64" presetClass="path" presetSubtype="0" accel="50000" decel="50000" fill="hold" nodeType="withEffect">
                                  <p:stCondLst>
                                    <p:cond delay="25900"/>
                                  </p:stCondLst>
                                  <p:childTnLst>
                                    <p:animMotion origin="layout" path="M -0.08889 0.0412 L -0.09114 -0.14074 " pathEditMode="relative" rAng="0" ptsTypes="AA">
                                      <p:cBhvr>
                                        <p:cTn id="352" dur="1000" fill="hold"/>
                                        <p:tgtEl>
                                          <p:spTgt spid="65"/>
                                        </p:tgtEl>
                                        <p:attrNameLst>
                                          <p:attrName>ppt_x</p:attrName>
                                          <p:attrName>ppt_y</p:attrName>
                                        </p:attrNameLst>
                                      </p:cBhvr>
                                      <p:rCtr x="-122" y="-9097"/>
                                    </p:animMotion>
                                  </p:childTnLst>
                                </p:cTn>
                              </p:par>
                              <p:par>
                                <p:cTn id="353" presetID="64" presetClass="path" presetSubtype="0" accel="50000" decel="50000" fill="hold" nodeType="withEffect">
                                  <p:stCondLst>
                                    <p:cond delay="25900"/>
                                  </p:stCondLst>
                                  <p:childTnLst>
                                    <p:animMotion origin="layout" path="M -0.08976 0.04334 L -0.09201 -0.23652 " pathEditMode="fixed" rAng="0" ptsTypes="AA">
                                      <p:cBhvr>
                                        <p:cTn id="354" dur="1000" fill="hold"/>
                                        <p:tgtEl>
                                          <p:spTgt spid="122"/>
                                        </p:tgtEl>
                                        <p:attrNameLst>
                                          <p:attrName>ppt_x</p:attrName>
                                          <p:attrName>ppt_y</p:attrName>
                                        </p:attrNameLst>
                                      </p:cBhvr>
                                      <p:rCtr x="-122" y="-14005"/>
                                    </p:animMotion>
                                  </p:childTnLst>
                                </p:cTn>
                              </p:par>
                            </p:childTnLst>
                          </p:cTn>
                        </p:par>
                        <p:par>
                          <p:cTn id="355" fill="hold">
                            <p:stCondLst>
                              <p:cond delay="70050"/>
                            </p:stCondLst>
                            <p:childTnLst>
                              <p:par>
                                <p:cTn id="356" presetID="2" presetClass="exit" presetSubtype="4" fill="hold" nodeType="afterEffect">
                                  <p:stCondLst>
                                    <p:cond delay="0"/>
                                  </p:stCondLst>
                                  <p:childTnLst>
                                    <p:anim calcmode="lin" valueType="num">
                                      <p:cBhvr additive="base">
                                        <p:cTn id="357" dur="500"/>
                                        <p:tgtEl>
                                          <p:spTgt spid="65"/>
                                        </p:tgtEl>
                                        <p:attrNameLst>
                                          <p:attrName>ppt_x</p:attrName>
                                        </p:attrNameLst>
                                      </p:cBhvr>
                                      <p:tavLst>
                                        <p:tav tm="0">
                                          <p:val>
                                            <p:strVal val="ppt_x"/>
                                          </p:val>
                                        </p:tav>
                                        <p:tav tm="100000">
                                          <p:val>
                                            <p:strVal val="ppt_x"/>
                                          </p:val>
                                        </p:tav>
                                      </p:tavLst>
                                    </p:anim>
                                    <p:anim calcmode="lin" valueType="num">
                                      <p:cBhvr additive="base">
                                        <p:cTn id="358" dur="500"/>
                                        <p:tgtEl>
                                          <p:spTgt spid="65"/>
                                        </p:tgtEl>
                                        <p:attrNameLst>
                                          <p:attrName>ppt_y</p:attrName>
                                        </p:attrNameLst>
                                      </p:cBhvr>
                                      <p:tavLst>
                                        <p:tav tm="0">
                                          <p:val>
                                            <p:strVal val="ppt_y"/>
                                          </p:val>
                                        </p:tav>
                                        <p:tav tm="100000">
                                          <p:val>
                                            <p:strVal val="1+ppt_h/2"/>
                                          </p:val>
                                        </p:tav>
                                      </p:tavLst>
                                    </p:anim>
                                    <p:set>
                                      <p:cBhvr>
                                        <p:cTn id="359" dur="1" fill="hold">
                                          <p:stCondLst>
                                            <p:cond delay="499"/>
                                          </p:stCondLst>
                                        </p:cTn>
                                        <p:tgtEl>
                                          <p:spTgt spid="65"/>
                                        </p:tgtEl>
                                        <p:attrNameLst>
                                          <p:attrName>style.visibility</p:attrName>
                                        </p:attrNameLst>
                                      </p:cBhvr>
                                      <p:to>
                                        <p:strVal val="hidden"/>
                                      </p:to>
                                    </p:set>
                                  </p:childTnLst>
                                </p:cTn>
                              </p:par>
                              <p:par>
                                <p:cTn id="360" presetID="2" presetClass="exit" presetSubtype="4" fill="hold" nodeType="withEffect">
                                  <p:stCondLst>
                                    <p:cond delay="0"/>
                                  </p:stCondLst>
                                  <p:childTnLst>
                                    <p:anim calcmode="lin" valueType="num">
                                      <p:cBhvr additive="base">
                                        <p:cTn id="361" dur="500"/>
                                        <p:tgtEl>
                                          <p:spTgt spid="122"/>
                                        </p:tgtEl>
                                        <p:attrNameLst>
                                          <p:attrName>ppt_x</p:attrName>
                                        </p:attrNameLst>
                                      </p:cBhvr>
                                      <p:tavLst>
                                        <p:tav tm="0">
                                          <p:val>
                                            <p:strVal val="ppt_x"/>
                                          </p:val>
                                        </p:tav>
                                        <p:tav tm="100000">
                                          <p:val>
                                            <p:strVal val="ppt_x"/>
                                          </p:val>
                                        </p:tav>
                                      </p:tavLst>
                                    </p:anim>
                                    <p:anim calcmode="lin" valueType="num">
                                      <p:cBhvr additive="base">
                                        <p:cTn id="362" dur="500"/>
                                        <p:tgtEl>
                                          <p:spTgt spid="122"/>
                                        </p:tgtEl>
                                        <p:attrNameLst>
                                          <p:attrName>ppt_y</p:attrName>
                                        </p:attrNameLst>
                                      </p:cBhvr>
                                      <p:tavLst>
                                        <p:tav tm="0">
                                          <p:val>
                                            <p:strVal val="ppt_y"/>
                                          </p:val>
                                        </p:tav>
                                        <p:tav tm="100000">
                                          <p:val>
                                            <p:strVal val="1+ppt_h/2"/>
                                          </p:val>
                                        </p:tav>
                                      </p:tavLst>
                                    </p:anim>
                                    <p:set>
                                      <p:cBhvr>
                                        <p:cTn id="363" dur="1" fill="hold">
                                          <p:stCondLst>
                                            <p:cond delay="499"/>
                                          </p:stCondLst>
                                        </p:cTn>
                                        <p:tgtEl>
                                          <p:spTgt spid="122"/>
                                        </p:tgtEl>
                                        <p:attrNameLst>
                                          <p:attrName>style.visibility</p:attrName>
                                        </p:attrNameLst>
                                      </p:cBhvr>
                                      <p:to>
                                        <p:strVal val="hidden"/>
                                      </p:to>
                                    </p:set>
                                  </p:childTnLst>
                                </p:cTn>
                              </p:par>
                            </p:childTnLst>
                          </p:cTn>
                        </p:par>
                        <p:par>
                          <p:cTn id="364" fill="hold">
                            <p:stCondLst>
                              <p:cond delay="70550"/>
                            </p:stCondLst>
                            <p:childTnLst>
                              <p:par>
                                <p:cTn id="365" presetID="22" presetClass="entr" presetSubtype="8" fill="hold" grpId="0" nodeType="afterEffect">
                                  <p:stCondLst>
                                    <p:cond delay="0"/>
                                  </p:stCondLst>
                                  <p:iterate type="lt">
                                    <p:tmPct val="10000"/>
                                  </p:iterate>
                                  <p:childTnLst>
                                    <p:set>
                                      <p:cBhvr>
                                        <p:cTn id="366" dur="1" fill="hold">
                                          <p:stCondLst>
                                            <p:cond delay="0"/>
                                          </p:stCondLst>
                                        </p:cTn>
                                        <p:tgtEl>
                                          <p:spTgt spid="57"/>
                                        </p:tgtEl>
                                        <p:attrNameLst>
                                          <p:attrName>style.visibility</p:attrName>
                                        </p:attrNameLst>
                                      </p:cBhvr>
                                      <p:to>
                                        <p:strVal val="visible"/>
                                      </p:to>
                                    </p:set>
                                    <p:animEffect transition="in" filter="wipe(left)">
                                      <p:cBhvr>
                                        <p:cTn id="367" dur="500"/>
                                        <p:tgtEl>
                                          <p:spTgt spid="57"/>
                                        </p:tgtEl>
                                      </p:cBhvr>
                                    </p:animEffect>
                                  </p:childTnLst>
                                </p:cTn>
                              </p:par>
                              <p:par>
                                <p:cTn id="368" presetID="1" presetClass="entr" presetSubtype="0" fill="hold" grpId="1" nodeType="withEffect">
                                  <p:stCondLst>
                                    <p:cond delay="0"/>
                                  </p:stCondLst>
                                  <p:iterate type="lt">
                                    <p:tmAbs val="0"/>
                                  </p:iterate>
                                  <p:childTnLst>
                                    <p:set>
                                      <p:cBhvr>
                                        <p:cTn id="369" dur="1" fill="hold">
                                          <p:stCondLst>
                                            <p:cond delay="55299"/>
                                          </p:stCondLst>
                                        </p:cTn>
                                        <p:tgtEl>
                                          <p:spTgt spid="57"/>
                                        </p:tgtEl>
                                        <p:attrNameLst>
                                          <p:attrName>style.visibility</p:attrName>
                                        </p:attrNameLst>
                                      </p:cBhvr>
                                      <p:to>
                                        <p:strVal val="visible"/>
                                      </p:to>
                                    </p:set>
                                  </p:childTnLst>
                                  <p:subTnLst>
                                    <p:audio>
                                      <p:cMediaNode>
                                        <p:cTn display="0" masterRel="sameClick">
                                          <p:stCondLst>
                                            <p:cond evt="begin" delay="0">
                                              <p:tn val="368"/>
                                            </p:cond>
                                          </p:stCondLst>
                                          <p:endCondLst>
                                            <p:cond evt="onStopAudio" delay="0">
                                              <p:tgtEl>
                                                <p:sldTgt/>
                                              </p:tgtEl>
                                            </p:cond>
                                          </p:endCondLst>
                                        </p:cTn>
                                        <p:tgtEl>
                                          <p:sndTgt r:embed="rId12" name="cpL07S06_Clip_3_3.wav"/>
                                        </p:tgtEl>
                                      </p:cMediaNode>
                                    </p:audio>
                                  </p:subTnLst>
                                </p:cTn>
                              </p:par>
                              <p:par>
                                <p:cTn id="370" presetID="64" presetClass="path" presetSubtype="0" accel="50000" decel="50000" fill="hold" nodeType="withEffect">
                                  <p:stCondLst>
                                    <p:cond delay="0"/>
                                  </p:stCondLst>
                                  <p:childTnLst>
                                    <p:animMotion origin="layout" path="M -0.10885 0.04213 L -0.11111 -0.13982 " pathEditMode="relative" rAng="0" ptsTypes="AA">
                                      <p:cBhvr>
                                        <p:cTn id="371" dur="1000" fill="hold"/>
                                        <p:tgtEl>
                                          <p:spTgt spid="37"/>
                                        </p:tgtEl>
                                        <p:attrNameLst>
                                          <p:attrName>ppt_x</p:attrName>
                                          <p:attrName>ppt_y</p:attrName>
                                        </p:attrNameLst>
                                      </p:cBhvr>
                                      <p:rCtr x="-122" y="-9097"/>
                                    </p:animMotion>
                                  </p:childTnLst>
                                </p:cTn>
                              </p:par>
                              <p:par>
                                <p:cTn id="372" presetID="64" presetClass="path" presetSubtype="0" accel="50000" decel="50000" fill="hold" nodeType="withEffect">
                                  <p:stCondLst>
                                    <p:cond delay="0"/>
                                  </p:stCondLst>
                                  <p:childTnLst>
                                    <p:animMotion origin="layout" path="M -0.10937 0.04339 L -0.11163 -0.23647 " pathEditMode="fixed" rAng="0" ptsTypes="AA">
                                      <p:cBhvr>
                                        <p:cTn id="373" dur="1000" fill="hold"/>
                                        <p:tgtEl>
                                          <p:spTgt spid="123"/>
                                        </p:tgtEl>
                                        <p:attrNameLst>
                                          <p:attrName>ppt_x</p:attrName>
                                          <p:attrName>ppt_y</p:attrName>
                                        </p:attrNameLst>
                                      </p:cBhvr>
                                      <p:rCtr x="-122" y="-14005"/>
                                    </p:animMotion>
                                  </p:childTnLst>
                                </p:cTn>
                              </p:par>
                              <p:par>
                                <p:cTn id="374" presetID="2" presetClass="exit" presetSubtype="4" fill="hold" nodeType="withEffect">
                                  <p:stCondLst>
                                    <p:cond delay="15600"/>
                                  </p:stCondLst>
                                  <p:childTnLst>
                                    <p:anim calcmode="lin" valueType="num">
                                      <p:cBhvr additive="base">
                                        <p:cTn id="375" dur="500"/>
                                        <p:tgtEl>
                                          <p:spTgt spid="37"/>
                                        </p:tgtEl>
                                        <p:attrNameLst>
                                          <p:attrName>ppt_x</p:attrName>
                                        </p:attrNameLst>
                                      </p:cBhvr>
                                      <p:tavLst>
                                        <p:tav tm="0">
                                          <p:val>
                                            <p:strVal val="ppt_x"/>
                                          </p:val>
                                        </p:tav>
                                        <p:tav tm="100000">
                                          <p:val>
                                            <p:strVal val="ppt_x"/>
                                          </p:val>
                                        </p:tav>
                                      </p:tavLst>
                                    </p:anim>
                                    <p:anim calcmode="lin" valueType="num">
                                      <p:cBhvr additive="base">
                                        <p:cTn id="376" dur="500"/>
                                        <p:tgtEl>
                                          <p:spTgt spid="37"/>
                                        </p:tgtEl>
                                        <p:attrNameLst>
                                          <p:attrName>ppt_y</p:attrName>
                                        </p:attrNameLst>
                                      </p:cBhvr>
                                      <p:tavLst>
                                        <p:tav tm="0">
                                          <p:val>
                                            <p:strVal val="ppt_y"/>
                                          </p:val>
                                        </p:tav>
                                        <p:tav tm="100000">
                                          <p:val>
                                            <p:strVal val="1+ppt_h/2"/>
                                          </p:val>
                                        </p:tav>
                                      </p:tavLst>
                                    </p:anim>
                                    <p:set>
                                      <p:cBhvr>
                                        <p:cTn id="377" dur="1" fill="hold">
                                          <p:stCondLst>
                                            <p:cond delay="499"/>
                                          </p:stCondLst>
                                        </p:cTn>
                                        <p:tgtEl>
                                          <p:spTgt spid="37"/>
                                        </p:tgtEl>
                                        <p:attrNameLst>
                                          <p:attrName>style.visibility</p:attrName>
                                        </p:attrNameLst>
                                      </p:cBhvr>
                                      <p:to>
                                        <p:strVal val="hidden"/>
                                      </p:to>
                                    </p:set>
                                  </p:childTnLst>
                                </p:cTn>
                              </p:par>
                              <p:par>
                                <p:cTn id="378" presetID="2" presetClass="exit" presetSubtype="4" fill="hold" nodeType="withEffect">
                                  <p:stCondLst>
                                    <p:cond delay="15600"/>
                                  </p:stCondLst>
                                  <p:childTnLst>
                                    <p:anim calcmode="lin" valueType="num">
                                      <p:cBhvr additive="base">
                                        <p:cTn id="379" dur="500"/>
                                        <p:tgtEl>
                                          <p:spTgt spid="123"/>
                                        </p:tgtEl>
                                        <p:attrNameLst>
                                          <p:attrName>ppt_x</p:attrName>
                                        </p:attrNameLst>
                                      </p:cBhvr>
                                      <p:tavLst>
                                        <p:tav tm="0">
                                          <p:val>
                                            <p:strVal val="ppt_x"/>
                                          </p:val>
                                        </p:tav>
                                        <p:tav tm="100000">
                                          <p:val>
                                            <p:strVal val="ppt_x"/>
                                          </p:val>
                                        </p:tav>
                                      </p:tavLst>
                                    </p:anim>
                                    <p:anim calcmode="lin" valueType="num">
                                      <p:cBhvr additive="base">
                                        <p:cTn id="380" dur="500"/>
                                        <p:tgtEl>
                                          <p:spTgt spid="123"/>
                                        </p:tgtEl>
                                        <p:attrNameLst>
                                          <p:attrName>ppt_y</p:attrName>
                                        </p:attrNameLst>
                                      </p:cBhvr>
                                      <p:tavLst>
                                        <p:tav tm="0">
                                          <p:val>
                                            <p:strVal val="ppt_y"/>
                                          </p:val>
                                        </p:tav>
                                        <p:tav tm="100000">
                                          <p:val>
                                            <p:strVal val="1+ppt_h/2"/>
                                          </p:val>
                                        </p:tav>
                                      </p:tavLst>
                                    </p:anim>
                                    <p:set>
                                      <p:cBhvr>
                                        <p:cTn id="381" dur="1" fill="hold">
                                          <p:stCondLst>
                                            <p:cond delay="499"/>
                                          </p:stCondLst>
                                        </p:cTn>
                                        <p:tgtEl>
                                          <p:spTgt spid="123"/>
                                        </p:tgtEl>
                                        <p:attrNameLst>
                                          <p:attrName>style.visibility</p:attrName>
                                        </p:attrNameLst>
                                      </p:cBhvr>
                                      <p:to>
                                        <p:strVal val="hidden"/>
                                      </p:to>
                                    </p:set>
                                  </p:childTnLst>
                                </p:cTn>
                              </p:par>
                              <p:par>
                                <p:cTn id="382" presetID="64" presetClass="path" presetSubtype="0" accel="50000" decel="50000" fill="hold" nodeType="withEffect">
                                  <p:stCondLst>
                                    <p:cond delay="17000"/>
                                  </p:stCondLst>
                                  <p:childTnLst>
                                    <p:animMotion origin="layout" path="M -0.1283 0.04259 L -0.13055 -0.13936 " pathEditMode="relative" rAng="0" ptsTypes="AA">
                                      <p:cBhvr>
                                        <p:cTn id="383" dur="1000" fill="hold"/>
                                        <p:tgtEl>
                                          <p:spTgt spid="38"/>
                                        </p:tgtEl>
                                        <p:attrNameLst>
                                          <p:attrName>ppt_x</p:attrName>
                                          <p:attrName>ppt_y</p:attrName>
                                        </p:attrNameLst>
                                      </p:cBhvr>
                                      <p:rCtr x="-122" y="-9097"/>
                                    </p:animMotion>
                                  </p:childTnLst>
                                </p:cTn>
                              </p:par>
                              <p:par>
                                <p:cTn id="384" presetID="64" presetClass="path" presetSubtype="0" accel="50000" decel="50000" fill="hold" nodeType="withEffect">
                                  <p:stCondLst>
                                    <p:cond delay="17000"/>
                                  </p:stCondLst>
                                  <p:childTnLst>
                                    <p:animMotion origin="layout" path="M -0.12917 0.04242 L -0.13142 -0.23745 " pathEditMode="fixed" rAng="0" ptsTypes="AA">
                                      <p:cBhvr>
                                        <p:cTn id="385" dur="1000" fill="hold"/>
                                        <p:tgtEl>
                                          <p:spTgt spid="124"/>
                                        </p:tgtEl>
                                        <p:attrNameLst>
                                          <p:attrName>ppt_x</p:attrName>
                                          <p:attrName>ppt_y</p:attrName>
                                        </p:attrNameLst>
                                      </p:cBhvr>
                                      <p:rCtr x="-122" y="-14005"/>
                                    </p:animMotion>
                                  </p:childTnLst>
                                </p:cTn>
                              </p:par>
                              <p:par>
                                <p:cTn id="386" presetID="22" presetClass="entr" presetSubtype="4" fill="hold" grpId="0" nodeType="withEffect">
                                  <p:stCondLst>
                                    <p:cond delay="20900"/>
                                  </p:stCondLst>
                                  <p:childTnLst>
                                    <p:set>
                                      <p:cBhvr>
                                        <p:cTn id="387" dur="1" fill="hold">
                                          <p:stCondLst>
                                            <p:cond delay="0"/>
                                          </p:stCondLst>
                                        </p:cTn>
                                        <p:tgtEl>
                                          <p:spTgt spid="61"/>
                                        </p:tgtEl>
                                        <p:attrNameLst>
                                          <p:attrName>style.visibility</p:attrName>
                                        </p:attrNameLst>
                                      </p:cBhvr>
                                      <p:to>
                                        <p:strVal val="visible"/>
                                      </p:to>
                                    </p:set>
                                    <p:animEffect transition="in" filter="wipe(down)">
                                      <p:cBhvr>
                                        <p:cTn id="388" dur="2000"/>
                                        <p:tgtEl>
                                          <p:spTgt spid="61"/>
                                        </p:tgtEl>
                                      </p:cBhvr>
                                    </p:animEffect>
                                  </p:childTnLst>
                                </p:cTn>
                              </p:par>
                              <p:par>
                                <p:cTn id="389" presetID="26" presetClass="emph" presetSubtype="0" fill="hold" grpId="1" nodeType="withEffect">
                                  <p:stCondLst>
                                    <p:cond delay="22900"/>
                                  </p:stCondLst>
                                  <p:childTnLst>
                                    <p:animEffect transition="out" filter="fade">
                                      <p:cBhvr>
                                        <p:cTn id="390" dur="500" tmFilter="0, 0; .2, .5; .8, .5; 1, 0"/>
                                        <p:tgtEl>
                                          <p:spTgt spid="61"/>
                                        </p:tgtEl>
                                      </p:cBhvr>
                                    </p:animEffect>
                                    <p:animScale>
                                      <p:cBhvr>
                                        <p:cTn id="391" dur="250" autoRev="1" fill="hold"/>
                                        <p:tgtEl>
                                          <p:spTgt spid="61"/>
                                        </p:tgtEl>
                                      </p:cBhvr>
                                      <p:by x="105000" y="105000"/>
                                    </p:animScale>
                                  </p:childTnLst>
                                </p:cTn>
                              </p:par>
                              <p:par>
                                <p:cTn id="392" presetID="45" presetClass="entr" presetSubtype="0" fill="hold" grpId="0" nodeType="withEffect">
                                  <p:stCondLst>
                                    <p:cond delay="23100"/>
                                  </p:stCondLst>
                                  <p:childTnLst>
                                    <p:set>
                                      <p:cBhvr>
                                        <p:cTn id="393" dur="1" fill="hold">
                                          <p:stCondLst>
                                            <p:cond delay="0"/>
                                          </p:stCondLst>
                                        </p:cTn>
                                        <p:tgtEl>
                                          <p:spTgt spid="95"/>
                                        </p:tgtEl>
                                        <p:attrNameLst>
                                          <p:attrName>style.visibility</p:attrName>
                                        </p:attrNameLst>
                                      </p:cBhvr>
                                      <p:to>
                                        <p:strVal val="visible"/>
                                      </p:to>
                                    </p:set>
                                    <p:animEffect transition="in" filter="fade">
                                      <p:cBhvr>
                                        <p:cTn id="394" dur="2000"/>
                                        <p:tgtEl>
                                          <p:spTgt spid="95"/>
                                        </p:tgtEl>
                                      </p:cBhvr>
                                    </p:animEffect>
                                    <p:anim calcmode="lin" valueType="num">
                                      <p:cBhvr>
                                        <p:cTn id="395" dur="2000" fill="hold"/>
                                        <p:tgtEl>
                                          <p:spTgt spid="95"/>
                                        </p:tgtEl>
                                        <p:attrNameLst>
                                          <p:attrName>ppt_w</p:attrName>
                                        </p:attrNameLst>
                                      </p:cBhvr>
                                      <p:tavLst>
                                        <p:tav tm="0" fmla="#ppt_w*sin(2.5*pi*$)">
                                          <p:val>
                                            <p:fltVal val="0"/>
                                          </p:val>
                                        </p:tav>
                                        <p:tav tm="100000">
                                          <p:val>
                                            <p:fltVal val="1"/>
                                          </p:val>
                                        </p:tav>
                                      </p:tavLst>
                                    </p:anim>
                                    <p:anim calcmode="lin" valueType="num">
                                      <p:cBhvr>
                                        <p:cTn id="396" dur="2000" fill="hold"/>
                                        <p:tgtEl>
                                          <p:spTgt spid="95"/>
                                        </p:tgtEl>
                                        <p:attrNameLst>
                                          <p:attrName>ppt_h</p:attrName>
                                        </p:attrNameLst>
                                      </p:cBhvr>
                                      <p:tavLst>
                                        <p:tav tm="0">
                                          <p:val>
                                            <p:strVal val="#ppt_h"/>
                                          </p:val>
                                        </p:tav>
                                        <p:tav tm="100000">
                                          <p:val>
                                            <p:strVal val="#ppt_h"/>
                                          </p:val>
                                        </p:tav>
                                      </p:tavLst>
                                    </p:anim>
                                  </p:childTnLst>
                                </p:cTn>
                              </p:par>
                              <p:par>
                                <p:cTn id="397" presetID="1" presetClass="exit" presetSubtype="0" fill="hold" grpId="1" nodeType="withEffect">
                                  <p:stCondLst>
                                    <p:cond delay="28000"/>
                                  </p:stCondLst>
                                  <p:childTnLst>
                                    <p:set>
                                      <p:cBhvr>
                                        <p:cTn id="398" dur="1" fill="hold">
                                          <p:stCondLst>
                                            <p:cond delay="0"/>
                                          </p:stCondLst>
                                        </p:cTn>
                                        <p:tgtEl>
                                          <p:spTgt spid="95"/>
                                        </p:tgtEl>
                                        <p:attrNameLst>
                                          <p:attrName>style.visibility</p:attrName>
                                        </p:attrNameLst>
                                      </p:cBhvr>
                                      <p:to>
                                        <p:strVal val="hidden"/>
                                      </p:to>
                                    </p:set>
                                  </p:childTnLst>
                                </p:cTn>
                              </p:par>
                              <p:par>
                                <p:cTn id="399" presetID="45" presetClass="entr" presetSubtype="0" fill="hold" grpId="0" nodeType="withEffect">
                                  <p:stCondLst>
                                    <p:cond delay="28000"/>
                                  </p:stCondLst>
                                  <p:childTnLst>
                                    <p:set>
                                      <p:cBhvr>
                                        <p:cTn id="400" dur="1" fill="hold">
                                          <p:stCondLst>
                                            <p:cond delay="0"/>
                                          </p:stCondLst>
                                        </p:cTn>
                                        <p:tgtEl>
                                          <p:spTgt spid="96"/>
                                        </p:tgtEl>
                                        <p:attrNameLst>
                                          <p:attrName>style.visibility</p:attrName>
                                        </p:attrNameLst>
                                      </p:cBhvr>
                                      <p:to>
                                        <p:strVal val="visible"/>
                                      </p:to>
                                    </p:set>
                                    <p:animEffect transition="in" filter="fade">
                                      <p:cBhvr>
                                        <p:cTn id="401" dur="2000"/>
                                        <p:tgtEl>
                                          <p:spTgt spid="96"/>
                                        </p:tgtEl>
                                      </p:cBhvr>
                                    </p:animEffect>
                                    <p:anim calcmode="lin" valueType="num">
                                      <p:cBhvr>
                                        <p:cTn id="402" dur="2000" fill="hold"/>
                                        <p:tgtEl>
                                          <p:spTgt spid="96"/>
                                        </p:tgtEl>
                                        <p:attrNameLst>
                                          <p:attrName>ppt_w</p:attrName>
                                        </p:attrNameLst>
                                      </p:cBhvr>
                                      <p:tavLst>
                                        <p:tav tm="0" fmla="#ppt_w*sin(2.5*pi*$)">
                                          <p:val>
                                            <p:fltVal val="0"/>
                                          </p:val>
                                        </p:tav>
                                        <p:tav tm="100000">
                                          <p:val>
                                            <p:fltVal val="1"/>
                                          </p:val>
                                        </p:tav>
                                      </p:tavLst>
                                    </p:anim>
                                    <p:anim calcmode="lin" valueType="num">
                                      <p:cBhvr>
                                        <p:cTn id="403" dur="2000" fill="hold"/>
                                        <p:tgtEl>
                                          <p:spTgt spid="96"/>
                                        </p:tgtEl>
                                        <p:attrNameLst>
                                          <p:attrName>ppt_h</p:attrName>
                                        </p:attrNameLst>
                                      </p:cBhvr>
                                      <p:tavLst>
                                        <p:tav tm="0">
                                          <p:val>
                                            <p:strVal val="#ppt_h"/>
                                          </p:val>
                                        </p:tav>
                                        <p:tav tm="100000">
                                          <p:val>
                                            <p:strVal val="#ppt_h"/>
                                          </p:val>
                                        </p:tav>
                                      </p:tavLst>
                                    </p:anim>
                                  </p:childTnLst>
                                </p:cTn>
                              </p:par>
                              <p:par>
                                <p:cTn id="404" presetID="1" presetClass="exit" presetSubtype="0" fill="hold" grpId="1" nodeType="withEffect">
                                  <p:stCondLst>
                                    <p:cond delay="36600"/>
                                  </p:stCondLst>
                                  <p:childTnLst>
                                    <p:set>
                                      <p:cBhvr>
                                        <p:cTn id="405" dur="1" fill="hold">
                                          <p:stCondLst>
                                            <p:cond delay="0"/>
                                          </p:stCondLst>
                                        </p:cTn>
                                        <p:tgtEl>
                                          <p:spTgt spid="96"/>
                                        </p:tgtEl>
                                        <p:attrNameLst>
                                          <p:attrName>style.visibility</p:attrName>
                                        </p:attrNameLst>
                                      </p:cBhvr>
                                      <p:to>
                                        <p:strVal val="hidden"/>
                                      </p:to>
                                    </p:set>
                                  </p:childTnLst>
                                </p:cTn>
                              </p:par>
                              <p:par>
                                <p:cTn id="406" presetID="2" presetClass="exit" presetSubtype="4" fill="hold" nodeType="withEffect">
                                  <p:stCondLst>
                                    <p:cond delay="42700"/>
                                  </p:stCondLst>
                                  <p:childTnLst>
                                    <p:anim calcmode="lin" valueType="num">
                                      <p:cBhvr additive="base">
                                        <p:cTn id="407" dur="500"/>
                                        <p:tgtEl>
                                          <p:spTgt spid="38"/>
                                        </p:tgtEl>
                                        <p:attrNameLst>
                                          <p:attrName>ppt_x</p:attrName>
                                        </p:attrNameLst>
                                      </p:cBhvr>
                                      <p:tavLst>
                                        <p:tav tm="0">
                                          <p:val>
                                            <p:strVal val="ppt_x"/>
                                          </p:val>
                                        </p:tav>
                                        <p:tav tm="100000">
                                          <p:val>
                                            <p:strVal val="ppt_x"/>
                                          </p:val>
                                        </p:tav>
                                      </p:tavLst>
                                    </p:anim>
                                    <p:anim calcmode="lin" valueType="num">
                                      <p:cBhvr additive="base">
                                        <p:cTn id="408" dur="500"/>
                                        <p:tgtEl>
                                          <p:spTgt spid="38"/>
                                        </p:tgtEl>
                                        <p:attrNameLst>
                                          <p:attrName>ppt_y</p:attrName>
                                        </p:attrNameLst>
                                      </p:cBhvr>
                                      <p:tavLst>
                                        <p:tav tm="0">
                                          <p:val>
                                            <p:strVal val="ppt_y"/>
                                          </p:val>
                                        </p:tav>
                                        <p:tav tm="100000">
                                          <p:val>
                                            <p:strVal val="1+ppt_h/2"/>
                                          </p:val>
                                        </p:tav>
                                      </p:tavLst>
                                    </p:anim>
                                    <p:set>
                                      <p:cBhvr>
                                        <p:cTn id="409" dur="1" fill="hold">
                                          <p:stCondLst>
                                            <p:cond delay="499"/>
                                          </p:stCondLst>
                                        </p:cTn>
                                        <p:tgtEl>
                                          <p:spTgt spid="38"/>
                                        </p:tgtEl>
                                        <p:attrNameLst>
                                          <p:attrName>style.visibility</p:attrName>
                                        </p:attrNameLst>
                                      </p:cBhvr>
                                      <p:to>
                                        <p:strVal val="hidden"/>
                                      </p:to>
                                    </p:set>
                                  </p:childTnLst>
                                </p:cTn>
                              </p:par>
                              <p:par>
                                <p:cTn id="410" presetID="2" presetClass="exit" presetSubtype="4" fill="hold" nodeType="withEffect">
                                  <p:stCondLst>
                                    <p:cond delay="42700"/>
                                  </p:stCondLst>
                                  <p:childTnLst>
                                    <p:anim calcmode="lin" valueType="num">
                                      <p:cBhvr additive="base">
                                        <p:cTn id="411" dur="500"/>
                                        <p:tgtEl>
                                          <p:spTgt spid="124"/>
                                        </p:tgtEl>
                                        <p:attrNameLst>
                                          <p:attrName>ppt_x</p:attrName>
                                        </p:attrNameLst>
                                      </p:cBhvr>
                                      <p:tavLst>
                                        <p:tav tm="0">
                                          <p:val>
                                            <p:strVal val="ppt_x"/>
                                          </p:val>
                                        </p:tav>
                                        <p:tav tm="100000">
                                          <p:val>
                                            <p:strVal val="ppt_x"/>
                                          </p:val>
                                        </p:tav>
                                      </p:tavLst>
                                    </p:anim>
                                    <p:anim calcmode="lin" valueType="num">
                                      <p:cBhvr additive="base">
                                        <p:cTn id="412" dur="500"/>
                                        <p:tgtEl>
                                          <p:spTgt spid="124"/>
                                        </p:tgtEl>
                                        <p:attrNameLst>
                                          <p:attrName>ppt_y</p:attrName>
                                        </p:attrNameLst>
                                      </p:cBhvr>
                                      <p:tavLst>
                                        <p:tav tm="0">
                                          <p:val>
                                            <p:strVal val="ppt_y"/>
                                          </p:val>
                                        </p:tav>
                                        <p:tav tm="100000">
                                          <p:val>
                                            <p:strVal val="1+ppt_h/2"/>
                                          </p:val>
                                        </p:tav>
                                      </p:tavLst>
                                    </p:anim>
                                    <p:set>
                                      <p:cBhvr>
                                        <p:cTn id="413" dur="1" fill="hold">
                                          <p:stCondLst>
                                            <p:cond delay="499"/>
                                          </p:stCondLst>
                                        </p:cTn>
                                        <p:tgtEl>
                                          <p:spTgt spid="124"/>
                                        </p:tgtEl>
                                        <p:attrNameLst>
                                          <p:attrName>style.visibility</p:attrName>
                                        </p:attrNameLst>
                                      </p:cBhvr>
                                      <p:to>
                                        <p:strVal val="hidden"/>
                                      </p:to>
                                    </p:set>
                                  </p:childTnLst>
                                </p:cTn>
                              </p:par>
                              <p:par>
                                <p:cTn id="414" presetID="64" presetClass="path" presetSubtype="0" accel="50000" decel="50000" fill="hold" nodeType="withEffect">
                                  <p:stCondLst>
                                    <p:cond delay="44100"/>
                                  </p:stCondLst>
                                  <p:childTnLst>
                                    <p:animMotion origin="layout" path="M -0.14792 0.04166 L -0.15017 -0.14028 " pathEditMode="relative" rAng="0" ptsTypes="AA">
                                      <p:cBhvr>
                                        <p:cTn id="415" dur="1000" fill="hold"/>
                                        <p:tgtEl>
                                          <p:spTgt spid="64"/>
                                        </p:tgtEl>
                                        <p:attrNameLst>
                                          <p:attrName>ppt_x</p:attrName>
                                          <p:attrName>ppt_y</p:attrName>
                                        </p:attrNameLst>
                                      </p:cBhvr>
                                      <p:rCtr x="-122" y="-9097"/>
                                    </p:animMotion>
                                  </p:childTnLst>
                                </p:cTn>
                              </p:par>
                              <p:par>
                                <p:cTn id="416" presetID="64" presetClass="path" presetSubtype="0" accel="50000" decel="50000" fill="hold" nodeType="withEffect">
                                  <p:stCondLst>
                                    <p:cond delay="44100"/>
                                  </p:stCondLst>
                                  <p:childTnLst>
                                    <p:animMotion origin="layout" path="M -0.14931 0.04172 L -0.15156 -0.23814 " pathEditMode="fixed" rAng="0" ptsTypes="AA">
                                      <p:cBhvr>
                                        <p:cTn id="417" dur="1000" fill="hold"/>
                                        <p:tgtEl>
                                          <p:spTgt spid="125"/>
                                        </p:tgtEl>
                                        <p:attrNameLst>
                                          <p:attrName>ppt_x</p:attrName>
                                          <p:attrName>ppt_y</p:attrName>
                                        </p:attrNameLst>
                                      </p:cBhvr>
                                      <p:rCtr x="-122" y="-14005"/>
                                    </p:animMotion>
                                  </p:childTnLst>
                                </p:cTn>
                              </p:par>
                              <p:par>
                                <p:cTn id="418" presetID="22" presetClass="entr" presetSubtype="4" fill="hold" grpId="0" nodeType="withEffect">
                                  <p:stCondLst>
                                    <p:cond delay="44900"/>
                                  </p:stCondLst>
                                  <p:childTnLst>
                                    <p:set>
                                      <p:cBhvr>
                                        <p:cTn id="419" dur="1" fill="hold">
                                          <p:stCondLst>
                                            <p:cond delay="0"/>
                                          </p:stCondLst>
                                        </p:cTn>
                                        <p:tgtEl>
                                          <p:spTgt spid="116"/>
                                        </p:tgtEl>
                                        <p:attrNameLst>
                                          <p:attrName>style.visibility</p:attrName>
                                        </p:attrNameLst>
                                      </p:cBhvr>
                                      <p:to>
                                        <p:strVal val="visible"/>
                                      </p:to>
                                    </p:set>
                                    <p:animEffect transition="in" filter="wipe(down)">
                                      <p:cBhvr>
                                        <p:cTn id="420" dur="2000"/>
                                        <p:tgtEl>
                                          <p:spTgt spid="116"/>
                                        </p:tgtEl>
                                      </p:cBhvr>
                                    </p:animEffect>
                                  </p:childTnLst>
                                </p:cTn>
                              </p:par>
                              <p:par>
                                <p:cTn id="421" presetID="26" presetClass="emph" presetSubtype="0" fill="hold" grpId="1" nodeType="withEffect">
                                  <p:stCondLst>
                                    <p:cond delay="46900"/>
                                  </p:stCondLst>
                                  <p:childTnLst>
                                    <p:animEffect transition="out" filter="fade">
                                      <p:cBhvr>
                                        <p:cTn id="422" dur="500" tmFilter="0, 0; .2, .5; .8, .5; 1, 0"/>
                                        <p:tgtEl>
                                          <p:spTgt spid="116"/>
                                        </p:tgtEl>
                                      </p:cBhvr>
                                    </p:animEffect>
                                    <p:animScale>
                                      <p:cBhvr>
                                        <p:cTn id="423" dur="250" autoRev="1" fill="hold"/>
                                        <p:tgtEl>
                                          <p:spTgt spid="116"/>
                                        </p:tgtEl>
                                      </p:cBhvr>
                                      <p:by x="105000" y="105000"/>
                                    </p:animScale>
                                  </p:childTnLst>
                                </p:cTn>
                              </p:par>
                              <p:par>
                                <p:cTn id="424" presetID="45" presetClass="entr" presetSubtype="0" fill="hold" grpId="0" nodeType="withEffect">
                                  <p:stCondLst>
                                    <p:cond delay="51900"/>
                                  </p:stCondLst>
                                  <p:childTnLst>
                                    <p:set>
                                      <p:cBhvr>
                                        <p:cTn id="425" dur="1" fill="hold">
                                          <p:stCondLst>
                                            <p:cond delay="0"/>
                                          </p:stCondLst>
                                        </p:cTn>
                                        <p:tgtEl>
                                          <p:spTgt spid="126"/>
                                        </p:tgtEl>
                                        <p:attrNameLst>
                                          <p:attrName>style.visibility</p:attrName>
                                        </p:attrNameLst>
                                      </p:cBhvr>
                                      <p:to>
                                        <p:strVal val="visible"/>
                                      </p:to>
                                    </p:set>
                                    <p:animEffect transition="in" filter="fade">
                                      <p:cBhvr>
                                        <p:cTn id="426" dur="2000"/>
                                        <p:tgtEl>
                                          <p:spTgt spid="126"/>
                                        </p:tgtEl>
                                      </p:cBhvr>
                                    </p:animEffect>
                                    <p:anim calcmode="lin" valueType="num">
                                      <p:cBhvr>
                                        <p:cTn id="427" dur="2000" fill="hold"/>
                                        <p:tgtEl>
                                          <p:spTgt spid="126"/>
                                        </p:tgtEl>
                                        <p:attrNameLst>
                                          <p:attrName>ppt_w</p:attrName>
                                        </p:attrNameLst>
                                      </p:cBhvr>
                                      <p:tavLst>
                                        <p:tav tm="0" fmla="#ppt_w*sin(2.5*pi*$)">
                                          <p:val>
                                            <p:fltVal val="0"/>
                                          </p:val>
                                        </p:tav>
                                        <p:tav tm="100000">
                                          <p:val>
                                            <p:fltVal val="1"/>
                                          </p:val>
                                        </p:tav>
                                      </p:tavLst>
                                    </p:anim>
                                    <p:anim calcmode="lin" valueType="num">
                                      <p:cBhvr>
                                        <p:cTn id="428" dur="2000" fill="hold"/>
                                        <p:tgtEl>
                                          <p:spTgt spid="126"/>
                                        </p:tgtEl>
                                        <p:attrNameLst>
                                          <p:attrName>ppt_h</p:attrName>
                                        </p:attrNameLst>
                                      </p:cBhvr>
                                      <p:tavLst>
                                        <p:tav tm="0">
                                          <p:val>
                                            <p:strVal val="#ppt_h"/>
                                          </p:val>
                                        </p:tav>
                                        <p:tav tm="100000">
                                          <p:val>
                                            <p:strVal val="#ppt_h"/>
                                          </p:val>
                                        </p:tav>
                                      </p:tavLst>
                                    </p:anim>
                                  </p:childTnLst>
                                </p:cTn>
                              </p:par>
                              <p:par>
                                <p:cTn id="429" presetID="1" presetClass="exit" presetSubtype="0" fill="hold" grpId="1" nodeType="withEffect">
                                  <p:stCondLst>
                                    <p:cond delay="55000"/>
                                  </p:stCondLst>
                                  <p:childTnLst>
                                    <p:set>
                                      <p:cBhvr>
                                        <p:cTn id="430" dur="1" fill="hold">
                                          <p:stCondLst>
                                            <p:cond delay="0"/>
                                          </p:stCondLst>
                                        </p:cTn>
                                        <p:tgtEl>
                                          <p:spTgt spid="126"/>
                                        </p:tgtEl>
                                        <p:attrNameLst>
                                          <p:attrName>style.visibility</p:attrName>
                                        </p:attrNameLst>
                                      </p:cBhvr>
                                      <p:to>
                                        <p:strVal val="hidden"/>
                                      </p:to>
                                    </p:set>
                                  </p:childTnLst>
                                </p:cTn>
                              </p:par>
                            </p:childTnLst>
                          </p:cTn>
                        </p:par>
                        <p:par>
                          <p:cTn id="431" fill="hold">
                            <p:stCondLst>
                              <p:cond delay="125850"/>
                            </p:stCondLst>
                            <p:childTnLst>
                              <p:par>
                                <p:cTn id="432" presetID="2" presetClass="exit" presetSubtype="4" fill="hold" nodeType="afterEffect">
                                  <p:stCondLst>
                                    <p:cond delay="0"/>
                                  </p:stCondLst>
                                  <p:childTnLst>
                                    <p:anim calcmode="lin" valueType="num">
                                      <p:cBhvr additive="base">
                                        <p:cTn id="433" dur="500"/>
                                        <p:tgtEl>
                                          <p:spTgt spid="64"/>
                                        </p:tgtEl>
                                        <p:attrNameLst>
                                          <p:attrName>ppt_x</p:attrName>
                                        </p:attrNameLst>
                                      </p:cBhvr>
                                      <p:tavLst>
                                        <p:tav tm="0">
                                          <p:val>
                                            <p:strVal val="ppt_x"/>
                                          </p:val>
                                        </p:tav>
                                        <p:tav tm="100000">
                                          <p:val>
                                            <p:strVal val="ppt_x"/>
                                          </p:val>
                                        </p:tav>
                                      </p:tavLst>
                                    </p:anim>
                                    <p:anim calcmode="lin" valueType="num">
                                      <p:cBhvr additive="base">
                                        <p:cTn id="434" dur="500"/>
                                        <p:tgtEl>
                                          <p:spTgt spid="64"/>
                                        </p:tgtEl>
                                        <p:attrNameLst>
                                          <p:attrName>ppt_y</p:attrName>
                                        </p:attrNameLst>
                                      </p:cBhvr>
                                      <p:tavLst>
                                        <p:tav tm="0">
                                          <p:val>
                                            <p:strVal val="ppt_y"/>
                                          </p:val>
                                        </p:tav>
                                        <p:tav tm="100000">
                                          <p:val>
                                            <p:strVal val="1+ppt_h/2"/>
                                          </p:val>
                                        </p:tav>
                                      </p:tavLst>
                                    </p:anim>
                                    <p:set>
                                      <p:cBhvr>
                                        <p:cTn id="435" dur="1" fill="hold">
                                          <p:stCondLst>
                                            <p:cond delay="499"/>
                                          </p:stCondLst>
                                        </p:cTn>
                                        <p:tgtEl>
                                          <p:spTgt spid="64"/>
                                        </p:tgtEl>
                                        <p:attrNameLst>
                                          <p:attrName>style.visibility</p:attrName>
                                        </p:attrNameLst>
                                      </p:cBhvr>
                                      <p:to>
                                        <p:strVal val="hidden"/>
                                      </p:to>
                                    </p:set>
                                  </p:childTnLst>
                                </p:cTn>
                              </p:par>
                              <p:par>
                                <p:cTn id="436" presetID="2" presetClass="exit" presetSubtype="4" fill="hold" nodeType="withEffect">
                                  <p:stCondLst>
                                    <p:cond delay="0"/>
                                  </p:stCondLst>
                                  <p:childTnLst>
                                    <p:anim calcmode="lin" valueType="num">
                                      <p:cBhvr additive="base">
                                        <p:cTn id="437" dur="500"/>
                                        <p:tgtEl>
                                          <p:spTgt spid="125"/>
                                        </p:tgtEl>
                                        <p:attrNameLst>
                                          <p:attrName>ppt_x</p:attrName>
                                        </p:attrNameLst>
                                      </p:cBhvr>
                                      <p:tavLst>
                                        <p:tav tm="0">
                                          <p:val>
                                            <p:strVal val="ppt_x"/>
                                          </p:val>
                                        </p:tav>
                                        <p:tav tm="100000">
                                          <p:val>
                                            <p:strVal val="ppt_x"/>
                                          </p:val>
                                        </p:tav>
                                      </p:tavLst>
                                    </p:anim>
                                    <p:anim calcmode="lin" valueType="num">
                                      <p:cBhvr additive="base">
                                        <p:cTn id="438" dur="500"/>
                                        <p:tgtEl>
                                          <p:spTgt spid="125"/>
                                        </p:tgtEl>
                                        <p:attrNameLst>
                                          <p:attrName>ppt_y</p:attrName>
                                        </p:attrNameLst>
                                      </p:cBhvr>
                                      <p:tavLst>
                                        <p:tav tm="0">
                                          <p:val>
                                            <p:strVal val="ppt_y"/>
                                          </p:val>
                                        </p:tav>
                                        <p:tav tm="100000">
                                          <p:val>
                                            <p:strVal val="1+ppt_h/2"/>
                                          </p:val>
                                        </p:tav>
                                      </p:tavLst>
                                    </p:anim>
                                    <p:set>
                                      <p:cBhvr>
                                        <p:cTn id="439" dur="1" fill="hold">
                                          <p:stCondLst>
                                            <p:cond delay="499"/>
                                          </p:stCondLst>
                                        </p:cTn>
                                        <p:tgtEl>
                                          <p:spTgt spid="125"/>
                                        </p:tgtEl>
                                        <p:attrNameLst>
                                          <p:attrName>style.visibility</p:attrName>
                                        </p:attrNameLst>
                                      </p:cBhvr>
                                      <p:to>
                                        <p:strVal val="hidden"/>
                                      </p:to>
                                    </p:set>
                                  </p:childTnLst>
                                </p:cTn>
                              </p:par>
                            </p:childTnLst>
                          </p:cTn>
                        </p:par>
                        <p:par>
                          <p:cTn id="440" fill="hold">
                            <p:stCondLst>
                              <p:cond delay="126350"/>
                            </p:stCondLst>
                            <p:childTnLst>
                              <p:par>
                                <p:cTn id="441" presetID="16" presetClass="emph" presetSubtype="0" fill="hold" grpId="2" nodeType="afterEffect">
                                  <p:stCondLst>
                                    <p:cond delay="0"/>
                                  </p:stCondLst>
                                  <p:iterate type="lt">
                                    <p:tmPct val="4000"/>
                                  </p:iterate>
                                  <p:childTnLst>
                                    <p:set>
                                      <p:cBhvr override="childStyle">
                                        <p:cTn id="442" dur="500" fill="hold"/>
                                        <p:tgtEl>
                                          <p:spTgt spid="72"/>
                                        </p:tgtEl>
                                        <p:attrNameLst>
                                          <p:attrName>style.color</p:attrName>
                                        </p:attrNameLst>
                                      </p:cBhvr>
                                      <p:to>
                                        <p:clrVal>
                                          <a:srgbClr val="C00000"/>
                                        </p:clrVal>
                                      </p:to>
                                    </p:set>
                                    <p:set>
                                      <p:cBhvr>
                                        <p:cTn id="443" dur="500" fill="hold"/>
                                        <p:tgtEl>
                                          <p:spTgt spid="72"/>
                                        </p:tgtEl>
                                        <p:attrNameLst>
                                          <p:attrName>fillcolor</p:attrName>
                                        </p:attrNameLst>
                                      </p:cBhvr>
                                      <p:to>
                                        <p:clrVal>
                                          <a:srgbClr val="C00000"/>
                                        </p:clrVal>
                                      </p:to>
                                    </p:set>
                                    <p:set>
                                      <p:cBhvr>
                                        <p:cTn id="444" dur="500" fill="hold"/>
                                        <p:tgtEl>
                                          <p:spTgt spid="72"/>
                                        </p:tgtEl>
                                        <p:attrNameLst>
                                          <p:attrName>fill.type</p:attrName>
                                        </p:attrNameLst>
                                      </p:cBhvr>
                                      <p:to>
                                        <p:strVal val="solid"/>
                                      </p:to>
                                    </p:set>
                                  </p:childTnLst>
                                </p:cTn>
                              </p:par>
                            </p:childTnLst>
                          </p:cTn>
                        </p:par>
                      </p:childTnLst>
                    </p:cTn>
                  </p:par>
                </p:childTnLst>
              </p:cTn>
              <p:nextCondLst>
                <p:cond evt="onClick" delay="0">
                  <p:tgtEl>
                    <p:spTgt spid="72"/>
                  </p:tgtEl>
                </p:cond>
              </p:nextCondLst>
            </p:seq>
            <p:seq concurrent="1" nextAc="seek">
              <p:cTn id="445" restart="whenNotActive" fill="hold" evtFilter="cancelBubble" nodeType="interactiveSeq">
                <p:stCondLst>
                  <p:cond evt="onClick" delay="0">
                    <p:tgtEl>
                      <p:spTgt spid="88"/>
                    </p:tgtEl>
                  </p:cond>
                </p:stCondLst>
                <p:endSync evt="end" delay="0">
                  <p:rtn val="all"/>
                </p:endSync>
                <p:childTnLst>
                  <p:par>
                    <p:cTn id="446" fill="hold">
                      <p:stCondLst>
                        <p:cond delay="0"/>
                      </p:stCondLst>
                      <p:childTnLst>
                        <p:par>
                          <p:cTn id="447" fill="hold">
                            <p:stCondLst>
                              <p:cond delay="0"/>
                            </p:stCondLst>
                            <p:childTnLst>
                              <p:par>
                                <p:cTn id="448" presetID="26" presetClass="emph" presetSubtype="0" fill="hold" grpId="1" nodeType="withEffect">
                                  <p:stCondLst>
                                    <p:cond delay="0"/>
                                  </p:stCondLst>
                                  <p:iterate type="lt">
                                    <p:tmPct val="0"/>
                                  </p:iterate>
                                  <p:childTnLst>
                                    <p:animEffect transition="out" filter="fade">
                                      <p:cBhvr>
                                        <p:cTn id="449" dur="500" tmFilter="0, 0; .2, .5; .8, .5; 1, 0"/>
                                        <p:tgtEl>
                                          <p:spTgt spid="88"/>
                                        </p:tgtEl>
                                      </p:cBhvr>
                                    </p:animEffect>
                                    <p:animScale>
                                      <p:cBhvr>
                                        <p:cTn id="450" dur="250" autoRev="1" fill="hold"/>
                                        <p:tgtEl>
                                          <p:spTgt spid="88"/>
                                        </p:tgtEl>
                                      </p:cBhvr>
                                      <p:by x="105000" y="105000"/>
                                    </p:animScale>
                                  </p:childTnLst>
                                </p:cTn>
                              </p:par>
                              <p:par>
                                <p:cTn id="451" presetID="9" presetClass="entr" presetSubtype="0" fill="hold" grpId="4" nodeType="withEffect">
                                  <p:stCondLst>
                                    <p:cond delay="0"/>
                                  </p:stCondLst>
                                  <p:childTnLst>
                                    <p:set>
                                      <p:cBhvr>
                                        <p:cTn id="452" dur="1" fill="hold">
                                          <p:stCondLst>
                                            <p:cond delay="0"/>
                                          </p:stCondLst>
                                        </p:cTn>
                                        <p:tgtEl>
                                          <p:spTgt spid="101"/>
                                        </p:tgtEl>
                                        <p:attrNameLst>
                                          <p:attrName>style.visibility</p:attrName>
                                        </p:attrNameLst>
                                      </p:cBhvr>
                                      <p:to>
                                        <p:strVal val="visible"/>
                                      </p:to>
                                    </p:set>
                                    <p:animEffect transition="in" filter="dissolve">
                                      <p:cBhvr>
                                        <p:cTn id="453" dur="500"/>
                                        <p:tgtEl>
                                          <p:spTgt spid="101"/>
                                        </p:tgtEl>
                                      </p:cBhvr>
                                    </p:animEffect>
                                  </p:childTnLst>
                                </p:cTn>
                              </p:par>
                            </p:childTnLst>
                          </p:cTn>
                        </p:par>
                        <p:par>
                          <p:cTn id="454" fill="hold">
                            <p:stCondLst>
                              <p:cond delay="500"/>
                            </p:stCondLst>
                            <p:childTnLst>
                              <p:par>
                                <p:cTn id="455" presetID="34" presetClass="emph" presetSubtype="0" fill="hold" grpId="0" nodeType="afterEffect">
                                  <p:stCondLst>
                                    <p:cond delay="0"/>
                                  </p:stCondLst>
                                  <p:iterate type="lt">
                                    <p:tmPct val="10000"/>
                                  </p:iterate>
                                  <p:childTnLst>
                                    <p:animMotion origin="layout" path="M -0.00104 2.96296E-6 L -2.5E-6 -0.04815 " pathEditMode="relative" rAng="0" ptsTypes="AA">
                                      <p:cBhvr>
                                        <p:cTn id="456" dur="250" accel="50000" decel="50000" autoRev="1" fill="hold">
                                          <p:stCondLst>
                                            <p:cond delay="0"/>
                                          </p:stCondLst>
                                        </p:cTn>
                                        <p:tgtEl>
                                          <p:spTgt spid="4"/>
                                        </p:tgtEl>
                                        <p:attrNameLst>
                                          <p:attrName>ppt_x</p:attrName>
                                          <p:attrName>ppt_y</p:attrName>
                                        </p:attrNameLst>
                                      </p:cBhvr>
                                      <p:rCtr x="52" y="-2407"/>
                                    </p:animMotion>
                                    <p:animRot by="1500000">
                                      <p:cBhvr>
                                        <p:cTn id="457" dur="125" fill="hold">
                                          <p:stCondLst>
                                            <p:cond delay="0"/>
                                          </p:stCondLst>
                                        </p:cTn>
                                        <p:tgtEl>
                                          <p:spTgt spid="4"/>
                                        </p:tgtEl>
                                        <p:attrNameLst>
                                          <p:attrName>r</p:attrName>
                                        </p:attrNameLst>
                                      </p:cBhvr>
                                    </p:animRot>
                                    <p:animRot by="-1500000">
                                      <p:cBhvr>
                                        <p:cTn id="458" dur="125" fill="hold">
                                          <p:stCondLst>
                                            <p:cond delay="125"/>
                                          </p:stCondLst>
                                        </p:cTn>
                                        <p:tgtEl>
                                          <p:spTgt spid="4"/>
                                        </p:tgtEl>
                                        <p:attrNameLst>
                                          <p:attrName>r</p:attrName>
                                        </p:attrNameLst>
                                      </p:cBhvr>
                                    </p:animRot>
                                    <p:animRot by="-1500000">
                                      <p:cBhvr>
                                        <p:cTn id="459" dur="125" fill="hold">
                                          <p:stCondLst>
                                            <p:cond delay="250"/>
                                          </p:stCondLst>
                                        </p:cTn>
                                        <p:tgtEl>
                                          <p:spTgt spid="4"/>
                                        </p:tgtEl>
                                        <p:attrNameLst>
                                          <p:attrName>r</p:attrName>
                                        </p:attrNameLst>
                                      </p:cBhvr>
                                    </p:animRot>
                                    <p:animRot by="1500000">
                                      <p:cBhvr>
                                        <p:cTn id="460" dur="125" fill="hold">
                                          <p:stCondLst>
                                            <p:cond delay="375"/>
                                          </p:stCondLst>
                                        </p:cTn>
                                        <p:tgtEl>
                                          <p:spTgt spid="4"/>
                                        </p:tgtEl>
                                        <p:attrNameLst>
                                          <p:attrName>r</p:attrName>
                                        </p:attrNameLst>
                                      </p:cBhvr>
                                    </p:animRot>
                                  </p:childTnLst>
                                </p:cTn>
                              </p:par>
                              <p:par>
                                <p:cTn id="461" presetID="1" presetClass="entr" presetSubtype="0" fill="hold" grpId="1" nodeType="withEffect">
                                  <p:stCondLst>
                                    <p:cond delay="0"/>
                                  </p:stCondLst>
                                  <p:iterate type="lt">
                                    <p:tmAbs val="0"/>
                                  </p:iterate>
                                  <p:childTnLst>
                                    <p:set>
                                      <p:cBhvr>
                                        <p:cTn id="462" dur="1" fill="hold">
                                          <p:stCondLst>
                                            <p:cond delay="16999"/>
                                          </p:stCondLst>
                                        </p:cTn>
                                        <p:tgtEl>
                                          <p:spTgt spid="4"/>
                                        </p:tgtEl>
                                        <p:attrNameLst>
                                          <p:attrName>style.visibility</p:attrName>
                                        </p:attrNameLst>
                                      </p:cBhvr>
                                      <p:to>
                                        <p:strVal val="visible"/>
                                      </p:to>
                                    </p:set>
                                  </p:childTnLst>
                                  <p:subTnLst>
                                    <p:audio>
                                      <p:cMediaNode>
                                        <p:cTn display="0" masterRel="sameClick">
                                          <p:stCondLst>
                                            <p:cond evt="begin" delay="0">
                                              <p:tn val="461"/>
                                            </p:cond>
                                          </p:stCondLst>
                                          <p:endCondLst>
                                            <p:cond evt="onStopAudio" delay="0">
                                              <p:tgtEl>
                                                <p:sldTgt/>
                                              </p:tgtEl>
                                            </p:cond>
                                          </p:endCondLst>
                                        </p:cTn>
                                        <p:tgtEl>
                                          <p:sndTgt r:embed="rId13" name="cpL07S06_Clip_1.wav"/>
                                        </p:tgtEl>
                                      </p:cMediaNode>
                                    </p:audio>
                                  </p:subTnLst>
                                </p:cTn>
                              </p:par>
                              <p:par>
                                <p:cTn id="463" presetID="64" presetClass="path" presetSubtype="0" accel="50000" decel="50000" fill="hold" nodeType="withEffect">
                                  <p:stCondLst>
                                    <p:cond delay="0"/>
                                  </p:stCondLst>
                                  <p:childTnLst>
                                    <p:animMotion origin="layout" path="M 0.10781 0.04259 L 0.10555 -0.13936 " pathEditMode="relative" rAng="0" ptsTypes="AA">
                                      <p:cBhvr>
                                        <p:cTn id="464" dur="1000" fill="hold"/>
                                        <p:tgtEl>
                                          <p:spTgt spid="27"/>
                                        </p:tgtEl>
                                        <p:attrNameLst>
                                          <p:attrName>ppt_x</p:attrName>
                                          <p:attrName>ppt_y</p:attrName>
                                        </p:attrNameLst>
                                      </p:cBhvr>
                                      <p:rCtr x="-122" y="-9097"/>
                                    </p:animMotion>
                                  </p:childTnLst>
                                </p:cTn>
                              </p:par>
                              <p:par>
                                <p:cTn id="465" presetID="64" presetClass="path" presetSubtype="0" accel="50000" decel="50000" fill="hold" nodeType="withEffect">
                                  <p:stCondLst>
                                    <p:cond delay="0"/>
                                  </p:stCondLst>
                                  <p:childTnLst>
                                    <p:animMotion origin="layout" path="M 0.10799 0.0425 L 0.10574 -0.23737 " pathEditMode="fixed" rAng="0" ptsTypes="AA">
                                      <p:cBhvr>
                                        <p:cTn id="466" dur="1000" fill="hold"/>
                                        <p:tgtEl>
                                          <p:spTgt spid="111"/>
                                        </p:tgtEl>
                                        <p:attrNameLst>
                                          <p:attrName>ppt_x</p:attrName>
                                          <p:attrName>ppt_y</p:attrName>
                                        </p:attrNameLst>
                                      </p:cBhvr>
                                      <p:rCtr x="-122" y="-14005"/>
                                    </p:animMotion>
                                  </p:childTnLst>
                                </p:cTn>
                              </p:par>
                            </p:childTnLst>
                          </p:cTn>
                        </p:par>
                        <p:par>
                          <p:cTn id="467" fill="hold">
                            <p:stCondLst>
                              <p:cond delay="17500"/>
                            </p:stCondLst>
                            <p:childTnLst>
                              <p:par>
                                <p:cTn id="468" presetID="2" presetClass="exit" presetSubtype="4" fill="hold" nodeType="afterEffect">
                                  <p:stCondLst>
                                    <p:cond delay="0"/>
                                  </p:stCondLst>
                                  <p:childTnLst>
                                    <p:anim calcmode="lin" valueType="num">
                                      <p:cBhvr additive="base">
                                        <p:cTn id="469" dur="500"/>
                                        <p:tgtEl>
                                          <p:spTgt spid="27"/>
                                        </p:tgtEl>
                                        <p:attrNameLst>
                                          <p:attrName>ppt_x</p:attrName>
                                        </p:attrNameLst>
                                      </p:cBhvr>
                                      <p:tavLst>
                                        <p:tav tm="0">
                                          <p:val>
                                            <p:strVal val="ppt_x"/>
                                          </p:val>
                                        </p:tav>
                                        <p:tav tm="100000">
                                          <p:val>
                                            <p:strVal val="ppt_x"/>
                                          </p:val>
                                        </p:tav>
                                      </p:tavLst>
                                    </p:anim>
                                    <p:anim calcmode="lin" valueType="num">
                                      <p:cBhvr additive="base">
                                        <p:cTn id="470" dur="500"/>
                                        <p:tgtEl>
                                          <p:spTgt spid="27"/>
                                        </p:tgtEl>
                                        <p:attrNameLst>
                                          <p:attrName>ppt_y</p:attrName>
                                        </p:attrNameLst>
                                      </p:cBhvr>
                                      <p:tavLst>
                                        <p:tav tm="0">
                                          <p:val>
                                            <p:strVal val="ppt_y"/>
                                          </p:val>
                                        </p:tav>
                                        <p:tav tm="100000">
                                          <p:val>
                                            <p:strVal val="1+ppt_h/2"/>
                                          </p:val>
                                        </p:tav>
                                      </p:tavLst>
                                    </p:anim>
                                    <p:set>
                                      <p:cBhvr>
                                        <p:cTn id="471" dur="1" fill="hold">
                                          <p:stCondLst>
                                            <p:cond delay="499"/>
                                          </p:stCondLst>
                                        </p:cTn>
                                        <p:tgtEl>
                                          <p:spTgt spid="27"/>
                                        </p:tgtEl>
                                        <p:attrNameLst>
                                          <p:attrName>style.visibility</p:attrName>
                                        </p:attrNameLst>
                                      </p:cBhvr>
                                      <p:to>
                                        <p:strVal val="hidden"/>
                                      </p:to>
                                    </p:set>
                                  </p:childTnLst>
                                </p:cTn>
                              </p:par>
                              <p:par>
                                <p:cTn id="472" presetID="2" presetClass="exit" presetSubtype="4" fill="hold" nodeType="withEffect">
                                  <p:stCondLst>
                                    <p:cond delay="0"/>
                                  </p:stCondLst>
                                  <p:childTnLst>
                                    <p:anim calcmode="lin" valueType="num">
                                      <p:cBhvr additive="base">
                                        <p:cTn id="473" dur="500"/>
                                        <p:tgtEl>
                                          <p:spTgt spid="111"/>
                                        </p:tgtEl>
                                        <p:attrNameLst>
                                          <p:attrName>ppt_x</p:attrName>
                                        </p:attrNameLst>
                                      </p:cBhvr>
                                      <p:tavLst>
                                        <p:tav tm="0">
                                          <p:val>
                                            <p:strVal val="ppt_x"/>
                                          </p:val>
                                        </p:tav>
                                        <p:tav tm="100000">
                                          <p:val>
                                            <p:strVal val="ppt_x"/>
                                          </p:val>
                                        </p:tav>
                                      </p:tavLst>
                                    </p:anim>
                                    <p:anim calcmode="lin" valueType="num">
                                      <p:cBhvr additive="base">
                                        <p:cTn id="474" dur="500"/>
                                        <p:tgtEl>
                                          <p:spTgt spid="111"/>
                                        </p:tgtEl>
                                        <p:attrNameLst>
                                          <p:attrName>ppt_y</p:attrName>
                                        </p:attrNameLst>
                                      </p:cBhvr>
                                      <p:tavLst>
                                        <p:tav tm="0">
                                          <p:val>
                                            <p:strVal val="ppt_y"/>
                                          </p:val>
                                        </p:tav>
                                        <p:tav tm="100000">
                                          <p:val>
                                            <p:strVal val="1+ppt_h/2"/>
                                          </p:val>
                                        </p:tav>
                                      </p:tavLst>
                                    </p:anim>
                                    <p:set>
                                      <p:cBhvr>
                                        <p:cTn id="475" dur="1" fill="hold">
                                          <p:stCondLst>
                                            <p:cond delay="499"/>
                                          </p:stCondLst>
                                        </p:cTn>
                                        <p:tgtEl>
                                          <p:spTgt spid="111"/>
                                        </p:tgtEl>
                                        <p:attrNameLst>
                                          <p:attrName>style.visibility</p:attrName>
                                        </p:attrNameLst>
                                      </p:cBhvr>
                                      <p:to>
                                        <p:strVal val="hidden"/>
                                      </p:to>
                                    </p:set>
                                  </p:childTnLst>
                                </p:cTn>
                              </p:par>
                            </p:childTnLst>
                          </p:cTn>
                        </p:par>
                        <p:par>
                          <p:cTn id="476" fill="hold">
                            <p:stCondLst>
                              <p:cond delay="18000"/>
                            </p:stCondLst>
                            <p:childTnLst>
                              <p:par>
                                <p:cTn id="477" presetID="16" presetClass="emph" presetSubtype="0" fill="hold" grpId="2" nodeType="afterEffect">
                                  <p:stCondLst>
                                    <p:cond delay="0"/>
                                  </p:stCondLst>
                                  <p:iterate type="lt">
                                    <p:tmPct val="4000"/>
                                  </p:iterate>
                                  <p:childTnLst>
                                    <p:set>
                                      <p:cBhvr override="childStyle">
                                        <p:cTn id="478" dur="500" fill="hold"/>
                                        <p:tgtEl>
                                          <p:spTgt spid="88"/>
                                        </p:tgtEl>
                                        <p:attrNameLst>
                                          <p:attrName>style.color</p:attrName>
                                        </p:attrNameLst>
                                      </p:cBhvr>
                                      <p:to>
                                        <p:clrVal>
                                          <a:srgbClr val="C00000"/>
                                        </p:clrVal>
                                      </p:to>
                                    </p:set>
                                    <p:set>
                                      <p:cBhvr>
                                        <p:cTn id="479" dur="500" fill="hold"/>
                                        <p:tgtEl>
                                          <p:spTgt spid="88"/>
                                        </p:tgtEl>
                                        <p:attrNameLst>
                                          <p:attrName>fillcolor</p:attrName>
                                        </p:attrNameLst>
                                      </p:cBhvr>
                                      <p:to>
                                        <p:clrVal>
                                          <a:srgbClr val="C00000"/>
                                        </p:clrVal>
                                      </p:to>
                                    </p:set>
                                    <p:set>
                                      <p:cBhvr>
                                        <p:cTn id="480" dur="500" fill="hold"/>
                                        <p:tgtEl>
                                          <p:spTgt spid="88"/>
                                        </p:tgtEl>
                                        <p:attrNameLst>
                                          <p:attrName>fill.type</p:attrName>
                                        </p:attrNameLst>
                                      </p:cBhvr>
                                      <p:to>
                                        <p:strVal val="solid"/>
                                      </p:to>
                                    </p:set>
                                  </p:childTnLst>
                                  <p:subTnLst>
                                    <p:audio>
                                      <p:cMediaNode>
                                        <p:cTn display="0" masterRel="sameClick">
                                          <p:stCondLst>
                                            <p:cond evt="begin" delay="0">
                                              <p:tn val="477"/>
                                            </p:cond>
                                          </p:stCondLst>
                                          <p:endCondLst>
                                            <p:cond evt="onStopAudio" delay="0">
                                              <p:tgtEl>
                                                <p:sldTgt/>
                                              </p:tgtEl>
                                            </p:cond>
                                          </p:endCondLst>
                                        </p:cTn>
                                        <p:tgtEl>
                                          <p:sndTgt r:embed="rId14" name="WhizzUpper.wav"/>
                                        </p:tgtEl>
                                      </p:cMediaNode>
                                    </p:audio>
                                  </p:subTnLst>
                                </p:cTn>
                              </p:par>
                            </p:childTnLst>
                          </p:cTn>
                        </p:par>
                      </p:childTnLst>
                    </p:cTn>
                  </p:par>
                </p:childTnLst>
              </p:cTn>
              <p:nextCondLst>
                <p:cond evt="onClick" delay="0">
                  <p:tgtEl>
                    <p:spTgt spid="88"/>
                  </p:tgtEl>
                </p:cond>
              </p:nextCondLst>
            </p:seq>
            <p:seq concurrent="1" nextAc="seek">
              <p:cTn id="481" restart="whenNotActive" fill="hold" evtFilter="cancelBubble" nodeType="interactiveSeq">
                <p:stCondLst>
                  <p:cond evt="onClick" delay="0">
                    <p:tgtEl>
                      <p:spTgt spid="97"/>
                    </p:tgtEl>
                  </p:cond>
                </p:stCondLst>
                <p:endSync evt="end" delay="0">
                  <p:rtn val="all"/>
                </p:endSync>
                <p:childTnLst>
                  <p:par>
                    <p:cTn id="482" fill="hold">
                      <p:stCondLst>
                        <p:cond delay="0"/>
                      </p:stCondLst>
                      <p:childTnLst>
                        <p:par>
                          <p:cTn id="483" fill="hold">
                            <p:stCondLst>
                              <p:cond delay="0"/>
                            </p:stCondLst>
                            <p:childTnLst>
                              <p:par>
                                <p:cTn id="484" presetID="1" presetClass="entr" presetSubtype="0" fill="hold" grpId="0" nodeType="withEffect">
                                  <p:stCondLst>
                                    <p:cond delay="0"/>
                                  </p:stCondLst>
                                  <p:childTnLst>
                                    <p:set>
                                      <p:cBhvr>
                                        <p:cTn id="485" dur="1" fill="hold">
                                          <p:stCondLst>
                                            <p:cond delay="0"/>
                                          </p:stCondLst>
                                        </p:cTn>
                                        <p:tgtEl>
                                          <p:spTgt spid="28"/>
                                        </p:tgtEl>
                                        <p:attrNameLst>
                                          <p:attrName>style.visibility</p:attrName>
                                        </p:attrNameLst>
                                      </p:cBhvr>
                                      <p:to>
                                        <p:strVal val="visible"/>
                                      </p:to>
                                    </p:set>
                                  </p:childTnLst>
                                </p:cTn>
                              </p:par>
                              <p:par>
                                <p:cTn id="486" presetID="1" presetClass="entr" presetSubtype="0" fill="hold" grpId="0" nodeType="withEffect">
                                  <p:stCondLst>
                                    <p:cond delay="0"/>
                                  </p:stCondLst>
                                  <p:childTnLst>
                                    <p:set>
                                      <p:cBhvr>
                                        <p:cTn id="487" dur="1" fill="hold">
                                          <p:stCondLst>
                                            <p:cond delay="0"/>
                                          </p:stCondLst>
                                        </p:cTn>
                                        <p:tgtEl>
                                          <p:spTgt spid="29"/>
                                        </p:tgtEl>
                                        <p:attrNameLst>
                                          <p:attrName>style.visibility</p:attrName>
                                        </p:attrNameLst>
                                      </p:cBhvr>
                                      <p:to>
                                        <p:strVal val="visible"/>
                                      </p:to>
                                    </p:set>
                                  </p:childTnLst>
                                </p:cTn>
                              </p:par>
                              <p:par>
                                <p:cTn id="488" presetID="1" presetClass="entr" presetSubtype="0" fill="hold" grpId="0" nodeType="withEffect">
                                  <p:stCondLst>
                                    <p:cond delay="0"/>
                                  </p:stCondLst>
                                  <p:childTnLst>
                                    <p:set>
                                      <p:cBhvr>
                                        <p:cTn id="489" dur="1" fill="hold">
                                          <p:stCondLst>
                                            <p:cond delay="0"/>
                                          </p:stCondLst>
                                        </p:cTn>
                                        <p:tgtEl>
                                          <p:spTgt spid="30"/>
                                        </p:tgtEl>
                                        <p:attrNameLst>
                                          <p:attrName>style.visibility</p:attrName>
                                        </p:attrNameLst>
                                      </p:cBhvr>
                                      <p:to>
                                        <p:strVal val="visible"/>
                                      </p:to>
                                    </p:set>
                                  </p:childTnLst>
                                </p:cTn>
                              </p:par>
                              <p:par>
                                <p:cTn id="490" presetID="1" presetClass="entr" presetSubtype="0" fill="hold" grpId="0" nodeType="withEffect">
                                  <p:stCondLst>
                                    <p:cond delay="0"/>
                                  </p:stCondLst>
                                  <p:childTnLst>
                                    <p:set>
                                      <p:cBhvr>
                                        <p:cTn id="491" dur="1" fill="hold">
                                          <p:stCondLst>
                                            <p:cond delay="0"/>
                                          </p:stCondLst>
                                        </p:cTn>
                                        <p:tgtEl>
                                          <p:spTgt spid="31"/>
                                        </p:tgtEl>
                                        <p:attrNameLst>
                                          <p:attrName>style.visibility</p:attrName>
                                        </p:attrNameLst>
                                      </p:cBhvr>
                                      <p:to>
                                        <p:strVal val="visible"/>
                                      </p:to>
                                    </p:set>
                                  </p:childTnLst>
                                </p:cTn>
                              </p:par>
                              <p:par>
                                <p:cTn id="492" presetID="1" presetClass="entr" presetSubtype="0" fill="hold" grpId="0" nodeType="withEffect">
                                  <p:stCondLst>
                                    <p:cond delay="0"/>
                                  </p:stCondLst>
                                  <p:childTnLst>
                                    <p:set>
                                      <p:cBhvr>
                                        <p:cTn id="493" dur="1" fill="hold">
                                          <p:stCondLst>
                                            <p:cond delay="0"/>
                                          </p:stCondLst>
                                        </p:cTn>
                                        <p:tgtEl>
                                          <p:spTgt spid="32"/>
                                        </p:tgtEl>
                                        <p:attrNameLst>
                                          <p:attrName>style.visibility</p:attrName>
                                        </p:attrNameLst>
                                      </p:cBhvr>
                                      <p:to>
                                        <p:strVal val="visible"/>
                                      </p:to>
                                    </p:set>
                                  </p:childTnLst>
                                </p:cTn>
                              </p:par>
                              <p:par>
                                <p:cTn id="494" presetID="1" presetClass="entr" presetSubtype="0" fill="hold" grpId="0" nodeType="withEffect">
                                  <p:stCondLst>
                                    <p:cond delay="0"/>
                                  </p:stCondLst>
                                  <p:childTnLst>
                                    <p:set>
                                      <p:cBhvr>
                                        <p:cTn id="495" dur="1" fill="hold">
                                          <p:stCondLst>
                                            <p:cond delay="0"/>
                                          </p:stCondLst>
                                        </p:cTn>
                                        <p:tgtEl>
                                          <p:spTgt spid="47"/>
                                        </p:tgtEl>
                                        <p:attrNameLst>
                                          <p:attrName>style.visibility</p:attrName>
                                        </p:attrNameLst>
                                      </p:cBhvr>
                                      <p:to>
                                        <p:strVal val="visible"/>
                                      </p:to>
                                    </p:set>
                                  </p:childTnLst>
                                </p:cTn>
                              </p:par>
                              <p:par>
                                <p:cTn id="496" presetID="1" presetClass="entr" presetSubtype="0" fill="hold" grpId="0" nodeType="withEffect">
                                  <p:stCondLst>
                                    <p:cond delay="0"/>
                                  </p:stCondLst>
                                  <p:childTnLst>
                                    <p:set>
                                      <p:cBhvr>
                                        <p:cTn id="497" dur="1" fill="hold">
                                          <p:stCondLst>
                                            <p:cond delay="0"/>
                                          </p:stCondLst>
                                        </p:cTn>
                                        <p:tgtEl>
                                          <p:spTgt spid="54"/>
                                        </p:tgtEl>
                                        <p:attrNameLst>
                                          <p:attrName>style.visibility</p:attrName>
                                        </p:attrNameLst>
                                      </p:cBhvr>
                                      <p:to>
                                        <p:strVal val="visible"/>
                                      </p:to>
                                    </p:set>
                                  </p:childTnLst>
                                </p:cTn>
                              </p:par>
                              <p:par>
                                <p:cTn id="498" presetID="1" presetClass="entr" presetSubtype="0" fill="hold" grpId="0" nodeType="withEffect">
                                  <p:stCondLst>
                                    <p:cond delay="0"/>
                                  </p:stCondLst>
                                  <p:childTnLst>
                                    <p:set>
                                      <p:cBhvr>
                                        <p:cTn id="499" dur="1" fill="hold">
                                          <p:stCondLst>
                                            <p:cond delay="0"/>
                                          </p:stCondLst>
                                        </p:cTn>
                                        <p:tgtEl>
                                          <p:spTgt spid="62"/>
                                        </p:tgtEl>
                                        <p:attrNameLst>
                                          <p:attrName>style.visibility</p:attrName>
                                        </p:attrNameLst>
                                      </p:cBhvr>
                                      <p:to>
                                        <p:strVal val="visible"/>
                                      </p:to>
                                    </p:set>
                                  </p:childTnLst>
                                </p:cTn>
                              </p:par>
                              <p:par>
                                <p:cTn id="500" presetID="1" presetClass="entr" presetSubtype="0" fill="hold" grpId="0" nodeType="withEffect">
                                  <p:stCondLst>
                                    <p:cond delay="0"/>
                                  </p:stCondLst>
                                  <p:childTnLst>
                                    <p:set>
                                      <p:cBhvr>
                                        <p:cTn id="501" dur="1" fill="hold">
                                          <p:stCondLst>
                                            <p:cond delay="0"/>
                                          </p:stCondLst>
                                        </p:cTn>
                                        <p:tgtEl>
                                          <p:spTgt spid="63"/>
                                        </p:tgtEl>
                                        <p:attrNameLst>
                                          <p:attrName>style.visibility</p:attrName>
                                        </p:attrNameLst>
                                      </p:cBhvr>
                                      <p:to>
                                        <p:strVal val="visible"/>
                                      </p:to>
                                    </p:set>
                                  </p:childTnLst>
                                </p:cTn>
                              </p:par>
                              <p:par>
                                <p:cTn id="502" presetID="1" presetClass="entr" presetSubtype="0" fill="hold" grpId="0" nodeType="withEffect">
                                  <p:stCondLst>
                                    <p:cond delay="0"/>
                                  </p:stCondLst>
                                  <p:childTnLst>
                                    <p:set>
                                      <p:cBhvr>
                                        <p:cTn id="503" dur="1" fill="hold">
                                          <p:stCondLst>
                                            <p:cond delay="0"/>
                                          </p:stCondLst>
                                        </p:cTn>
                                        <p:tgtEl>
                                          <p:spTgt spid="65"/>
                                        </p:tgtEl>
                                        <p:attrNameLst>
                                          <p:attrName>style.visibility</p:attrName>
                                        </p:attrNameLst>
                                      </p:cBhvr>
                                      <p:to>
                                        <p:strVal val="visible"/>
                                      </p:to>
                                    </p:set>
                                  </p:childTnLst>
                                </p:cTn>
                              </p:par>
                              <p:par>
                                <p:cTn id="504" presetID="1" presetClass="entr" presetSubtype="0" fill="hold" grpId="0" nodeType="withEffect">
                                  <p:stCondLst>
                                    <p:cond delay="0"/>
                                  </p:stCondLst>
                                  <p:childTnLst>
                                    <p:set>
                                      <p:cBhvr>
                                        <p:cTn id="505" dur="1" fill="hold">
                                          <p:stCondLst>
                                            <p:cond delay="0"/>
                                          </p:stCondLst>
                                        </p:cTn>
                                        <p:tgtEl>
                                          <p:spTgt spid="37"/>
                                        </p:tgtEl>
                                        <p:attrNameLst>
                                          <p:attrName>style.visibility</p:attrName>
                                        </p:attrNameLst>
                                      </p:cBhvr>
                                      <p:to>
                                        <p:strVal val="visible"/>
                                      </p:to>
                                    </p:set>
                                  </p:childTnLst>
                                </p:cTn>
                              </p:par>
                              <p:par>
                                <p:cTn id="506" presetID="1" presetClass="entr" presetSubtype="0" fill="hold" grpId="0" nodeType="withEffect">
                                  <p:stCondLst>
                                    <p:cond delay="0"/>
                                  </p:stCondLst>
                                  <p:childTnLst>
                                    <p:set>
                                      <p:cBhvr>
                                        <p:cTn id="507" dur="1" fill="hold">
                                          <p:stCondLst>
                                            <p:cond delay="0"/>
                                          </p:stCondLst>
                                        </p:cTn>
                                        <p:tgtEl>
                                          <p:spTgt spid="38"/>
                                        </p:tgtEl>
                                        <p:attrNameLst>
                                          <p:attrName>style.visibility</p:attrName>
                                        </p:attrNameLst>
                                      </p:cBhvr>
                                      <p:to>
                                        <p:strVal val="visible"/>
                                      </p:to>
                                    </p:set>
                                  </p:childTnLst>
                                </p:cTn>
                              </p:par>
                              <p:par>
                                <p:cTn id="508" presetID="1" presetClass="entr" presetSubtype="0" fill="hold" grpId="0" nodeType="withEffect">
                                  <p:stCondLst>
                                    <p:cond delay="0"/>
                                  </p:stCondLst>
                                  <p:childTnLst>
                                    <p:set>
                                      <p:cBhvr>
                                        <p:cTn id="509" dur="1" fill="hold">
                                          <p:stCondLst>
                                            <p:cond delay="0"/>
                                          </p:stCondLst>
                                        </p:cTn>
                                        <p:tgtEl>
                                          <p:spTgt spid="64"/>
                                        </p:tgtEl>
                                        <p:attrNameLst>
                                          <p:attrName>style.visibility</p:attrName>
                                        </p:attrNameLst>
                                      </p:cBhvr>
                                      <p:to>
                                        <p:strVal val="visible"/>
                                      </p:to>
                                    </p:set>
                                  </p:childTnLst>
                                </p:cTn>
                              </p:par>
                              <p:par>
                                <p:cTn id="510" presetID="1" presetClass="entr" presetSubtype="0" fill="hold" grpId="0" nodeType="withEffect">
                                  <p:stCondLst>
                                    <p:cond delay="0"/>
                                  </p:stCondLst>
                                  <p:childTnLst>
                                    <p:set>
                                      <p:cBhvr>
                                        <p:cTn id="511" dur="1" fill="hold">
                                          <p:stCondLst>
                                            <p:cond delay="0"/>
                                          </p:stCondLst>
                                        </p:cTn>
                                        <p:tgtEl>
                                          <p:spTgt spid="27"/>
                                        </p:tgtEl>
                                        <p:attrNameLst>
                                          <p:attrName>style.visibility</p:attrName>
                                        </p:attrNameLst>
                                      </p:cBhvr>
                                      <p:to>
                                        <p:strVal val="visible"/>
                                      </p:to>
                                    </p:set>
                                  </p:childTnLst>
                                </p:cTn>
                              </p:par>
                              <p:par>
                                <p:cTn id="512" presetID="1" presetClass="emph" presetSubtype="2" fill="hold" nodeType="withEffect">
                                  <p:stCondLst>
                                    <p:cond delay="0"/>
                                  </p:stCondLst>
                                  <p:childTnLst>
                                    <p:animClr clrSpc="rgb" dir="cw">
                                      <p:cBhvr>
                                        <p:cTn id="513" dur="1000" fill="hold"/>
                                        <p:tgtEl>
                                          <p:spTgt spid="97"/>
                                        </p:tgtEl>
                                        <p:attrNameLst>
                                          <p:attrName>fillcolor</p:attrName>
                                        </p:attrNameLst>
                                      </p:cBhvr>
                                      <p:to>
                                        <a:srgbClr val="4E67C8"/>
                                      </p:to>
                                    </p:animClr>
                                    <p:set>
                                      <p:cBhvr>
                                        <p:cTn id="514" dur="1000" fill="hold"/>
                                        <p:tgtEl>
                                          <p:spTgt spid="97"/>
                                        </p:tgtEl>
                                        <p:attrNameLst>
                                          <p:attrName>fill.type</p:attrName>
                                        </p:attrNameLst>
                                      </p:cBhvr>
                                      <p:to>
                                        <p:strVal val="solid"/>
                                      </p:to>
                                    </p:set>
                                    <p:set>
                                      <p:cBhvr>
                                        <p:cTn id="515" dur="1000" fill="hold"/>
                                        <p:tgtEl>
                                          <p:spTgt spid="97"/>
                                        </p:tgtEl>
                                        <p:attrNameLst>
                                          <p:attrName>fill.on</p:attrName>
                                        </p:attrNameLst>
                                      </p:cBhvr>
                                      <p:to>
                                        <p:strVal val="true"/>
                                      </p:to>
                                    </p:set>
                                  </p:childTnLst>
                                </p:cTn>
                              </p:par>
                              <p:par>
                                <p:cTn id="516" presetID="1" presetClass="emph" presetSubtype="2" fill="hold" nodeType="withEffect">
                                  <p:stCondLst>
                                    <p:cond delay="0"/>
                                  </p:stCondLst>
                                  <p:childTnLst>
                                    <p:animClr clrSpc="rgb" dir="cw">
                                      <p:cBhvr>
                                        <p:cTn id="517" dur="1000" fill="hold"/>
                                        <p:tgtEl>
                                          <p:spTgt spid="99"/>
                                        </p:tgtEl>
                                        <p:attrNameLst>
                                          <p:attrName>fillcolor</p:attrName>
                                        </p:attrNameLst>
                                      </p:cBhvr>
                                      <p:to>
                                        <a:srgbClr val="B4DCFA"/>
                                      </p:to>
                                    </p:animClr>
                                    <p:set>
                                      <p:cBhvr>
                                        <p:cTn id="518" dur="1000" fill="hold"/>
                                        <p:tgtEl>
                                          <p:spTgt spid="99"/>
                                        </p:tgtEl>
                                        <p:attrNameLst>
                                          <p:attrName>fill.type</p:attrName>
                                        </p:attrNameLst>
                                      </p:cBhvr>
                                      <p:to>
                                        <p:strVal val="solid"/>
                                      </p:to>
                                    </p:set>
                                    <p:set>
                                      <p:cBhvr>
                                        <p:cTn id="519" dur="1000" fill="hold"/>
                                        <p:tgtEl>
                                          <p:spTgt spid="99"/>
                                        </p:tgtEl>
                                        <p:attrNameLst>
                                          <p:attrName>fill.on</p:attrName>
                                        </p:attrNameLst>
                                      </p:cBhvr>
                                      <p:to>
                                        <p:strVal val="true"/>
                                      </p:to>
                                    </p:set>
                                  </p:childTnLst>
                                </p:cTn>
                              </p:par>
                            </p:childTnLst>
                          </p:cTn>
                        </p:par>
                        <p:par>
                          <p:cTn id="520" fill="hold">
                            <p:stCondLst>
                              <p:cond delay="1000"/>
                            </p:stCondLst>
                            <p:childTnLst>
                              <p:par>
                                <p:cTn id="521" presetID="9" presetClass="entr" presetSubtype="0" fill="hold" grpId="2" nodeType="afterEffect">
                                  <p:stCondLst>
                                    <p:cond delay="0"/>
                                  </p:stCondLst>
                                  <p:childTnLst>
                                    <p:set>
                                      <p:cBhvr>
                                        <p:cTn id="522" dur="1" fill="hold">
                                          <p:stCondLst>
                                            <p:cond delay="0"/>
                                          </p:stCondLst>
                                        </p:cTn>
                                        <p:tgtEl>
                                          <p:spTgt spid="101"/>
                                        </p:tgtEl>
                                        <p:attrNameLst>
                                          <p:attrName>style.visibility</p:attrName>
                                        </p:attrNameLst>
                                      </p:cBhvr>
                                      <p:to>
                                        <p:strVal val="visible"/>
                                      </p:to>
                                    </p:set>
                                    <p:animEffect transition="in" filter="dissolve">
                                      <p:cBhvr>
                                        <p:cTn id="523" dur="1000"/>
                                        <p:tgtEl>
                                          <p:spTgt spid="101"/>
                                        </p:tgtEl>
                                      </p:cBhvr>
                                    </p:animEffect>
                                  </p:childTnLst>
                                </p:cTn>
                              </p:par>
                            </p:childTnLst>
                          </p:cTn>
                        </p:par>
                      </p:childTnLst>
                    </p:cTn>
                  </p:par>
                </p:childTnLst>
              </p:cTn>
              <p:nextCondLst>
                <p:cond evt="onClick" delay="0">
                  <p:tgtEl>
                    <p:spTgt spid="97"/>
                  </p:tgtEl>
                </p:cond>
              </p:nextCondLst>
            </p:seq>
            <p:seq concurrent="1" nextAc="seek">
              <p:cTn id="524" restart="whenNotActive" fill="hold" evtFilter="cancelBubble" nodeType="interactiveSeq">
                <p:stCondLst>
                  <p:cond evt="onClick" delay="0">
                    <p:tgtEl>
                      <p:spTgt spid="98"/>
                    </p:tgtEl>
                  </p:cond>
                </p:stCondLst>
                <p:endSync evt="end" delay="0">
                  <p:rtn val="all"/>
                </p:endSync>
                <p:childTnLst>
                  <p:par>
                    <p:cTn id="525" fill="hold">
                      <p:stCondLst>
                        <p:cond delay="0"/>
                      </p:stCondLst>
                      <p:childTnLst>
                        <p:par>
                          <p:cTn id="526" fill="hold">
                            <p:stCondLst>
                              <p:cond delay="0"/>
                            </p:stCondLst>
                            <p:childTnLst>
                              <p:par>
                                <p:cTn id="527" presetID="1" presetClass="entr" presetSubtype="0" fill="hold" grpId="1" nodeType="withEffect">
                                  <p:stCondLst>
                                    <p:cond delay="0"/>
                                  </p:stCondLst>
                                  <p:childTnLst>
                                    <p:set>
                                      <p:cBhvr>
                                        <p:cTn id="528" dur="1" fill="hold">
                                          <p:stCondLst>
                                            <p:cond delay="0"/>
                                          </p:stCondLst>
                                        </p:cTn>
                                        <p:tgtEl>
                                          <p:spTgt spid="111"/>
                                        </p:tgtEl>
                                        <p:attrNameLst>
                                          <p:attrName>style.visibility</p:attrName>
                                        </p:attrNameLst>
                                      </p:cBhvr>
                                      <p:to>
                                        <p:strVal val="visible"/>
                                      </p:to>
                                    </p:set>
                                  </p:childTnLst>
                                </p:cTn>
                              </p:par>
                              <p:par>
                                <p:cTn id="529" presetID="1" presetClass="entr" presetSubtype="0" fill="hold" grpId="1" nodeType="withEffect">
                                  <p:stCondLst>
                                    <p:cond delay="0"/>
                                  </p:stCondLst>
                                  <p:childTnLst>
                                    <p:set>
                                      <p:cBhvr>
                                        <p:cTn id="530" dur="1" fill="hold">
                                          <p:stCondLst>
                                            <p:cond delay="0"/>
                                          </p:stCondLst>
                                        </p:cTn>
                                        <p:tgtEl>
                                          <p:spTgt spid="112"/>
                                        </p:tgtEl>
                                        <p:attrNameLst>
                                          <p:attrName>style.visibility</p:attrName>
                                        </p:attrNameLst>
                                      </p:cBhvr>
                                      <p:to>
                                        <p:strVal val="visible"/>
                                      </p:to>
                                    </p:set>
                                  </p:childTnLst>
                                </p:cTn>
                              </p:par>
                              <p:par>
                                <p:cTn id="531" presetID="1" presetClass="entr" presetSubtype="0" fill="hold" grpId="1" nodeType="withEffect">
                                  <p:stCondLst>
                                    <p:cond delay="0"/>
                                  </p:stCondLst>
                                  <p:childTnLst>
                                    <p:set>
                                      <p:cBhvr>
                                        <p:cTn id="532" dur="1" fill="hold">
                                          <p:stCondLst>
                                            <p:cond delay="0"/>
                                          </p:stCondLst>
                                        </p:cTn>
                                        <p:tgtEl>
                                          <p:spTgt spid="113"/>
                                        </p:tgtEl>
                                        <p:attrNameLst>
                                          <p:attrName>style.visibility</p:attrName>
                                        </p:attrNameLst>
                                      </p:cBhvr>
                                      <p:to>
                                        <p:strVal val="visible"/>
                                      </p:to>
                                    </p:set>
                                  </p:childTnLst>
                                </p:cTn>
                              </p:par>
                              <p:par>
                                <p:cTn id="533" presetID="1" presetClass="entr" presetSubtype="0" fill="hold" grpId="1" nodeType="withEffect">
                                  <p:stCondLst>
                                    <p:cond delay="0"/>
                                  </p:stCondLst>
                                  <p:childTnLst>
                                    <p:set>
                                      <p:cBhvr>
                                        <p:cTn id="534" dur="1" fill="hold">
                                          <p:stCondLst>
                                            <p:cond delay="0"/>
                                          </p:stCondLst>
                                        </p:cTn>
                                        <p:tgtEl>
                                          <p:spTgt spid="114"/>
                                        </p:tgtEl>
                                        <p:attrNameLst>
                                          <p:attrName>style.visibility</p:attrName>
                                        </p:attrNameLst>
                                      </p:cBhvr>
                                      <p:to>
                                        <p:strVal val="visible"/>
                                      </p:to>
                                    </p:set>
                                  </p:childTnLst>
                                </p:cTn>
                              </p:par>
                              <p:par>
                                <p:cTn id="535" presetID="1" presetClass="entr" presetSubtype="0" fill="hold" grpId="1" nodeType="withEffect">
                                  <p:stCondLst>
                                    <p:cond delay="0"/>
                                  </p:stCondLst>
                                  <p:childTnLst>
                                    <p:set>
                                      <p:cBhvr>
                                        <p:cTn id="536" dur="1" fill="hold">
                                          <p:stCondLst>
                                            <p:cond delay="0"/>
                                          </p:stCondLst>
                                        </p:cTn>
                                        <p:tgtEl>
                                          <p:spTgt spid="115"/>
                                        </p:tgtEl>
                                        <p:attrNameLst>
                                          <p:attrName>style.visibility</p:attrName>
                                        </p:attrNameLst>
                                      </p:cBhvr>
                                      <p:to>
                                        <p:strVal val="visible"/>
                                      </p:to>
                                    </p:set>
                                  </p:childTnLst>
                                </p:cTn>
                              </p:par>
                              <p:par>
                                <p:cTn id="537" presetID="1" presetClass="entr" presetSubtype="0" fill="hold" grpId="1" nodeType="withEffect">
                                  <p:stCondLst>
                                    <p:cond delay="0"/>
                                  </p:stCondLst>
                                  <p:childTnLst>
                                    <p:set>
                                      <p:cBhvr>
                                        <p:cTn id="538" dur="1" fill="hold">
                                          <p:stCondLst>
                                            <p:cond delay="0"/>
                                          </p:stCondLst>
                                        </p:cTn>
                                        <p:tgtEl>
                                          <p:spTgt spid="117"/>
                                        </p:tgtEl>
                                        <p:attrNameLst>
                                          <p:attrName>style.visibility</p:attrName>
                                        </p:attrNameLst>
                                      </p:cBhvr>
                                      <p:to>
                                        <p:strVal val="visible"/>
                                      </p:to>
                                    </p:set>
                                  </p:childTnLst>
                                </p:cTn>
                              </p:par>
                              <p:par>
                                <p:cTn id="539" presetID="1" presetClass="entr" presetSubtype="0" fill="hold" grpId="1" nodeType="withEffect">
                                  <p:stCondLst>
                                    <p:cond delay="0"/>
                                  </p:stCondLst>
                                  <p:childTnLst>
                                    <p:set>
                                      <p:cBhvr>
                                        <p:cTn id="540" dur="1" fill="hold">
                                          <p:stCondLst>
                                            <p:cond delay="0"/>
                                          </p:stCondLst>
                                        </p:cTn>
                                        <p:tgtEl>
                                          <p:spTgt spid="118"/>
                                        </p:tgtEl>
                                        <p:attrNameLst>
                                          <p:attrName>style.visibility</p:attrName>
                                        </p:attrNameLst>
                                      </p:cBhvr>
                                      <p:to>
                                        <p:strVal val="visible"/>
                                      </p:to>
                                    </p:set>
                                  </p:childTnLst>
                                </p:cTn>
                              </p:par>
                              <p:par>
                                <p:cTn id="541" presetID="1" presetClass="entr" presetSubtype="0" fill="hold" grpId="1" nodeType="withEffect">
                                  <p:stCondLst>
                                    <p:cond delay="0"/>
                                  </p:stCondLst>
                                  <p:childTnLst>
                                    <p:set>
                                      <p:cBhvr>
                                        <p:cTn id="542" dur="1" fill="hold">
                                          <p:stCondLst>
                                            <p:cond delay="0"/>
                                          </p:stCondLst>
                                        </p:cTn>
                                        <p:tgtEl>
                                          <p:spTgt spid="119"/>
                                        </p:tgtEl>
                                        <p:attrNameLst>
                                          <p:attrName>style.visibility</p:attrName>
                                        </p:attrNameLst>
                                      </p:cBhvr>
                                      <p:to>
                                        <p:strVal val="visible"/>
                                      </p:to>
                                    </p:set>
                                  </p:childTnLst>
                                </p:cTn>
                              </p:par>
                              <p:par>
                                <p:cTn id="543" presetID="1" presetClass="entr" presetSubtype="0" fill="hold" grpId="1" nodeType="withEffect">
                                  <p:stCondLst>
                                    <p:cond delay="0"/>
                                  </p:stCondLst>
                                  <p:childTnLst>
                                    <p:set>
                                      <p:cBhvr>
                                        <p:cTn id="544" dur="1" fill="hold">
                                          <p:stCondLst>
                                            <p:cond delay="0"/>
                                          </p:stCondLst>
                                        </p:cTn>
                                        <p:tgtEl>
                                          <p:spTgt spid="120"/>
                                        </p:tgtEl>
                                        <p:attrNameLst>
                                          <p:attrName>style.visibility</p:attrName>
                                        </p:attrNameLst>
                                      </p:cBhvr>
                                      <p:to>
                                        <p:strVal val="visible"/>
                                      </p:to>
                                    </p:set>
                                  </p:childTnLst>
                                </p:cTn>
                              </p:par>
                              <p:par>
                                <p:cTn id="545" presetID="1" presetClass="entr" presetSubtype="0" fill="hold" grpId="1" nodeType="withEffect">
                                  <p:stCondLst>
                                    <p:cond delay="0"/>
                                  </p:stCondLst>
                                  <p:childTnLst>
                                    <p:set>
                                      <p:cBhvr>
                                        <p:cTn id="546" dur="1" fill="hold">
                                          <p:stCondLst>
                                            <p:cond delay="0"/>
                                          </p:stCondLst>
                                        </p:cTn>
                                        <p:tgtEl>
                                          <p:spTgt spid="121"/>
                                        </p:tgtEl>
                                        <p:attrNameLst>
                                          <p:attrName>style.visibility</p:attrName>
                                        </p:attrNameLst>
                                      </p:cBhvr>
                                      <p:to>
                                        <p:strVal val="visible"/>
                                      </p:to>
                                    </p:set>
                                  </p:childTnLst>
                                </p:cTn>
                              </p:par>
                              <p:par>
                                <p:cTn id="547" presetID="1" presetClass="entr" presetSubtype="0" fill="hold" grpId="1" nodeType="withEffect">
                                  <p:stCondLst>
                                    <p:cond delay="0"/>
                                  </p:stCondLst>
                                  <p:childTnLst>
                                    <p:set>
                                      <p:cBhvr>
                                        <p:cTn id="548" dur="1" fill="hold">
                                          <p:stCondLst>
                                            <p:cond delay="0"/>
                                          </p:stCondLst>
                                        </p:cTn>
                                        <p:tgtEl>
                                          <p:spTgt spid="122"/>
                                        </p:tgtEl>
                                        <p:attrNameLst>
                                          <p:attrName>style.visibility</p:attrName>
                                        </p:attrNameLst>
                                      </p:cBhvr>
                                      <p:to>
                                        <p:strVal val="visible"/>
                                      </p:to>
                                    </p:set>
                                  </p:childTnLst>
                                </p:cTn>
                              </p:par>
                              <p:par>
                                <p:cTn id="549" presetID="1" presetClass="entr" presetSubtype="0" fill="hold" grpId="1" nodeType="withEffect">
                                  <p:stCondLst>
                                    <p:cond delay="0"/>
                                  </p:stCondLst>
                                  <p:childTnLst>
                                    <p:set>
                                      <p:cBhvr>
                                        <p:cTn id="550" dur="1" fill="hold">
                                          <p:stCondLst>
                                            <p:cond delay="0"/>
                                          </p:stCondLst>
                                        </p:cTn>
                                        <p:tgtEl>
                                          <p:spTgt spid="123"/>
                                        </p:tgtEl>
                                        <p:attrNameLst>
                                          <p:attrName>style.visibility</p:attrName>
                                        </p:attrNameLst>
                                      </p:cBhvr>
                                      <p:to>
                                        <p:strVal val="visible"/>
                                      </p:to>
                                    </p:set>
                                  </p:childTnLst>
                                </p:cTn>
                              </p:par>
                              <p:par>
                                <p:cTn id="551" presetID="1" presetClass="entr" presetSubtype="0" fill="hold" grpId="1" nodeType="withEffect">
                                  <p:stCondLst>
                                    <p:cond delay="0"/>
                                  </p:stCondLst>
                                  <p:childTnLst>
                                    <p:set>
                                      <p:cBhvr>
                                        <p:cTn id="552" dur="1" fill="hold">
                                          <p:stCondLst>
                                            <p:cond delay="0"/>
                                          </p:stCondLst>
                                        </p:cTn>
                                        <p:tgtEl>
                                          <p:spTgt spid="124"/>
                                        </p:tgtEl>
                                        <p:attrNameLst>
                                          <p:attrName>style.visibility</p:attrName>
                                        </p:attrNameLst>
                                      </p:cBhvr>
                                      <p:to>
                                        <p:strVal val="visible"/>
                                      </p:to>
                                    </p:set>
                                  </p:childTnLst>
                                </p:cTn>
                              </p:par>
                              <p:par>
                                <p:cTn id="553" presetID="1" presetClass="entr" presetSubtype="0" fill="hold" grpId="1" nodeType="withEffect">
                                  <p:stCondLst>
                                    <p:cond delay="0"/>
                                  </p:stCondLst>
                                  <p:childTnLst>
                                    <p:set>
                                      <p:cBhvr>
                                        <p:cTn id="554" dur="1" fill="hold">
                                          <p:stCondLst>
                                            <p:cond delay="0"/>
                                          </p:stCondLst>
                                        </p:cTn>
                                        <p:tgtEl>
                                          <p:spTgt spid="125"/>
                                        </p:tgtEl>
                                        <p:attrNameLst>
                                          <p:attrName>style.visibility</p:attrName>
                                        </p:attrNameLst>
                                      </p:cBhvr>
                                      <p:to>
                                        <p:strVal val="visible"/>
                                      </p:to>
                                    </p:set>
                                  </p:childTnLst>
                                </p:cTn>
                              </p:par>
                              <p:par>
                                <p:cTn id="555" presetID="1" presetClass="emph" presetSubtype="2" fill="hold" nodeType="withEffect">
                                  <p:stCondLst>
                                    <p:cond delay="0"/>
                                  </p:stCondLst>
                                  <p:childTnLst>
                                    <p:animClr clrSpc="rgb" dir="cw">
                                      <p:cBhvr>
                                        <p:cTn id="556" dur="1000" fill="hold"/>
                                        <p:tgtEl>
                                          <p:spTgt spid="98"/>
                                        </p:tgtEl>
                                        <p:attrNameLst>
                                          <p:attrName>fillcolor</p:attrName>
                                        </p:attrNameLst>
                                      </p:cBhvr>
                                      <p:to>
                                        <a:srgbClr val="4E67C8"/>
                                      </p:to>
                                    </p:animClr>
                                    <p:set>
                                      <p:cBhvr>
                                        <p:cTn id="557" dur="1000" fill="hold"/>
                                        <p:tgtEl>
                                          <p:spTgt spid="98"/>
                                        </p:tgtEl>
                                        <p:attrNameLst>
                                          <p:attrName>fill.type</p:attrName>
                                        </p:attrNameLst>
                                      </p:cBhvr>
                                      <p:to>
                                        <p:strVal val="solid"/>
                                      </p:to>
                                    </p:set>
                                    <p:set>
                                      <p:cBhvr>
                                        <p:cTn id="558" dur="1000" fill="hold"/>
                                        <p:tgtEl>
                                          <p:spTgt spid="98"/>
                                        </p:tgtEl>
                                        <p:attrNameLst>
                                          <p:attrName>fill.on</p:attrName>
                                        </p:attrNameLst>
                                      </p:cBhvr>
                                      <p:to>
                                        <p:strVal val="true"/>
                                      </p:to>
                                    </p:set>
                                  </p:childTnLst>
                                </p:cTn>
                              </p:par>
                              <p:par>
                                <p:cTn id="559" presetID="1" presetClass="emph" presetSubtype="2" fill="hold" nodeType="withEffect">
                                  <p:stCondLst>
                                    <p:cond delay="0"/>
                                  </p:stCondLst>
                                  <p:childTnLst>
                                    <p:animClr clrSpc="rgb" dir="cw">
                                      <p:cBhvr>
                                        <p:cTn id="560" dur="1000" fill="hold"/>
                                        <p:tgtEl>
                                          <p:spTgt spid="99"/>
                                        </p:tgtEl>
                                        <p:attrNameLst>
                                          <p:attrName>fillcolor</p:attrName>
                                        </p:attrNameLst>
                                      </p:cBhvr>
                                      <p:to>
                                        <a:srgbClr val="B4DCFA"/>
                                      </p:to>
                                    </p:animClr>
                                    <p:set>
                                      <p:cBhvr>
                                        <p:cTn id="561" dur="1000" fill="hold"/>
                                        <p:tgtEl>
                                          <p:spTgt spid="99"/>
                                        </p:tgtEl>
                                        <p:attrNameLst>
                                          <p:attrName>fill.type</p:attrName>
                                        </p:attrNameLst>
                                      </p:cBhvr>
                                      <p:to>
                                        <p:strVal val="solid"/>
                                      </p:to>
                                    </p:set>
                                    <p:set>
                                      <p:cBhvr>
                                        <p:cTn id="562" dur="1000" fill="hold"/>
                                        <p:tgtEl>
                                          <p:spTgt spid="99"/>
                                        </p:tgtEl>
                                        <p:attrNameLst>
                                          <p:attrName>fill.on</p:attrName>
                                        </p:attrNameLst>
                                      </p:cBhvr>
                                      <p:to>
                                        <p:strVal val="true"/>
                                      </p:to>
                                    </p:set>
                                  </p:childTnLst>
                                </p:cTn>
                              </p:par>
                            </p:childTnLst>
                          </p:cTn>
                        </p:par>
                        <p:par>
                          <p:cTn id="563" fill="hold">
                            <p:stCondLst>
                              <p:cond delay="1000"/>
                            </p:stCondLst>
                            <p:childTnLst>
                              <p:par>
                                <p:cTn id="564" presetID="9" presetClass="entr" presetSubtype="0" fill="hold" grpId="3" nodeType="afterEffect">
                                  <p:stCondLst>
                                    <p:cond delay="0"/>
                                  </p:stCondLst>
                                  <p:childTnLst>
                                    <p:set>
                                      <p:cBhvr>
                                        <p:cTn id="565" dur="1" fill="hold">
                                          <p:stCondLst>
                                            <p:cond delay="0"/>
                                          </p:stCondLst>
                                        </p:cTn>
                                        <p:tgtEl>
                                          <p:spTgt spid="101"/>
                                        </p:tgtEl>
                                        <p:attrNameLst>
                                          <p:attrName>style.visibility</p:attrName>
                                        </p:attrNameLst>
                                      </p:cBhvr>
                                      <p:to>
                                        <p:strVal val="visible"/>
                                      </p:to>
                                    </p:set>
                                    <p:animEffect transition="in" filter="dissolve">
                                      <p:cBhvr>
                                        <p:cTn id="566" dur="1000"/>
                                        <p:tgtEl>
                                          <p:spTgt spid="101"/>
                                        </p:tgtEl>
                                      </p:cBhvr>
                                    </p:animEffect>
                                  </p:childTnLst>
                                </p:cTn>
                              </p:par>
                            </p:childTnLst>
                          </p:cTn>
                        </p:par>
                      </p:childTnLst>
                    </p:cTn>
                  </p:par>
                </p:childTnLst>
              </p:cTn>
              <p:nextCondLst>
                <p:cond evt="onClick" delay="0">
                  <p:tgtEl>
                    <p:spTgt spid="98"/>
                  </p:tgtEl>
                </p:cond>
              </p:nextCondLst>
            </p:seq>
          </p:childTnLst>
        </p:cTn>
      </p:par>
    </p:tnLst>
    <p:bldLst>
      <p:bldP spid="4" grpId="0"/>
      <p:bldP spid="4" grpId="1"/>
      <p:bldP spid="4" grpId="2"/>
      <p:bldP spid="4" grpId="3"/>
      <p:bldP spid="9" grpId="0"/>
      <p:bldP spid="9" grpId="1"/>
      <p:bldP spid="15" grpId="0"/>
      <p:bldP spid="15" grpId="1"/>
      <p:bldP spid="21" grpId="0"/>
      <p:bldP spid="21" grpId="1"/>
      <p:bldP spid="25" grpId="0" animBg="1"/>
      <p:bldP spid="25" grpId="1" animBg="1"/>
      <p:bldP spid="25" grpId="2" animBg="1"/>
      <p:bldP spid="27" grpId="0" animBg="1"/>
      <p:bldP spid="27" grpId="1" animBg="1"/>
      <p:bldP spid="28" grpId="0" animBg="1"/>
      <p:bldP spid="28" grpId="1" animBg="1"/>
      <p:bldP spid="29" grpId="0" animBg="1"/>
      <p:bldP spid="29" grpId="1" animBg="1"/>
      <p:bldP spid="30" grpId="0" animBg="1"/>
      <p:bldP spid="30" grpId="1" animBg="1"/>
      <p:bldP spid="31" grpId="0" animBg="1"/>
      <p:bldP spid="31" grpId="1" animBg="1"/>
      <p:bldP spid="32" grpId="0" animBg="1"/>
      <p:bldP spid="32" grpId="1" animBg="1"/>
      <p:bldP spid="47" grpId="0" animBg="1"/>
      <p:bldP spid="47" grpId="1" animBg="1"/>
      <p:bldP spid="54" grpId="0" animBg="1"/>
      <p:bldP spid="54" grpId="1" animBg="1"/>
      <p:bldP spid="62" grpId="0" animBg="1"/>
      <p:bldP spid="62" grpId="1" animBg="1"/>
      <p:bldP spid="63" grpId="0" animBg="1"/>
      <p:bldP spid="63" grpId="1" animBg="1"/>
      <p:bldP spid="65" grpId="0" animBg="1"/>
      <p:bldP spid="65" grpId="1" animBg="1"/>
      <p:bldP spid="72" grpId="0" animBg="1"/>
      <p:bldP spid="72" grpId="1" animBg="1"/>
      <p:bldP spid="72" grpId="2" animBg="1"/>
      <p:bldP spid="37" grpId="0" animBg="1"/>
      <p:bldP spid="37" grpId="1" animBg="1"/>
      <p:bldP spid="38" grpId="0" animBg="1"/>
      <p:bldP spid="38" grpId="1" animBg="1"/>
      <p:bldP spid="46" grpId="0"/>
      <p:bldP spid="46" grpId="1"/>
      <p:bldP spid="57" grpId="0"/>
      <p:bldP spid="57" grpId="1"/>
      <p:bldP spid="64" grpId="0" animBg="1"/>
      <p:bldP spid="64" grpId="1" animBg="1"/>
      <p:bldP spid="85" grpId="0"/>
      <p:bldP spid="88" grpId="0" animBg="1"/>
      <p:bldP spid="88" grpId="1" animBg="1"/>
      <p:bldP spid="88" grpId="2" animBg="1"/>
      <p:bldP spid="60" grpId="0"/>
      <p:bldP spid="60" grpId="1"/>
      <p:bldP spid="61" grpId="0"/>
      <p:bldP spid="61" grpId="1"/>
      <p:bldP spid="67" grpId="0"/>
      <p:bldP spid="67" grpId="1"/>
      <p:bldP spid="84" grpId="0"/>
      <p:bldP spid="104" grpId="0"/>
      <p:bldP spid="107" grpId="0"/>
      <p:bldP spid="116" grpId="0"/>
      <p:bldP spid="116" grpId="1"/>
      <p:bldP spid="95" grpId="0" animBg="1"/>
      <p:bldP spid="95" grpId="1" animBg="1"/>
      <p:bldP spid="96" grpId="0" animBg="1"/>
      <p:bldP spid="96" grpId="1" animBg="1"/>
      <p:bldP spid="101" grpId="0" animBg="1"/>
      <p:bldP spid="101" grpId="1" animBg="1"/>
      <p:bldP spid="101" grpId="2" animBg="1"/>
      <p:bldP spid="101" grpId="3" animBg="1"/>
      <p:bldP spid="101" grpId="4" animBg="1"/>
      <p:bldP spid="108" grpId="0" animBg="1"/>
      <p:bldP spid="111" grpId="0" animBg="1"/>
      <p:bldP spid="111" grpId="1" animBg="1"/>
      <p:bldP spid="112" grpId="0" animBg="1"/>
      <p:bldP spid="112" grpId="1" animBg="1"/>
      <p:bldP spid="113" grpId="0" animBg="1"/>
      <p:bldP spid="113" grpId="1" animBg="1"/>
      <p:bldP spid="114" grpId="0" animBg="1"/>
      <p:bldP spid="114" grpId="1" animBg="1"/>
      <p:bldP spid="115" grpId="0" animBg="1"/>
      <p:bldP spid="115" grpId="1" animBg="1"/>
      <p:bldP spid="117" grpId="0" animBg="1"/>
      <p:bldP spid="117" grpId="1" animBg="1"/>
      <p:bldP spid="118" grpId="0" animBg="1"/>
      <p:bldP spid="118" grpId="1" animBg="1"/>
      <p:bldP spid="119" grpId="0" animBg="1"/>
      <p:bldP spid="119" grpId="1" animBg="1"/>
      <p:bldP spid="120" grpId="0" animBg="1"/>
      <p:bldP spid="120" grpId="1" animBg="1"/>
      <p:bldP spid="121" grpId="0" animBg="1"/>
      <p:bldP spid="121" grpId="1" animBg="1"/>
      <p:bldP spid="122" grpId="0" animBg="1"/>
      <p:bldP spid="122" grpId="1" animBg="1"/>
      <p:bldP spid="123" grpId="0" animBg="1"/>
      <p:bldP spid="123" grpId="1" animBg="1"/>
      <p:bldP spid="124" grpId="0" animBg="1"/>
      <p:bldP spid="124" grpId="1" animBg="1"/>
      <p:bldP spid="125" grpId="0" animBg="1"/>
      <p:bldP spid="125" grpId="1" animBg="1"/>
      <p:bldP spid="126" grpId="0" animBg="1"/>
      <p:bldP spid="126" grpId="1"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ravá složená závorka 5">
            <a:extLst>
              <a:ext uri="{FF2B5EF4-FFF2-40B4-BE49-F238E27FC236}">
                <a16:creationId xmlns:a16="http://schemas.microsoft.com/office/drawing/2014/main" id="{81D65E76-5434-421E-89F0-14C7171822EA}"/>
              </a:ext>
            </a:extLst>
          </p:cNvPr>
          <p:cNvSpPr/>
          <p:nvPr/>
        </p:nvSpPr>
        <p:spPr>
          <a:xfrm rot="5400000">
            <a:off x="7282937" y="4169374"/>
            <a:ext cx="170901" cy="2830520"/>
          </a:xfrm>
          <a:prstGeom prst="rightBrace">
            <a:avLst>
              <a:gd name="adj1" fmla="val 8333"/>
              <a:gd name="adj2" fmla="val 49580"/>
            </a:avLst>
          </a:prstGeom>
          <a:ln w="31750">
            <a:solidFill>
              <a:srgbClr val="C00000"/>
            </a:solidFill>
            <a:headEnd type="none"/>
            <a:tailEnd type="none"/>
          </a:ln>
          <a:scene3d>
            <a:camera prst="orthographicFront">
              <a:rot lat="0" lon="0" rev="0"/>
            </a:camera>
            <a:lightRig rig="threePt" dir="t"/>
          </a:scene3d>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grpSp>
        <p:nvGrpSpPr>
          <p:cNvPr id="7" name="Skupina 6"/>
          <p:cNvGrpSpPr/>
          <p:nvPr/>
        </p:nvGrpSpPr>
        <p:grpSpPr>
          <a:xfrm>
            <a:off x="251199" y="3625152"/>
            <a:ext cx="371583" cy="1405168"/>
            <a:chOff x="251199" y="3625152"/>
            <a:chExt cx="371583" cy="1405168"/>
          </a:xfrm>
        </p:grpSpPr>
        <p:grpSp>
          <p:nvGrpSpPr>
            <p:cNvPr id="8" name="Skupina 7"/>
            <p:cNvGrpSpPr/>
            <p:nvPr/>
          </p:nvGrpSpPr>
          <p:grpSpPr>
            <a:xfrm>
              <a:off x="251199" y="3626736"/>
              <a:ext cx="371583" cy="1403584"/>
              <a:chOff x="-78401" y="3626736"/>
              <a:chExt cx="371583" cy="1403584"/>
            </a:xfrm>
          </p:grpSpPr>
          <p:cxnSp>
            <p:nvCxnSpPr>
              <p:cNvPr id="43" name="Přímá spojnice 42"/>
              <p:cNvCxnSpPr>
                <a:cxnSpLocks/>
              </p:cNvCxnSpPr>
              <p:nvPr/>
            </p:nvCxnSpPr>
            <p:spPr>
              <a:xfrm flipH="1">
                <a:off x="-78401" y="3626736"/>
                <a:ext cx="360000" cy="0"/>
              </a:xfrm>
              <a:prstGeom prst="line">
                <a:avLst/>
              </a:prstGeom>
              <a:ln w="25400">
                <a:solidFill>
                  <a:srgbClr val="00B050"/>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4" name="Přímá spojnice 43"/>
              <p:cNvCxnSpPr/>
              <p:nvPr/>
            </p:nvCxnSpPr>
            <p:spPr>
              <a:xfrm flipH="1">
                <a:off x="108000" y="4190608"/>
                <a:ext cx="185182" cy="0"/>
              </a:xfrm>
              <a:prstGeom prst="line">
                <a:avLst/>
              </a:prstGeom>
              <a:ln w="25400">
                <a:solidFill>
                  <a:srgbClr val="00B050"/>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9" name="Přímá spojnice 48"/>
              <p:cNvCxnSpPr/>
              <p:nvPr/>
            </p:nvCxnSpPr>
            <p:spPr>
              <a:xfrm flipH="1">
                <a:off x="-78040" y="5030320"/>
                <a:ext cx="360000" cy="0"/>
              </a:xfrm>
              <a:prstGeom prst="line">
                <a:avLst/>
              </a:prstGeom>
              <a:ln w="25400">
                <a:solidFill>
                  <a:srgbClr val="00B050"/>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1" name="Přímá spojnice 40"/>
              <p:cNvCxnSpPr/>
              <p:nvPr/>
            </p:nvCxnSpPr>
            <p:spPr>
              <a:xfrm flipV="1">
                <a:off x="107080" y="3632073"/>
                <a:ext cx="0" cy="541006"/>
              </a:xfrm>
              <a:prstGeom prst="line">
                <a:avLst/>
              </a:prstGeom>
              <a:ln w="25400">
                <a:solidFill>
                  <a:srgbClr val="00B050"/>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42" name="Přímá spojnice 41"/>
              <p:cNvCxnSpPr/>
              <p:nvPr/>
            </p:nvCxnSpPr>
            <p:spPr>
              <a:xfrm flipV="1">
                <a:off x="107504" y="4181485"/>
                <a:ext cx="0" cy="848835"/>
              </a:xfrm>
              <a:prstGeom prst="line">
                <a:avLst/>
              </a:prstGeom>
              <a:ln w="25400">
                <a:solidFill>
                  <a:srgbClr val="00B050"/>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grpSp>
        <p:cxnSp>
          <p:nvCxnSpPr>
            <p:cNvPr id="52" name="Přímá spojnice 51"/>
            <p:cNvCxnSpPr/>
            <p:nvPr/>
          </p:nvCxnSpPr>
          <p:spPr>
            <a:xfrm flipV="1">
              <a:off x="251520" y="3625152"/>
              <a:ext cx="0" cy="1404000"/>
            </a:xfrm>
            <a:prstGeom prst="line">
              <a:avLst/>
            </a:prstGeom>
            <a:ln w="25400">
              <a:solidFill>
                <a:srgbClr val="00B050"/>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grpSp>
      <p:sp>
        <p:nvSpPr>
          <p:cNvPr id="2" name="Zástupný symbol pro zápatí 1"/>
          <p:cNvSpPr>
            <a:spLocks noGrp="1"/>
          </p:cNvSpPr>
          <p:nvPr>
            <p:ph type="ftr" sz="quarter" idx="11"/>
          </p:nvPr>
        </p:nvSpPr>
        <p:spPr>
          <a:xfrm>
            <a:off x="180000" y="6336000"/>
            <a:ext cx="3312000" cy="360000"/>
          </a:xfrm>
        </p:spPr>
        <p:txBody>
          <a:bodyPr/>
          <a:lstStyle/>
          <a:p>
            <a:r>
              <a:rPr lang="en-GB" dirty="0"/>
              <a:t>Forward rate agreement</a:t>
            </a:r>
          </a:p>
        </p:txBody>
      </p:sp>
      <p:sp>
        <p:nvSpPr>
          <p:cNvPr id="3" name="Zástupný symbol pro číslo snímku 2"/>
          <p:cNvSpPr>
            <a:spLocks noGrp="1"/>
          </p:cNvSpPr>
          <p:nvPr>
            <p:ph type="sldNum" sz="quarter" idx="12"/>
          </p:nvPr>
        </p:nvSpPr>
        <p:spPr>
          <a:xfrm>
            <a:off x="7164000" y="6336000"/>
            <a:ext cx="1800000" cy="360000"/>
          </a:xfrm>
        </p:spPr>
        <p:txBody>
          <a:bodyPr/>
          <a:lstStyle/>
          <a:p>
            <a:pPr algn="r"/>
            <a:r>
              <a:rPr lang="cs-CZ" dirty="0"/>
              <a:t>6</a:t>
            </a:r>
          </a:p>
        </p:txBody>
      </p:sp>
      <p:sp>
        <p:nvSpPr>
          <p:cNvPr id="9" name="TextovéPole 8"/>
          <p:cNvSpPr txBox="1"/>
          <p:nvPr/>
        </p:nvSpPr>
        <p:spPr>
          <a:xfrm>
            <a:off x="864000" y="2124000"/>
            <a:ext cx="3708000" cy="430887"/>
          </a:xfrm>
          <a:prstGeom prst="rect">
            <a:avLst/>
          </a:prstGeom>
          <a:noFill/>
          <a:ln>
            <a:noFill/>
          </a:ln>
        </p:spPr>
        <p:txBody>
          <a:bodyPr wrap="square" rtlCol="0">
            <a:spAutoFit/>
          </a:bodyPr>
          <a:lstStyle/>
          <a:p>
            <a:pPr marL="324000" indent="-324000">
              <a:buClr>
                <a:srgbClr val="7030A0"/>
              </a:buClr>
              <a:buFont typeface="Wingdings" panose="05000000000000000000" pitchFamily="2" charset="2"/>
              <a:buChar char="Ø"/>
            </a:pPr>
            <a:r>
              <a:rPr lang="en-GB" sz="2200" dirty="0">
                <a:latin typeface="Cambria Math" panose="02040503050406030204" pitchFamily="18" charset="0"/>
                <a:ea typeface="Cambria Math" panose="02040503050406030204" pitchFamily="18" charset="0"/>
              </a:rPr>
              <a:t>Construction</a:t>
            </a:r>
          </a:p>
        </p:txBody>
      </p:sp>
      <p:sp>
        <p:nvSpPr>
          <p:cNvPr id="21" name="TextovéPole 20"/>
          <p:cNvSpPr txBox="1"/>
          <p:nvPr/>
        </p:nvSpPr>
        <p:spPr>
          <a:xfrm>
            <a:off x="864000" y="954000"/>
            <a:ext cx="3708000" cy="430887"/>
          </a:xfrm>
          <a:prstGeom prst="rect">
            <a:avLst/>
          </a:prstGeom>
          <a:noFill/>
          <a:ln>
            <a:noFill/>
          </a:ln>
        </p:spPr>
        <p:txBody>
          <a:bodyPr wrap="square" rtlCol="0">
            <a:spAutoFit/>
          </a:bodyPr>
          <a:lstStyle/>
          <a:p>
            <a:pPr marL="324000" indent="-324000">
              <a:buClr>
                <a:srgbClr val="7030A0"/>
              </a:buClr>
              <a:buFont typeface="Wingdings" panose="05000000000000000000" pitchFamily="2" charset="2"/>
              <a:buChar char="Ø"/>
            </a:pPr>
            <a:r>
              <a:rPr lang="en-GB" sz="2200" dirty="0">
                <a:latin typeface="Cambria Math" panose="02040503050406030204" pitchFamily="18" charset="0"/>
                <a:ea typeface="Cambria Math" panose="02040503050406030204" pitchFamily="18" charset="0"/>
              </a:rPr>
              <a:t>Assumptions</a:t>
            </a:r>
          </a:p>
        </p:txBody>
      </p:sp>
      <p:sp>
        <p:nvSpPr>
          <p:cNvPr id="25" name="Tlačítko akce: Zvuk 24">
            <a:hlinkClick r:id="" action="ppaction://noaction" highlightClick="1"/>
          </p:cNvPr>
          <p:cNvSpPr/>
          <p:nvPr/>
        </p:nvSpPr>
        <p:spPr>
          <a:xfrm>
            <a:off x="252000" y="900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cs-CZ" sz="1200" b="1" dirty="0">
                <a:solidFill>
                  <a:srgbClr val="FFFF00"/>
                </a:solidFill>
              </a:rPr>
              <a:t>1</a:t>
            </a:r>
          </a:p>
        </p:txBody>
      </p:sp>
      <p:sp>
        <p:nvSpPr>
          <p:cNvPr id="72" name="Tlačítko akce: Zvuk 71">
            <a:hlinkClick r:id="" action="ppaction://noaction" highlightClick="1"/>
          </p:cNvPr>
          <p:cNvSpPr/>
          <p:nvPr/>
        </p:nvSpPr>
        <p:spPr>
          <a:xfrm>
            <a:off x="252000" y="2070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cs-CZ" sz="1200" b="1" dirty="0">
                <a:solidFill>
                  <a:srgbClr val="FFFF00"/>
                </a:solidFill>
              </a:rPr>
              <a:t>2</a:t>
            </a:r>
          </a:p>
        </p:txBody>
      </p:sp>
      <p:sp>
        <p:nvSpPr>
          <p:cNvPr id="46" name="TextovéPole 45"/>
          <p:cNvSpPr txBox="1"/>
          <p:nvPr/>
        </p:nvSpPr>
        <p:spPr>
          <a:xfrm>
            <a:off x="1188000" y="1558165"/>
            <a:ext cx="7710830" cy="646331"/>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FRAs are settled at the end of the FRA period (discounted settlements can simply be invested at the market rate for the FRA period)</a:t>
            </a:r>
          </a:p>
        </p:txBody>
      </p:sp>
      <mc:AlternateContent xmlns:mc="http://schemas.openxmlformats.org/markup-compatibility/2006" xmlns:a14="http://schemas.microsoft.com/office/drawing/2010/main">
        <mc:Choice Requires="a14">
          <p:sp>
            <p:nvSpPr>
              <p:cNvPr id="55" name="TextovéPole 54"/>
              <p:cNvSpPr txBox="1"/>
              <p:nvPr/>
            </p:nvSpPr>
            <p:spPr>
              <a:xfrm>
                <a:off x="1188000" y="2487356"/>
                <a:ext cx="7691144" cy="694485"/>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i="1" dirty="0">
                    <a:latin typeface="Cambria Math" panose="02040503050406030204" pitchFamily="18" charset="0"/>
                    <a:ea typeface="Cambria Math" panose="02040503050406030204" pitchFamily="18" charset="0"/>
                  </a:rPr>
                  <a:t>t</a:t>
                </a:r>
                <a:r>
                  <a:rPr lang="en-GB" dirty="0">
                    <a:latin typeface="Cambria Math" panose="02040503050406030204" pitchFamily="18" charset="0"/>
                    <a:ea typeface="Cambria Math" panose="02040503050406030204" pitchFamily="18" charset="0"/>
                  </a:rPr>
                  <a:t> = 0: buy </a:t>
                </a:r>
                <a:r>
                  <a:rPr lang="cs-CZ" dirty="0">
                    <a:latin typeface="Cambria Math" panose="02040503050406030204" pitchFamily="18" charset="0"/>
                    <a:ea typeface="Cambria Math" panose="02040503050406030204" pitchFamily="18" charset="0"/>
                  </a:rPr>
                  <a:t>a </a:t>
                </a:r>
                <a:r>
                  <a:rPr lang="en-GB" dirty="0">
                    <a:latin typeface="Cambria Math" panose="02040503050406030204" pitchFamily="18" charset="0"/>
                    <a:ea typeface="Cambria Math" panose="02040503050406030204" pitchFamily="18" charset="0"/>
                  </a:rPr>
                  <a:t>3v5 FRA in notional amount </a:t>
                </a:r>
                <a14:m>
                  <m:oMath xmlns:m="http://schemas.openxmlformats.org/officeDocument/2006/math">
                    <m:r>
                      <a:rPr lang="en-GB" i="1">
                        <a:latin typeface="Cambria Math" panose="02040503050406030204" pitchFamily="18" charset="0"/>
                        <a:ea typeface="Cambria Math" panose="02040503050406030204" pitchFamily="18" charset="0"/>
                      </a:rPr>
                      <m:t>𝑀</m:t>
                    </m:r>
                  </m:oMath>
                </a14:m>
                <a:r>
                  <a:rPr lang="en-GB" dirty="0">
                    <a:latin typeface="Cambria Math" panose="02040503050406030204" pitchFamily="18" charset="0"/>
                    <a:ea typeface="Cambria Math" panose="02040503050406030204" pitchFamily="18" charset="0"/>
                  </a:rPr>
                  <a:t> and buy </a:t>
                </a:r>
                <a:r>
                  <a:rPr lang="cs-CZ" dirty="0">
                    <a:latin typeface="Cambria Math" panose="02040503050406030204" pitchFamily="18" charset="0"/>
                    <a:ea typeface="Cambria Math" panose="02040503050406030204" pitchFamily="18" charset="0"/>
                  </a:rPr>
                  <a:t>a </a:t>
                </a:r>
                <a:r>
                  <a:rPr lang="en-GB" dirty="0">
                    <a:latin typeface="Cambria Math" panose="02040503050406030204" pitchFamily="18" charset="0"/>
                    <a:ea typeface="Cambria Math" panose="02040503050406030204" pitchFamily="18" charset="0"/>
                  </a:rPr>
                  <a:t>5v8 FRA in notional amount </a:t>
                </a:r>
                <a14:m>
                  <m:oMath xmlns:m="http://schemas.openxmlformats.org/officeDocument/2006/math">
                    <m:r>
                      <a:rPr lang="en-GB" i="1">
                        <a:latin typeface="Cambria Math" panose="02040503050406030204" pitchFamily="18" charset="0"/>
                        <a:ea typeface="Cambria Math" panose="02040503050406030204" pitchFamily="18" charset="0"/>
                      </a:rPr>
                      <m:t>𝑀</m:t>
                    </m:r>
                    <m:d>
                      <m:dPr>
                        <m:ctrlPr>
                          <a:rPr lang="en-GB" i="1">
                            <a:latin typeface="Cambria Math" panose="02040503050406030204" pitchFamily="18" charset="0"/>
                            <a:ea typeface="Cambria Math" panose="02040503050406030204" pitchFamily="18" charset="0"/>
                          </a:rPr>
                        </m:ctrlPr>
                      </m:dPr>
                      <m:e>
                        <m:r>
                          <a:rPr lang="en-GB" i="1">
                            <a:latin typeface="Cambria Math" panose="02040503050406030204" pitchFamily="18" charset="0"/>
                            <a:ea typeface="Cambria Math" panose="02040503050406030204" pitchFamily="18" charset="0"/>
                          </a:rPr>
                          <m:t>1+</m:t>
                        </m:r>
                        <m:box>
                          <m:boxPr>
                            <m:ctrlPr>
                              <a:rPr lang="en-GB" i="1">
                                <a:latin typeface="Cambria Math" panose="02040503050406030204" pitchFamily="18" charset="0"/>
                                <a:ea typeface="Cambria Math" panose="02040503050406030204" pitchFamily="18" charset="0"/>
                              </a:rPr>
                            </m:ctrlPr>
                          </m:boxPr>
                          <m:e>
                            <m:argPr>
                              <m:argSz m:val="-1"/>
                            </m:argPr>
                            <m:f>
                              <m:fPr>
                                <m:ctrlPr>
                                  <a:rPr lang="en-GB" i="1">
                                    <a:latin typeface="Cambria Math" panose="02040503050406030204" pitchFamily="18" charset="0"/>
                                    <a:ea typeface="Cambria Math" panose="02040503050406030204" pitchFamily="18" charset="0"/>
                                  </a:rPr>
                                </m:ctrlPr>
                              </m:fPr>
                              <m:num>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𝑁</m:t>
                                    </m:r>
                                  </m:e>
                                  <m:sub>
                                    <m:r>
                                      <a:rPr lang="en-GB" b="0" i="1" smtClean="0">
                                        <a:latin typeface="Cambria Math" panose="02040503050406030204" pitchFamily="18" charset="0"/>
                                        <a:ea typeface="Cambria Math" panose="02040503050406030204" pitchFamily="18" charset="0"/>
                                      </a:rPr>
                                      <m:t>3,5</m:t>
                                    </m:r>
                                  </m:sub>
                                </m:sSub>
                              </m:num>
                              <m:den>
                                <m:r>
                                  <a:rPr lang="en-GB" i="1">
                                    <a:latin typeface="Cambria Math" panose="02040503050406030204" pitchFamily="18" charset="0"/>
                                    <a:ea typeface="Cambria Math" panose="02040503050406030204" pitchFamily="18" charset="0"/>
                                  </a:rPr>
                                  <m:t>365</m:t>
                                </m:r>
                              </m:den>
                            </m:f>
                          </m:e>
                        </m:box>
                        <m:sPre>
                          <m:sPrePr>
                            <m:ctrlPr>
                              <a:rPr lang="en-GB" sz="1600" i="1">
                                <a:latin typeface="Cambria Math" panose="02040503050406030204" pitchFamily="18" charset="0"/>
                                <a:ea typeface="Cambria Math" panose="02040503050406030204" pitchFamily="18" charset="0"/>
                              </a:rPr>
                            </m:ctrlPr>
                          </m:sPrePr>
                          <m:sub>
                            <m:r>
                              <a:rPr lang="en-GB" sz="1600" i="1">
                                <a:latin typeface="Cambria Math" panose="02040503050406030204" pitchFamily="18" charset="0"/>
                                <a:ea typeface="Cambria Math" panose="02040503050406030204" pitchFamily="18" charset="0"/>
                              </a:rPr>
                              <m:t>3</m:t>
                            </m:r>
                          </m:sub>
                          <m:sup>
                            <m:r>
                              <a:rPr lang="en-GB" i="1">
                                <a:latin typeface="Cambria Math" panose="02040503050406030204" pitchFamily="18" charset="0"/>
                                <a:ea typeface="Cambria Math" panose="02040503050406030204" pitchFamily="18" charset="0"/>
                              </a:rPr>
                              <m:t> </m:t>
                            </m:r>
                          </m:sup>
                          <m:e>
                            <m:sSub>
                              <m:sSubPr>
                                <m:ctrlPr>
                                  <a:rPr lang="en-GB" i="1">
                                    <a:latin typeface="Cambria Math" panose="02040503050406030204" pitchFamily="18" charset="0"/>
                                  </a:rPr>
                                </m:ctrlPr>
                              </m:sSubPr>
                              <m:e>
                                <m:r>
                                  <a:rPr lang="en-GB" i="1">
                                    <a:latin typeface="Cambria Math" panose="02040503050406030204" pitchFamily="18" charset="0"/>
                                  </a:rPr>
                                  <m:t>𝐾</m:t>
                                </m:r>
                              </m:e>
                              <m:sub>
                                <m:r>
                                  <a:rPr lang="en-GB" i="1">
                                    <a:latin typeface="Cambria Math" panose="02040503050406030204" pitchFamily="18" charset="0"/>
                                  </a:rPr>
                                  <m:t>5</m:t>
                                </m:r>
                              </m:sub>
                            </m:sSub>
                          </m:e>
                        </m:sPre>
                      </m:e>
                    </m:d>
                  </m:oMath>
                </a14:m>
                <a:r>
                  <a:rPr lang="en-GB" dirty="0">
                    <a:latin typeface="Cambria Math" panose="02040503050406030204" pitchFamily="18" charset="0"/>
                    <a:ea typeface="Cambria Math" panose="02040503050406030204" pitchFamily="18" charset="0"/>
                  </a:rPr>
                  <a:t> ⇒ no initial cash flow</a:t>
                </a:r>
              </a:p>
            </p:txBody>
          </p:sp>
        </mc:Choice>
        <mc:Fallback xmlns="">
          <p:sp>
            <p:nvSpPr>
              <p:cNvPr id="55" name="TextovéPole 54"/>
              <p:cNvSpPr txBox="1">
                <a:spLocks noRot="1" noChangeAspect="1" noMove="1" noResize="1" noEditPoints="1" noAdjustHandles="1" noChangeArrowheads="1" noChangeShapeType="1" noTextEdit="1"/>
              </p:cNvSpPr>
              <p:nvPr/>
            </p:nvSpPr>
            <p:spPr>
              <a:xfrm>
                <a:off x="1188000" y="2487356"/>
                <a:ext cx="7691144" cy="694485"/>
              </a:xfrm>
              <a:prstGeom prst="rect">
                <a:avLst/>
              </a:prstGeom>
              <a:blipFill>
                <a:blip r:embed="rId18"/>
                <a:stretch>
                  <a:fillRect l="-158" t="-5263" r="-475" b="-8772"/>
                </a:stretch>
              </a:blipFill>
              <a:ln>
                <a:noFill/>
              </a:ln>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57" name="TextovéPole 56"/>
              <p:cNvSpPr txBox="1"/>
              <p:nvPr/>
            </p:nvSpPr>
            <p:spPr>
              <a:xfrm>
                <a:off x="1188000" y="3053018"/>
                <a:ext cx="7537644" cy="659861"/>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i="1" dirty="0">
                    <a:latin typeface="Cambria Math" panose="02040503050406030204" pitchFamily="18" charset="0"/>
                    <a:ea typeface="Cambria Math" panose="02040503050406030204" pitchFamily="18" charset="0"/>
                  </a:rPr>
                  <a:t>t</a:t>
                </a:r>
                <a:r>
                  <a:rPr lang="en-GB" dirty="0">
                    <a:latin typeface="Cambria Math" panose="02040503050406030204" pitchFamily="18" charset="0"/>
                    <a:ea typeface="Cambria Math" panose="02040503050406030204" pitchFamily="18" charset="0"/>
                  </a:rPr>
                  <a:t> = 3: borrow</a:t>
                </a:r>
                <a:r>
                  <a:rPr lang="cs-CZ" dirty="0">
                    <a:latin typeface="Cambria Math" panose="02040503050406030204" pitchFamily="18" charset="0"/>
                    <a:ea typeface="Cambria Math" panose="02040503050406030204" pitchFamily="18" charset="0"/>
                  </a:rPr>
                  <a:t> </a:t>
                </a:r>
                <a:r>
                  <a:rPr lang="en-GB" i="1" dirty="0">
                    <a:latin typeface="Cambria Math" panose="02040503050406030204" pitchFamily="18" charset="0"/>
                    <a:ea typeface="Cambria Math" panose="02040503050406030204" pitchFamily="18" charset="0"/>
                  </a:rPr>
                  <a:t>M</a:t>
                </a:r>
                <a:r>
                  <a:rPr lang="en-GB" dirty="0">
                    <a:latin typeface="Cambria Math" panose="02040503050406030204" pitchFamily="18" charset="0"/>
                    <a:ea typeface="Cambria Math" panose="02040503050406030204" pitchFamily="18" charset="0"/>
                  </a:rPr>
                  <a:t>  for 2 months</a:t>
                </a:r>
                <a:r>
                  <a:rPr lang="cs-CZ" dirty="0">
                    <a:latin typeface="Cambria Math" panose="02040503050406030204" pitchFamily="18" charset="0"/>
                    <a:ea typeface="Cambria Math" panose="02040503050406030204" pitchFamily="18" charset="0"/>
                  </a:rPr>
                  <a:t> (3v5 FRA)</a:t>
                </a:r>
                <a:r>
                  <a:rPr lang="en-GB" dirty="0">
                    <a:latin typeface="Cambria Math" panose="02040503050406030204" pitchFamily="18" charset="0"/>
                    <a:ea typeface="Cambria Math" panose="02040503050406030204" pitchFamily="18" charset="0"/>
                  </a:rPr>
                  <a:t> at market rate </a:t>
                </a:r>
                <a14:m>
                  <m:oMath xmlns:m="http://schemas.openxmlformats.org/officeDocument/2006/math">
                    <m:sSubSup>
                      <m:sSubSupPr>
                        <m:ctrlPr>
                          <a:rPr lang="en-GB" i="1">
                            <a:latin typeface="Cambria Math" panose="02040503050406030204" pitchFamily="18" charset="0"/>
                            <a:ea typeface="Cambria Math" panose="02040503050406030204" pitchFamily="18" charset="0"/>
                          </a:rPr>
                        </m:ctrlPr>
                      </m:sSubSupPr>
                      <m:e>
                        <m:r>
                          <a:rPr lang="en-GB">
                            <a:latin typeface="Cambria Math" panose="02040503050406030204" pitchFamily="18" charset="0"/>
                            <a:ea typeface="Cambria Math" panose="02040503050406030204" pitchFamily="18" charset="0"/>
                          </a:rPr>
                          <m:t>𝐿</m:t>
                        </m:r>
                      </m:e>
                      <m:sub>
                        <m:r>
                          <a:rPr lang="en-GB" b="0" i="0" smtClean="0">
                            <a:latin typeface="Cambria Math" panose="02040503050406030204" pitchFamily="18" charset="0"/>
                            <a:ea typeface="Cambria Math" panose="02040503050406030204" pitchFamily="18" charset="0"/>
                          </a:rPr>
                          <m:t>2</m:t>
                        </m:r>
                      </m:sub>
                      <m:sup>
                        <m:r>
                          <a:rPr lang="en-GB">
                            <a:latin typeface="Cambria Math" panose="02040503050406030204" pitchFamily="18" charset="0"/>
                            <a:ea typeface="Cambria Math" panose="02040503050406030204" pitchFamily="18" charset="0"/>
                          </a:rPr>
                          <m:t>3</m:t>
                        </m:r>
                      </m:sup>
                    </m:sSubSup>
                  </m:oMath>
                </a14:m>
                <a:r>
                  <a:rPr lang="en-GB" dirty="0">
                    <a:latin typeface="Cambria Math" panose="02040503050406030204" pitchFamily="18" charset="0"/>
                    <a:ea typeface="Cambria Math" panose="02040503050406030204" pitchFamily="18" charset="0"/>
                  </a:rPr>
                  <a:t> and lend </a:t>
                </a:r>
                <a:r>
                  <a:rPr lang="en-GB" i="1" dirty="0">
                    <a:latin typeface="Cambria Math" panose="02040503050406030204" pitchFamily="18" charset="0"/>
                    <a:ea typeface="Cambria Math" panose="02040503050406030204" pitchFamily="18" charset="0"/>
                  </a:rPr>
                  <a:t>M</a:t>
                </a:r>
                <a:r>
                  <a:rPr lang="en-GB" dirty="0">
                    <a:latin typeface="Cambria Math" panose="02040503050406030204" pitchFamily="18" charset="0"/>
                    <a:ea typeface="Cambria Math" panose="02040503050406030204" pitchFamily="18" charset="0"/>
                  </a:rPr>
                  <a:t>  for 5 months </a:t>
                </a:r>
                <a:r>
                  <a:rPr lang="cs-CZ" dirty="0">
                    <a:latin typeface="Cambria Math" panose="02040503050406030204" pitchFamily="18" charset="0"/>
                    <a:ea typeface="Cambria Math" panose="02040503050406030204" pitchFamily="18" charset="0"/>
                  </a:rPr>
                  <a:t>(3v8 FRA strip) </a:t>
                </a:r>
                <a:r>
                  <a:rPr lang="en-GB" dirty="0">
                    <a:latin typeface="Cambria Math" panose="02040503050406030204" pitchFamily="18" charset="0"/>
                    <a:ea typeface="Cambria Math" panose="02040503050406030204" pitchFamily="18" charset="0"/>
                  </a:rPr>
                  <a:t>at market rate </a:t>
                </a:r>
                <a14:m>
                  <m:oMath xmlns:m="http://schemas.openxmlformats.org/officeDocument/2006/math">
                    <m:sSubSup>
                      <m:sSubSupPr>
                        <m:ctrlPr>
                          <a:rPr lang="en-GB" i="1">
                            <a:latin typeface="Cambria Math" panose="02040503050406030204" pitchFamily="18" charset="0"/>
                            <a:ea typeface="Cambria Math" panose="02040503050406030204" pitchFamily="18" charset="0"/>
                          </a:rPr>
                        </m:ctrlPr>
                      </m:sSubSupPr>
                      <m:e>
                        <m:r>
                          <a:rPr lang="en-GB">
                            <a:latin typeface="Cambria Math" panose="02040503050406030204" pitchFamily="18" charset="0"/>
                            <a:ea typeface="Cambria Math" panose="02040503050406030204" pitchFamily="18" charset="0"/>
                          </a:rPr>
                          <m:t>𝐿</m:t>
                        </m:r>
                      </m:e>
                      <m:sub>
                        <m:r>
                          <a:rPr lang="en-GB" b="0" i="0" smtClean="0">
                            <a:latin typeface="Cambria Math" panose="02040503050406030204" pitchFamily="18" charset="0"/>
                            <a:ea typeface="Cambria Math" panose="02040503050406030204" pitchFamily="18" charset="0"/>
                          </a:rPr>
                          <m:t>5</m:t>
                        </m:r>
                      </m:sub>
                      <m:sup>
                        <m:r>
                          <a:rPr lang="en-GB">
                            <a:latin typeface="Cambria Math" panose="02040503050406030204" pitchFamily="18" charset="0"/>
                            <a:ea typeface="Cambria Math" panose="02040503050406030204" pitchFamily="18" charset="0"/>
                          </a:rPr>
                          <m:t>3</m:t>
                        </m:r>
                      </m:sup>
                    </m:sSubSup>
                    <m:r>
                      <a:rPr lang="en-GB" i="1">
                        <a:latin typeface="Cambria Math" panose="02040503050406030204" pitchFamily="18" charset="0"/>
                        <a:ea typeface="Cambria Math" panose="02040503050406030204" pitchFamily="18" charset="0"/>
                      </a:rPr>
                      <m:t> </m:t>
                    </m:r>
                  </m:oMath>
                </a14:m>
                <a:r>
                  <a:rPr lang="en-GB" dirty="0">
                    <a:latin typeface="Cambria Math" panose="02040503050406030204" pitchFamily="18" charset="0"/>
                    <a:ea typeface="Cambria Math" panose="02040503050406030204" pitchFamily="18" charset="0"/>
                  </a:rPr>
                  <a:t> ⇒ net cash flow is zero</a:t>
                </a:r>
              </a:p>
            </p:txBody>
          </p:sp>
        </mc:Choice>
        <mc:Fallback xmlns="">
          <p:sp>
            <p:nvSpPr>
              <p:cNvPr id="57" name="TextovéPole 56"/>
              <p:cNvSpPr txBox="1">
                <a:spLocks noRot="1" noChangeAspect="1" noMove="1" noResize="1" noEditPoints="1" noAdjustHandles="1" noChangeArrowheads="1" noChangeShapeType="1" noTextEdit="1"/>
              </p:cNvSpPr>
              <p:nvPr/>
            </p:nvSpPr>
            <p:spPr>
              <a:xfrm>
                <a:off x="1188000" y="3053018"/>
                <a:ext cx="7537644" cy="659861"/>
              </a:xfrm>
              <a:prstGeom prst="rect">
                <a:avLst/>
              </a:prstGeom>
              <a:blipFill>
                <a:blip r:embed="rId19"/>
                <a:stretch>
                  <a:fillRect l="-162" t="-5556" b="-13889"/>
                </a:stretch>
              </a:blipFill>
              <a:ln>
                <a:noFill/>
              </a:ln>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66" name="TextovéPole 65"/>
              <p:cNvSpPr txBox="1"/>
              <p:nvPr/>
            </p:nvSpPr>
            <p:spPr>
              <a:xfrm>
                <a:off x="1188000" y="3612056"/>
                <a:ext cx="7374880" cy="653320"/>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i="1" dirty="0">
                    <a:latin typeface="Cambria Math" panose="02040503050406030204" pitchFamily="18" charset="0"/>
                    <a:ea typeface="Cambria Math" panose="02040503050406030204" pitchFamily="18" charset="0"/>
                  </a:rPr>
                  <a:t>t</a:t>
                </a:r>
                <a:r>
                  <a:rPr lang="en-GB" dirty="0">
                    <a:latin typeface="Cambria Math" panose="02040503050406030204" pitchFamily="18" charset="0"/>
                    <a:ea typeface="Cambria Math" panose="02040503050406030204" pitchFamily="18" charset="0"/>
                  </a:rPr>
                  <a:t> = 5: settle</a:t>
                </a:r>
                <a:r>
                  <a:rPr lang="cs-CZ" dirty="0">
                    <a:latin typeface="Cambria Math" panose="02040503050406030204" pitchFamily="18" charset="0"/>
                    <a:ea typeface="Cambria Math" panose="02040503050406030204" pitchFamily="18" charset="0"/>
                  </a:rPr>
                  <a:t> </a:t>
                </a:r>
                <a:r>
                  <a:rPr lang="en-GB" dirty="0">
                    <a:latin typeface="Cambria Math" panose="02040503050406030204" pitchFamily="18" charset="0"/>
                    <a:ea typeface="Cambria Math" panose="02040503050406030204" pitchFamily="18" charset="0"/>
                  </a:rPr>
                  <a:t>3v5 FRA, repay</a:t>
                </a:r>
                <a:r>
                  <a:rPr lang="cs-CZ" dirty="0">
                    <a:latin typeface="Cambria Math" panose="02040503050406030204" pitchFamily="18" charset="0"/>
                    <a:ea typeface="Cambria Math" panose="02040503050406030204" pitchFamily="18" charset="0"/>
                  </a:rPr>
                  <a:t> </a:t>
                </a:r>
                <a:r>
                  <a:rPr lang="en-GB" dirty="0">
                    <a:latin typeface="Cambria Math" panose="02040503050406030204" pitchFamily="18" charset="0"/>
                    <a:ea typeface="Cambria Math" panose="02040503050406030204" pitchFamily="18" charset="0"/>
                  </a:rPr>
                  <a:t>2-month loan and borrow</a:t>
                </a:r>
                <a:r>
                  <a:rPr lang="cs-CZ" dirty="0">
                    <a:latin typeface="Cambria Math" panose="02040503050406030204" pitchFamily="18" charset="0"/>
                    <a:ea typeface="Cambria Math" panose="02040503050406030204" pitchFamily="18" charset="0"/>
                  </a:rPr>
                  <a:t> </a:t>
                </a:r>
                <a:r>
                  <a:rPr lang="en-GB" dirty="0">
                    <a:latin typeface="Cambria Math" panose="02040503050406030204" pitchFamily="18" charset="0"/>
                    <a:ea typeface="Cambria Math" panose="02040503050406030204" pitchFamily="18" charset="0"/>
                  </a:rPr>
                  <a:t>the balance for 3 months at market rate </a:t>
                </a:r>
                <a14:m>
                  <m:oMath xmlns:m="http://schemas.openxmlformats.org/officeDocument/2006/math">
                    <m:sSubSup>
                      <m:sSubSupPr>
                        <m:ctrlPr>
                          <a:rPr lang="en-GB" i="1" smtClean="0">
                            <a:latin typeface="Cambria Math" panose="02040503050406030204" pitchFamily="18" charset="0"/>
                            <a:ea typeface="Cambria Math" panose="02040503050406030204" pitchFamily="18" charset="0"/>
                          </a:rPr>
                        </m:ctrlPr>
                      </m:sSubSupPr>
                      <m:e>
                        <m:r>
                          <a:rPr lang="en-GB">
                            <a:latin typeface="Cambria Math" panose="02040503050406030204" pitchFamily="18" charset="0"/>
                            <a:ea typeface="Cambria Math" panose="02040503050406030204" pitchFamily="18" charset="0"/>
                          </a:rPr>
                          <m:t>𝐿</m:t>
                        </m:r>
                      </m:e>
                      <m:sub>
                        <m:r>
                          <a:rPr lang="cs-CZ" b="0" i="0" smtClean="0">
                            <a:latin typeface="Cambria Math" panose="02040503050406030204" pitchFamily="18" charset="0"/>
                            <a:ea typeface="Cambria Math" panose="02040503050406030204" pitchFamily="18" charset="0"/>
                          </a:rPr>
                          <m:t>3</m:t>
                        </m:r>
                      </m:sub>
                      <m:sup>
                        <m:r>
                          <a:rPr lang="en-GB" b="0" i="0" smtClean="0">
                            <a:latin typeface="Cambria Math" panose="02040503050406030204" pitchFamily="18" charset="0"/>
                            <a:ea typeface="Cambria Math" panose="02040503050406030204" pitchFamily="18" charset="0"/>
                          </a:rPr>
                          <m:t>5</m:t>
                        </m:r>
                      </m:sup>
                    </m:sSubSup>
                  </m:oMath>
                </a14:m>
                <a:r>
                  <a:rPr lang="en-GB" dirty="0">
                    <a:latin typeface="Cambria Math" panose="02040503050406030204" pitchFamily="18" charset="0"/>
                    <a:ea typeface="Cambria Math" panose="02040503050406030204" pitchFamily="18" charset="0"/>
                  </a:rPr>
                  <a:t> ⇒ net cash flow is zero</a:t>
                </a:r>
              </a:p>
            </p:txBody>
          </p:sp>
        </mc:Choice>
        <mc:Fallback xmlns="">
          <p:sp>
            <p:nvSpPr>
              <p:cNvPr id="66" name="TextovéPole 65"/>
              <p:cNvSpPr txBox="1">
                <a:spLocks noRot="1" noChangeAspect="1" noMove="1" noResize="1" noEditPoints="1" noAdjustHandles="1" noChangeArrowheads="1" noChangeShapeType="1" noTextEdit="1"/>
              </p:cNvSpPr>
              <p:nvPr/>
            </p:nvSpPr>
            <p:spPr>
              <a:xfrm>
                <a:off x="1188000" y="3612056"/>
                <a:ext cx="7374880" cy="653320"/>
              </a:xfrm>
              <a:prstGeom prst="rect">
                <a:avLst/>
              </a:prstGeom>
              <a:blipFill>
                <a:blip r:embed="rId20"/>
                <a:stretch>
                  <a:fillRect l="-165" t="-6542" b="-14019"/>
                </a:stretch>
              </a:blipFill>
              <a:ln>
                <a:noFill/>
              </a:ln>
            </p:spPr>
            <p:txBody>
              <a:bodyPr/>
              <a:lstStyle/>
              <a:p>
                <a:r>
                  <a:rPr lang="cs-CZ">
                    <a:noFill/>
                  </a:rPr>
                  <a:t> </a:t>
                </a:r>
              </a:p>
            </p:txBody>
          </p:sp>
        </mc:Fallback>
      </mc:AlternateContent>
      <p:sp>
        <p:nvSpPr>
          <p:cNvPr id="67" name="TextovéPole 66"/>
          <p:cNvSpPr txBox="1"/>
          <p:nvPr/>
        </p:nvSpPr>
        <p:spPr>
          <a:xfrm>
            <a:off x="1188001" y="4488184"/>
            <a:ext cx="7710830" cy="369332"/>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i="1" dirty="0">
                <a:latin typeface="Cambria Math" panose="02040503050406030204" pitchFamily="18" charset="0"/>
                <a:ea typeface="Cambria Math" panose="02040503050406030204" pitchFamily="18" charset="0"/>
              </a:rPr>
              <a:t>t</a:t>
            </a:r>
            <a:r>
              <a:rPr lang="en-GB" dirty="0">
                <a:latin typeface="Cambria Math" panose="02040503050406030204" pitchFamily="18" charset="0"/>
                <a:ea typeface="Cambria Math" panose="02040503050406030204" pitchFamily="18" charset="0"/>
              </a:rPr>
              <a:t> = 8: settle 5v8 FRA, repay 3-month loan and terminate </a:t>
            </a:r>
            <a:r>
              <a:rPr lang="cs-CZ" dirty="0">
                <a:latin typeface="Cambria Math" panose="02040503050406030204" pitchFamily="18" charset="0"/>
                <a:ea typeface="Cambria Math" panose="02040503050406030204" pitchFamily="18" charset="0"/>
              </a:rPr>
              <a:t>5</a:t>
            </a:r>
            <a:r>
              <a:rPr lang="en-GB" dirty="0">
                <a:latin typeface="Cambria Math" panose="02040503050406030204" pitchFamily="18" charset="0"/>
                <a:ea typeface="Cambria Math" panose="02040503050406030204" pitchFamily="18" charset="0"/>
              </a:rPr>
              <a:t>-month lending</a:t>
            </a:r>
          </a:p>
        </p:txBody>
      </p:sp>
      <mc:AlternateContent xmlns:mc="http://schemas.openxmlformats.org/markup-compatibility/2006" xmlns:a14="http://schemas.microsoft.com/office/drawing/2010/main">
        <mc:Choice Requires="a14">
          <p:sp>
            <p:nvSpPr>
              <p:cNvPr id="69" name="TextovéPole 68"/>
              <p:cNvSpPr txBox="1"/>
              <p:nvPr/>
            </p:nvSpPr>
            <p:spPr>
              <a:xfrm>
                <a:off x="1728000" y="4159520"/>
                <a:ext cx="6984296" cy="460832"/>
              </a:xfrm>
              <a:prstGeom prst="rect">
                <a:avLst/>
              </a:prstGeom>
              <a:noFill/>
              <a:ln>
                <a:noFill/>
              </a:ln>
            </p:spPr>
            <p:txBody>
              <a:bodyPr wrap="square" rtlCol="0">
                <a:spAutoFit/>
              </a:bodyPr>
              <a:lstStyle/>
              <a:p>
                <a:pPr marL="0" lvl="2">
                  <a:buClr>
                    <a:srgbClr val="7030A0"/>
                  </a:buClr>
                  <a:buSzPct val="80000"/>
                </a:pPr>
                <a14:m>
                  <m:oMath xmlns:m="http://schemas.openxmlformats.org/officeDocument/2006/math">
                    <m:r>
                      <m:rPr>
                        <m:nor/>
                      </m:rPr>
                      <a:rPr lang="cs-CZ" sz="1600" b="0" i="0" smtClean="0">
                        <a:latin typeface="Cambria Math" panose="02040503050406030204" pitchFamily="18" charset="0"/>
                        <a:ea typeface="Cambria Math" panose="02040503050406030204" pitchFamily="18" charset="0"/>
                      </a:rPr>
                      <m:t>borrowed</m:t>
                    </m:r>
                    <m:r>
                      <m:rPr>
                        <m:nor/>
                      </m:rPr>
                      <a:rPr lang="cs-CZ" sz="1600" b="0" i="0" smtClean="0">
                        <a:latin typeface="Cambria Math" panose="02040503050406030204" pitchFamily="18" charset="0"/>
                        <a:ea typeface="Cambria Math" panose="02040503050406030204" pitchFamily="18" charset="0"/>
                      </a:rPr>
                      <m:t> </m:t>
                    </m:r>
                    <m:r>
                      <m:rPr>
                        <m:nor/>
                      </m:rPr>
                      <a:rPr lang="cs-CZ" sz="1600" b="0" i="0" smtClean="0">
                        <a:latin typeface="Cambria Math" panose="02040503050406030204" pitchFamily="18" charset="0"/>
                        <a:ea typeface="Cambria Math" panose="02040503050406030204" pitchFamily="18" charset="0"/>
                      </a:rPr>
                      <m:t>amount</m:t>
                    </m:r>
                    <m:r>
                      <m:rPr>
                        <m:nor/>
                      </m:rPr>
                      <a:rPr lang="cs-CZ" sz="1600" b="0" i="0" smtClean="0">
                        <a:latin typeface="Cambria Math" panose="02040503050406030204" pitchFamily="18" charset="0"/>
                        <a:ea typeface="Cambria Math" panose="02040503050406030204" pitchFamily="18" charset="0"/>
                      </a:rPr>
                      <m:t> =</m:t>
                    </m:r>
                    <m:r>
                      <a:rPr lang="cs-CZ" sz="1600" b="0" i="1" smtClean="0">
                        <a:latin typeface="Cambria Math" panose="02040503050406030204" pitchFamily="18" charset="0"/>
                        <a:ea typeface="Cambria Math" panose="02040503050406030204" pitchFamily="18" charset="0"/>
                      </a:rPr>
                      <m:t>−</m:t>
                    </m:r>
                    <m:r>
                      <a:rPr lang="cs-CZ" sz="1600" b="0" i="1" smtClean="0">
                        <a:latin typeface="Cambria Math" panose="02040503050406030204" pitchFamily="18" charset="0"/>
                        <a:ea typeface="Cambria Math" panose="02040503050406030204" pitchFamily="18" charset="0"/>
                      </a:rPr>
                      <m:t>𝑀</m:t>
                    </m:r>
                    <m:d>
                      <m:dPr>
                        <m:ctrlPr>
                          <a:rPr lang="cs-CZ" sz="1600" i="1">
                            <a:latin typeface="Cambria Math" panose="02040503050406030204" pitchFamily="18" charset="0"/>
                            <a:ea typeface="Cambria Math" panose="02040503050406030204" pitchFamily="18" charset="0"/>
                          </a:rPr>
                        </m:ctrlPr>
                      </m:dPr>
                      <m:e>
                        <m:sSubSup>
                          <m:sSubSupPr>
                            <m:ctrlPr>
                              <a:rPr lang="en-GB" sz="1600" i="1">
                                <a:latin typeface="Cambria Math" panose="02040503050406030204" pitchFamily="18" charset="0"/>
                                <a:ea typeface="Cambria Math" panose="02040503050406030204" pitchFamily="18" charset="0"/>
                              </a:rPr>
                            </m:ctrlPr>
                          </m:sSubSupPr>
                          <m:e>
                            <m:r>
                              <a:rPr lang="en-GB" sz="1600">
                                <a:latin typeface="Cambria Math" panose="02040503050406030204" pitchFamily="18" charset="0"/>
                                <a:ea typeface="Cambria Math" panose="02040503050406030204" pitchFamily="18" charset="0"/>
                              </a:rPr>
                              <m:t>𝐿</m:t>
                            </m:r>
                          </m:e>
                          <m:sub>
                            <m:r>
                              <a:rPr lang="cs-CZ" sz="1600">
                                <a:latin typeface="Cambria Math" panose="02040503050406030204" pitchFamily="18" charset="0"/>
                                <a:ea typeface="Cambria Math" panose="02040503050406030204" pitchFamily="18" charset="0"/>
                              </a:rPr>
                              <m:t>2</m:t>
                            </m:r>
                          </m:sub>
                          <m:sup>
                            <m:r>
                              <a:rPr lang="en-GB" sz="1600">
                                <a:latin typeface="Cambria Math" panose="02040503050406030204" pitchFamily="18" charset="0"/>
                                <a:ea typeface="Cambria Math" panose="02040503050406030204" pitchFamily="18" charset="0"/>
                              </a:rPr>
                              <m:t>3</m:t>
                            </m:r>
                          </m:sup>
                        </m:sSubSup>
                        <m:r>
                          <a:rPr lang="cs-CZ" sz="1600" b="0" i="1" smtClean="0">
                            <a:latin typeface="Cambria Math" panose="02040503050406030204" pitchFamily="18" charset="0"/>
                            <a:ea typeface="Cambria Math" panose="02040503050406030204" pitchFamily="18" charset="0"/>
                          </a:rPr>
                          <m:t>−</m:t>
                        </m:r>
                        <m:sPre>
                          <m:sPrePr>
                            <m:ctrlPr>
                              <a:rPr lang="cs-CZ" sz="1600" i="1">
                                <a:latin typeface="Cambria Math" panose="02040503050406030204" pitchFamily="18" charset="0"/>
                                <a:ea typeface="Cambria Math" panose="02040503050406030204" pitchFamily="18" charset="0"/>
                              </a:rPr>
                            </m:ctrlPr>
                          </m:sPrePr>
                          <m:sub>
                            <m:r>
                              <a:rPr lang="cs-CZ" sz="1600" i="1">
                                <a:latin typeface="Cambria Math" panose="02040503050406030204" pitchFamily="18" charset="0"/>
                                <a:ea typeface="Cambria Math" panose="02040503050406030204" pitchFamily="18" charset="0"/>
                              </a:rPr>
                              <m:t>3</m:t>
                            </m:r>
                          </m:sub>
                          <m:sup>
                            <m:r>
                              <a:rPr lang="cs-CZ" sz="1600" i="1">
                                <a:latin typeface="Cambria Math" panose="02040503050406030204" pitchFamily="18" charset="0"/>
                                <a:ea typeface="Cambria Math" panose="02040503050406030204" pitchFamily="18" charset="0"/>
                              </a:rPr>
                              <m:t> </m:t>
                            </m:r>
                          </m:sup>
                          <m:e>
                            <m:sSub>
                              <m:sSubPr>
                                <m:ctrlPr>
                                  <a:rPr lang="cs-CZ" sz="1600" i="1">
                                    <a:latin typeface="Cambria Math" panose="02040503050406030204" pitchFamily="18" charset="0"/>
                                  </a:rPr>
                                </m:ctrlPr>
                              </m:sSubPr>
                              <m:e>
                                <m:r>
                                  <a:rPr lang="cs-CZ" sz="1600" i="1">
                                    <a:latin typeface="Cambria Math" panose="02040503050406030204" pitchFamily="18" charset="0"/>
                                  </a:rPr>
                                  <m:t>𝐾</m:t>
                                </m:r>
                              </m:e>
                              <m:sub>
                                <m:r>
                                  <a:rPr lang="cs-CZ" sz="1600" b="0" i="1" smtClean="0">
                                    <a:latin typeface="Cambria Math" panose="02040503050406030204" pitchFamily="18" charset="0"/>
                                  </a:rPr>
                                  <m:t>5</m:t>
                                </m:r>
                              </m:sub>
                            </m:sSub>
                          </m:e>
                        </m:sPre>
                      </m:e>
                    </m:d>
                    <m:f>
                      <m:fPr>
                        <m:ctrlPr>
                          <a:rPr lang="cs-CZ" sz="1600" i="1">
                            <a:latin typeface="Cambria Math" panose="02040503050406030204" pitchFamily="18" charset="0"/>
                            <a:ea typeface="Cambria Math" panose="02040503050406030204" pitchFamily="18" charset="0"/>
                          </a:rPr>
                        </m:ctrlPr>
                      </m:fPr>
                      <m:num>
                        <m:sSub>
                          <m:sSubPr>
                            <m:ctrlPr>
                              <a:rPr lang="cs-CZ" sz="1600" i="1">
                                <a:latin typeface="Cambria Math" panose="02040503050406030204" pitchFamily="18" charset="0"/>
                                <a:ea typeface="Cambria Math" panose="02040503050406030204" pitchFamily="18" charset="0"/>
                              </a:rPr>
                            </m:ctrlPr>
                          </m:sSubPr>
                          <m:e>
                            <m:r>
                              <a:rPr lang="cs-CZ" sz="1600" i="1">
                                <a:latin typeface="Cambria Math" panose="02040503050406030204" pitchFamily="18" charset="0"/>
                                <a:ea typeface="Cambria Math" panose="02040503050406030204" pitchFamily="18" charset="0"/>
                              </a:rPr>
                              <m:t>𝑁</m:t>
                            </m:r>
                          </m:e>
                          <m:sub>
                            <m:r>
                              <a:rPr lang="cs-CZ" sz="1600" b="0" i="1" smtClean="0">
                                <a:latin typeface="Cambria Math" panose="02040503050406030204" pitchFamily="18" charset="0"/>
                                <a:ea typeface="Cambria Math" panose="02040503050406030204" pitchFamily="18" charset="0"/>
                              </a:rPr>
                              <m:t>3,5</m:t>
                            </m:r>
                          </m:sub>
                        </m:sSub>
                      </m:num>
                      <m:den>
                        <m:r>
                          <a:rPr lang="cs-CZ" sz="1600" i="1">
                            <a:latin typeface="Cambria Math" panose="02040503050406030204" pitchFamily="18" charset="0"/>
                            <a:ea typeface="Cambria Math" panose="02040503050406030204" pitchFamily="18" charset="0"/>
                          </a:rPr>
                          <m:t>365</m:t>
                        </m:r>
                      </m:den>
                    </m:f>
                    <m:r>
                      <a:rPr lang="cs-CZ" sz="1600" b="0" i="1" smtClean="0">
                        <a:latin typeface="Cambria Math" panose="02040503050406030204" pitchFamily="18" charset="0"/>
                        <a:ea typeface="Cambria Math" panose="02040503050406030204" pitchFamily="18" charset="0"/>
                      </a:rPr>
                      <m:t>+</m:t>
                    </m:r>
                    <m:r>
                      <a:rPr lang="cs-CZ" sz="1600" b="0" i="1" smtClean="0">
                        <a:latin typeface="Cambria Math" panose="02040503050406030204" pitchFamily="18" charset="0"/>
                        <a:ea typeface="Cambria Math" panose="02040503050406030204" pitchFamily="18" charset="0"/>
                      </a:rPr>
                      <m:t>𝑀</m:t>
                    </m:r>
                    <m:d>
                      <m:dPr>
                        <m:ctrlPr>
                          <a:rPr lang="cs-CZ" sz="1600" b="0" i="1" smtClean="0">
                            <a:latin typeface="Cambria Math" panose="02040503050406030204" pitchFamily="18" charset="0"/>
                            <a:ea typeface="Cambria Math" panose="02040503050406030204" pitchFamily="18" charset="0"/>
                          </a:rPr>
                        </m:ctrlPr>
                      </m:dPr>
                      <m:e>
                        <m:r>
                          <a:rPr lang="cs-CZ" sz="1600" b="0" i="1" smtClean="0">
                            <a:latin typeface="Cambria Math" panose="02040503050406030204" pitchFamily="18" charset="0"/>
                            <a:ea typeface="Cambria Math" panose="02040503050406030204" pitchFamily="18" charset="0"/>
                          </a:rPr>
                          <m:t>1+</m:t>
                        </m:r>
                        <m:f>
                          <m:fPr>
                            <m:ctrlPr>
                              <a:rPr lang="cs-CZ" sz="1600" i="1">
                                <a:latin typeface="Cambria Math" panose="02040503050406030204" pitchFamily="18" charset="0"/>
                                <a:ea typeface="Cambria Math" panose="02040503050406030204" pitchFamily="18" charset="0"/>
                              </a:rPr>
                            </m:ctrlPr>
                          </m:fPr>
                          <m:num>
                            <m:sSub>
                              <m:sSubPr>
                                <m:ctrlPr>
                                  <a:rPr lang="cs-CZ" sz="1600" i="1">
                                    <a:latin typeface="Cambria Math" panose="02040503050406030204" pitchFamily="18" charset="0"/>
                                    <a:ea typeface="Cambria Math" panose="02040503050406030204" pitchFamily="18" charset="0"/>
                                  </a:rPr>
                                </m:ctrlPr>
                              </m:sSubPr>
                              <m:e>
                                <m:r>
                                  <a:rPr lang="cs-CZ" sz="1600" i="1">
                                    <a:latin typeface="Cambria Math" panose="02040503050406030204" pitchFamily="18" charset="0"/>
                                    <a:ea typeface="Cambria Math" panose="02040503050406030204" pitchFamily="18" charset="0"/>
                                  </a:rPr>
                                  <m:t>𝑁</m:t>
                                </m:r>
                              </m:e>
                              <m:sub>
                                <m:r>
                                  <a:rPr lang="cs-CZ" sz="1600" b="0" i="1" smtClean="0">
                                    <a:latin typeface="Cambria Math" panose="02040503050406030204" pitchFamily="18" charset="0"/>
                                    <a:ea typeface="Cambria Math" panose="02040503050406030204" pitchFamily="18" charset="0"/>
                                  </a:rPr>
                                  <m:t>3,5</m:t>
                                </m:r>
                              </m:sub>
                            </m:sSub>
                          </m:num>
                          <m:den>
                            <m:r>
                              <a:rPr lang="cs-CZ" sz="1600" i="1">
                                <a:latin typeface="Cambria Math" panose="02040503050406030204" pitchFamily="18" charset="0"/>
                                <a:ea typeface="Cambria Math" panose="02040503050406030204" pitchFamily="18" charset="0"/>
                              </a:rPr>
                              <m:t>365</m:t>
                            </m:r>
                          </m:den>
                        </m:f>
                        <m:sSubSup>
                          <m:sSubSupPr>
                            <m:ctrlPr>
                              <a:rPr lang="en-GB" sz="1600" i="1">
                                <a:latin typeface="Cambria Math" panose="02040503050406030204" pitchFamily="18" charset="0"/>
                                <a:ea typeface="Cambria Math" panose="02040503050406030204" pitchFamily="18" charset="0"/>
                              </a:rPr>
                            </m:ctrlPr>
                          </m:sSubSupPr>
                          <m:e>
                            <m:r>
                              <a:rPr lang="en-GB" sz="1600">
                                <a:latin typeface="Cambria Math" panose="02040503050406030204" pitchFamily="18" charset="0"/>
                                <a:ea typeface="Cambria Math" panose="02040503050406030204" pitchFamily="18" charset="0"/>
                              </a:rPr>
                              <m:t>𝐿</m:t>
                            </m:r>
                          </m:e>
                          <m:sub>
                            <m:r>
                              <a:rPr lang="cs-CZ" sz="1600">
                                <a:latin typeface="Cambria Math" panose="02040503050406030204" pitchFamily="18" charset="0"/>
                                <a:ea typeface="Cambria Math" panose="02040503050406030204" pitchFamily="18" charset="0"/>
                              </a:rPr>
                              <m:t>2</m:t>
                            </m:r>
                          </m:sub>
                          <m:sup>
                            <m:r>
                              <a:rPr lang="en-GB" sz="1600">
                                <a:latin typeface="Cambria Math" panose="02040503050406030204" pitchFamily="18" charset="0"/>
                                <a:ea typeface="Cambria Math" panose="02040503050406030204" pitchFamily="18" charset="0"/>
                              </a:rPr>
                              <m:t>3</m:t>
                            </m:r>
                          </m:sup>
                        </m:sSubSup>
                      </m:e>
                    </m:d>
                    <m:r>
                      <a:rPr lang="cs-CZ" sz="1600" b="0" i="1" smtClean="0">
                        <a:latin typeface="Cambria Math" panose="02040503050406030204" pitchFamily="18" charset="0"/>
                        <a:ea typeface="Cambria Math" panose="02040503050406030204" pitchFamily="18" charset="0"/>
                      </a:rPr>
                      <m:t>=</m:t>
                    </m:r>
                    <m:r>
                      <a:rPr lang="cs-CZ" sz="1600" b="0" i="1" smtClean="0">
                        <a:latin typeface="Cambria Math" panose="02040503050406030204" pitchFamily="18" charset="0"/>
                        <a:ea typeface="Cambria Math" panose="02040503050406030204" pitchFamily="18" charset="0"/>
                      </a:rPr>
                      <m:t>𝑀</m:t>
                    </m:r>
                    <m:d>
                      <m:dPr>
                        <m:ctrlPr>
                          <a:rPr lang="cs-CZ" sz="1600" i="1">
                            <a:latin typeface="Cambria Math" panose="02040503050406030204" pitchFamily="18" charset="0"/>
                            <a:ea typeface="Cambria Math" panose="02040503050406030204" pitchFamily="18" charset="0"/>
                          </a:rPr>
                        </m:ctrlPr>
                      </m:dPr>
                      <m:e>
                        <m:r>
                          <a:rPr lang="cs-CZ" sz="1600" i="1">
                            <a:latin typeface="Cambria Math" panose="02040503050406030204" pitchFamily="18" charset="0"/>
                            <a:ea typeface="Cambria Math" panose="02040503050406030204" pitchFamily="18" charset="0"/>
                          </a:rPr>
                          <m:t>1+</m:t>
                        </m:r>
                        <m:f>
                          <m:fPr>
                            <m:ctrlPr>
                              <a:rPr lang="cs-CZ" sz="1600" i="1">
                                <a:latin typeface="Cambria Math" panose="02040503050406030204" pitchFamily="18" charset="0"/>
                                <a:ea typeface="Cambria Math" panose="02040503050406030204" pitchFamily="18" charset="0"/>
                              </a:rPr>
                            </m:ctrlPr>
                          </m:fPr>
                          <m:num>
                            <m:sSub>
                              <m:sSubPr>
                                <m:ctrlPr>
                                  <a:rPr lang="cs-CZ" sz="1600" i="1">
                                    <a:latin typeface="Cambria Math" panose="02040503050406030204" pitchFamily="18" charset="0"/>
                                    <a:ea typeface="Cambria Math" panose="02040503050406030204" pitchFamily="18" charset="0"/>
                                  </a:rPr>
                                </m:ctrlPr>
                              </m:sSubPr>
                              <m:e>
                                <m:r>
                                  <a:rPr lang="cs-CZ" sz="1600" i="1">
                                    <a:latin typeface="Cambria Math" panose="02040503050406030204" pitchFamily="18" charset="0"/>
                                    <a:ea typeface="Cambria Math" panose="02040503050406030204" pitchFamily="18" charset="0"/>
                                  </a:rPr>
                                  <m:t>𝑁</m:t>
                                </m:r>
                              </m:e>
                              <m:sub>
                                <m:r>
                                  <a:rPr lang="cs-CZ" sz="1600" b="0" i="1" smtClean="0">
                                    <a:latin typeface="Cambria Math" panose="02040503050406030204" pitchFamily="18" charset="0"/>
                                    <a:ea typeface="Cambria Math" panose="02040503050406030204" pitchFamily="18" charset="0"/>
                                  </a:rPr>
                                  <m:t>3,5</m:t>
                                </m:r>
                              </m:sub>
                            </m:sSub>
                          </m:num>
                          <m:den>
                            <m:r>
                              <a:rPr lang="cs-CZ" sz="1600" i="1">
                                <a:latin typeface="Cambria Math" panose="02040503050406030204" pitchFamily="18" charset="0"/>
                                <a:ea typeface="Cambria Math" panose="02040503050406030204" pitchFamily="18" charset="0"/>
                              </a:rPr>
                              <m:t>365</m:t>
                            </m:r>
                          </m:den>
                        </m:f>
                        <m:sPre>
                          <m:sPrePr>
                            <m:ctrlPr>
                              <a:rPr lang="cs-CZ" sz="1600" i="1">
                                <a:latin typeface="Cambria Math" panose="02040503050406030204" pitchFamily="18" charset="0"/>
                                <a:ea typeface="Cambria Math" panose="02040503050406030204" pitchFamily="18" charset="0"/>
                              </a:rPr>
                            </m:ctrlPr>
                          </m:sPrePr>
                          <m:sub>
                            <m:r>
                              <a:rPr lang="cs-CZ" sz="1600" b="0" i="1" smtClean="0">
                                <a:latin typeface="Cambria Math" panose="02040503050406030204" pitchFamily="18" charset="0"/>
                                <a:ea typeface="Cambria Math" panose="02040503050406030204" pitchFamily="18" charset="0"/>
                              </a:rPr>
                              <m:t>3</m:t>
                            </m:r>
                          </m:sub>
                          <m:sup>
                            <m:r>
                              <a:rPr lang="cs-CZ" sz="1600" i="1">
                                <a:latin typeface="Cambria Math" panose="02040503050406030204" pitchFamily="18" charset="0"/>
                                <a:ea typeface="Cambria Math" panose="02040503050406030204" pitchFamily="18" charset="0"/>
                              </a:rPr>
                              <m:t> </m:t>
                            </m:r>
                          </m:sup>
                          <m:e>
                            <m:sSub>
                              <m:sSubPr>
                                <m:ctrlPr>
                                  <a:rPr lang="cs-CZ" sz="1600" i="1">
                                    <a:latin typeface="Cambria Math" panose="02040503050406030204" pitchFamily="18" charset="0"/>
                                  </a:rPr>
                                </m:ctrlPr>
                              </m:sSubPr>
                              <m:e>
                                <m:r>
                                  <a:rPr lang="cs-CZ" sz="1600" i="1">
                                    <a:latin typeface="Cambria Math" panose="02040503050406030204" pitchFamily="18" charset="0"/>
                                  </a:rPr>
                                  <m:t>𝐾</m:t>
                                </m:r>
                              </m:e>
                              <m:sub>
                                <m:r>
                                  <a:rPr lang="cs-CZ" sz="1600" b="0" i="1" smtClean="0">
                                    <a:latin typeface="Cambria Math" panose="02040503050406030204" pitchFamily="18" charset="0"/>
                                  </a:rPr>
                                  <m:t>5</m:t>
                                </m:r>
                              </m:sub>
                            </m:sSub>
                          </m:e>
                        </m:sPre>
                      </m:e>
                    </m:d>
                  </m:oMath>
                </a14:m>
                <a:r>
                  <a:rPr lang="cs-CZ" sz="1600" dirty="0">
                    <a:latin typeface="Cambria Math" panose="02040503050406030204" pitchFamily="18" charset="0"/>
                    <a:ea typeface="Cambria Math" panose="02040503050406030204" pitchFamily="18" charset="0"/>
                  </a:rPr>
                  <a:t> </a:t>
                </a:r>
                <a:endParaRPr lang="en-GB" sz="1600" dirty="0">
                  <a:latin typeface="Cambria Math" panose="02040503050406030204" pitchFamily="18" charset="0"/>
                  <a:ea typeface="Cambria Math" panose="02040503050406030204" pitchFamily="18" charset="0"/>
                </a:endParaRPr>
              </a:p>
            </p:txBody>
          </p:sp>
        </mc:Choice>
        <mc:Fallback xmlns="">
          <p:sp>
            <p:nvSpPr>
              <p:cNvPr id="69" name="TextovéPole 68"/>
              <p:cNvSpPr txBox="1">
                <a:spLocks noRot="1" noChangeAspect="1" noMove="1" noResize="1" noEditPoints="1" noAdjustHandles="1" noChangeArrowheads="1" noChangeShapeType="1" noTextEdit="1"/>
              </p:cNvSpPr>
              <p:nvPr/>
            </p:nvSpPr>
            <p:spPr>
              <a:xfrm>
                <a:off x="1728000" y="4159520"/>
                <a:ext cx="6984296" cy="460832"/>
              </a:xfrm>
              <a:prstGeom prst="rect">
                <a:avLst/>
              </a:prstGeom>
              <a:blipFill>
                <a:blip r:embed="rId21"/>
                <a:stretch>
                  <a:fillRect/>
                </a:stretch>
              </a:blipFill>
              <a:ln>
                <a:noFill/>
              </a:ln>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35" name="TextovéPole 34"/>
              <p:cNvSpPr txBox="1"/>
              <p:nvPr/>
            </p:nvSpPr>
            <p:spPr>
              <a:xfrm>
                <a:off x="1728000" y="4752520"/>
                <a:ext cx="7338964" cy="829330"/>
              </a:xfrm>
              <a:prstGeom prst="rect">
                <a:avLst/>
              </a:prstGeom>
              <a:noFill/>
              <a:ln>
                <a:noFill/>
              </a:ln>
            </p:spPr>
            <p:txBody>
              <a:bodyPr wrap="square" rtlCol="0">
                <a:spAutoFit/>
              </a:bodyPr>
              <a:lstStyle/>
              <a:p>
                <a:pPr marL="1166813" lvl="2" indent="-1166813">
                  <a:buClr>
                    <a:srgbClr val="7030A0"/>
                  </a:buClr>
                  <a:buSzPct val="80000"/>
                </a:pPr>
                <a14:m>
                  <m:oMath xmlns:m="http://schemas.openxmlformats.org/officeDocument/2006/math">
                    <m:r>
                      <m:rPr>
                        <m:nor/>
                      </m:rPr>
                      <a:rPr lang="cs-CZ" sz="1600" b="0" i="0" smtClean="0">
                        <a:latin typeface="Cambria Math" panose="02040503050406030204" pitchFamily="18" charset="0"/>
                        <a:ea typeface="Cambria Math" panose="02040503050406030204" pitchFamily="18" charset="0"/>
                      </a:rPr>
                      <m:t>net</m:t>
                    </m:r>
                    <m:r>
                      <m:rPr>
                        <m:nor/>
                      </m:rPr>
                      <a:rPr lang="cs-CZ" sz="1600" b="0" i="0" smtClean="0">
                        <a:latin typeface="Cambria Math" panose="02040503050406030204" pitchFamily="18" charset="0"/>
                        <a:ea typeface="Cambria Math" panose="02040503050406030204" pitchFamily="18" charset="0"/>
                      </a:rPr>
                      <m:t> </m:t>
                    </m:r>
                    <m:r>
                      <m:rPr>
                        <m:nor/>
                      </m:rPr>
                      <a:rPr lang="cs-CZ" sz="1600" b="0" i="0" smtClean="0">
                        <a:latin typeface="Cambria Math" panose="02040503050406030204" pitchFamily="18" charset="0"/>
                        <a:ea typeface="Cambria Math" panose="02040503050406030204" pitchFamily="18" charset="0"/>
                      </a:rPr>
                      <m:t>cash</m:t>
                    </m:r>
                    <m:r>
                      <m:rPr>
                        <m:nor/>
                      </m:rPr>
                      <a:rPr lang="cs-CZ" sz="1600" b="0" i="0" smtClean="0">
                        <a:latin typeface="Cambria Math" panose="02040503050406030204" pitchFamily="18" charset="0"/>
                        <a:ea typeface="Cambria Math" panose="02040503050406030204" pitchFamily="18" charset="0"/>
                      </a:rPr>
                      <m:t> </m:t>
                    </m:r>
                    <m:r>
                      <m:rPr>
                        <m:nor/>
                      </m:rPr>
                      <a:rPr lang="cs-CZ" sz="1600" b="0" i="0" smtClean="0">
                        <a:latin typeface="Cambria Math" panose="02040503050406030204" pitchFamily="18" charset="0"/>
                        <a:ea typeface="Cambria Math" panose="02040503050406030204" pitchFamily="18" charset="0"/>
                      </a:rPr>
                      <m:t>flow</m:t>
                    </m:r>
                    <m:r>
                      <m:rPr>
                        <m:nor/>
                      </m:rPr>
                      <a:rPr lang="cs-CZ" sz="1600" b="0" i="0" smtClean="0">
                        <a:latin typeface="Cambria Math" panose="02040503050406030204" pitchFamily="18" charset="0"/>
                        <a:ea typeface="Cambria Math" panose="02040503050406030204" pitchFamily="18" charset="0"/>
                      </a:rPr>
                      <m:t> =</m:t>
                    </m:r>
                    <m:r>
                      <a:rPr lang="cs-CZ" sz="1600" i="1">
                        <a:latin typeface="Cambria Math" panose="02040503050406030204" pitchFamily="18" charset="0"/>
                        <a:ea typeface="Cambria Math" panose="02040503050406030204" pitchFamily="18" charset="0"/>
                      </a:rPr>
                      <m:t>𝑀</m:t>
                    </m:r>
                    <m:d>
                      <m:dPr>
                        <m:ctrlPr>
                          <a:rPr lang="cs-CZ" sz="1600" i="1">
                            <a:latin typeface="Cambria Math" panose="02040503050406030204" pitchFamily="18" charset="0"/>
                            <a:ea typeface="Cambria Math" panose="02040503050406030204" pitchFamily="18" charset="0"/>
                          </a:rPr>
                        </m:ctrlPr>
                      </m:dPr>
                      <m:e>
                        <m:r>
                          <a:rPr lang="cs-CZ" sz="1600" i="1">
                            <a:latin typeface="Cambria Math" panose="02040503050406030204" pitchFamily="18" charset="0"/>
                            <a:ea typeface="Cambria Math" panose="02040503050406030204" pitchFamily="18" charset="0"/>
                          </a:rPr>
                          <m:t>1+</m:t>
                        </m:r>
                        <m:f>
                          <m:fPr>
                            <m:ctrlPr>
                              <a:rPr lang="cs-CZ" sz="1600" i="1">
                                <a:latin typeface="Cambria Math" panose="02040503050406030204" pitchFamily="18" charset="0"/>
                                <a:ea typeface="Cambria Math" panose="02040503050406030204" pitchFamily="18" charset="0"/>
                              </a:rPr>
                            </m:ctrlPr>
                          </m:fPr>
                          <m:num>
                            <m:sSub>
                              <m:sSubPr>
                                <m:ctrlPr>
                                  <a:rPr lang="cs-CZ" sz="1600" i="1">
                                    <a:latin typeface="Cambria Math" panose="02040503050406030204" pitchFamily="18" charset="0"/>
                                    <a:ea typeface="Cambria Math" panose="02040503050406030204" pitchFamily="18" charset="0"/>
                                  </a:rPr>
                                </m:ctrlPr>
                              </m:sSubPr>
                              <m:e>
                                <m:r>
                                  <a:rPr lang="cs-CZ" sz="1600" i="1">
                                    <a:latin typeface="Cambria Math" panose="02040503050406030204" pitchFamily="18" charset="0"/>
                                    <a:ea typeface="Cambria Math" panose="02040503050406030204" pitchFamily="18" charset="0"/>
                                  </a:rPr>
                                  <m:t>𝑁</m:t>
                                </m:r>
                              </m:e>
                              <m:sub>
                                <m:r>
                                  <a:rPr lang="cs-CZ" sz="1600" i="1">
                                    <a:latin typeface="Cambria Math" panose="02040503050406030204" pitchFamily="18" charset="0"/>
                                    <a:ea typeface="Cambria Math" panose="02040503050406030204" pitchFamily="18" charset="0"/>
                                  </a:rPr>
                                  <m:t>3,5</m:t>
                                </m:r>
                              </m:sub>
                            </m:sSub>
                          </m:num>
                          <m:den>
                            <m:r>
                              <a:rPr lang="cs-CZ" sz="1600" i="1">
                                <a:latin typeface="Cambria Math" panose="02040503050406030204" pitchFamily="18" charset="0"/>
                                <a:ea typeface="Cambria Math" panose="02040503050406030204" pitchFamily="18" charset="0"/>
                              </a:rPr>
                              <m:t>365</m:t>
                            </m:r>
                          </m:den>
                        </m:f>
                        <m:sPre>
                          <m:sPrePr>
                            <m:ctrlPr>
                              <a:rPr lang="cs-CZ" sz="1600" i="1">
                                <a:latin typeface="Cambria Math" panose="02040503050406030204" pitchFamily="18" charset="0"/>
                                <a:ea typeface="Cambria Math" panose="02040503050406030204" pitchFamily="18" charset="0"/>
                              </a:rPr>
                            </m:ctrlPr>
                          </m:sPrePr>
                          <m:sub>
                            <m:r>
                              <a:rPr lang="cs-CZ" sz="1600" i="1">
                                <a:latin typeface="Cambria Math" panose="02040503050406030204" pitchFamily="18" charset="0"/>
                                <a:ea typeface="Cambria Math" panose="02040503050406030204" pitchFamily="18" charset="0"/>
                              </a:rPr>
                              <m:t>3</m:t>
                            </m:r>
                          </m:sub>
                          <m:sup>
                            <m:r>
                              <a:rPr lang="cs-CZ" sz="1600" i="1">
                                <a:latin typeface="Cambria Math" panose="02040503050406030204" pitchFamily="18" charset="0"/>
                                <a:ea typeface="Cambria Math" panose="02040503050406030204" pitchFamily="18" charset="0"/>
                              </a:rPr>
                              <m:t> </m:t>
                            </m:r>
                          </m:sup>
                          <m:e>
                            <m:sSub>
                              <m:sSubPr>
                                <m:ctrlPr>
                                  <a:rPr lang="cs-CZ" sz="1600" i="1">
                                    <a:latin typeface="Cambria Math" panose="02040503050406030204" pitchFamily="18" charset="0"/>
                                  </a:rPr>
                                </m:ctrlPr>
                              </m:sSubPr>
                              <m:e>
                                <m:r>
                                  <a:rPr lang="cs-CZ" sz="1600" i="1">
                                    <a:latin typeface="Cambria Math" panose="02040503050406030204" pitchFamily="18" charset="0"/>
                                  </a:rPr>
                                  <m:t>𝐾</m:t>
                                </m:r>
                              </m:e>
                              <m:sub>
                                <m:r>
                                  <a:rPr lang="cs-CZ" sz="1600" i="1">
                                    <a:latin typeface="Cambria Math" panose="02040503050406030204" pitchFamily="18" charset="0"/>
                                  </a:rPr>
                                  <m:t>5</m:t>
                                </m:r>
                              </m:sub>
                            </m:sSub>
                          </m:e>
                        </m:sPre>
                      </m:e>
                    </m:d>
                    <m:d>
                      <m:dPr>
                        <m:ctrlPr>
                          <a:rPr lang="cs-CZ" sz="1600" i="1">
                            <a:latin typeface="Cambria Math" panose="02040503050406030204" pitchFamily="18" charset="0"/>
                            <a:ea typeface="Cambria Math" panose="02040503050406030204" pitchFamily="18" charset="0"/>
                          </a:rPr>
                        </m:ctrlPr>
                      </m:dPr>
                      <m:e>
                        <m:sSubSup>
                          <m:sSubSupPr>
                            <m:ctrlPr>
                              <a:rPr lang="en-GB" sz="1600" i="1">
                                <a:latin typeface="Cambria Math" panose="02040503050406030204" pitchFamily="18" charset="0"/>
                                <a:ea typeface="Cambria Math" panose="02040503050406030204" pitchFamily="18" charset="0"/>
                              </a:rPr>
                            </m:ctrlPr>
                          </m:sSubSupPr>
                          <m:e>
                            <m:r>
                              <a:rPr lang="en-GB" sz="1600">
                                <a:latin typeface="Cambria Math" panose="02040503050406030204" pitchFamily="18" charset="0"/>
                                <a:ea typeface="Cambria Math" panose="02040503050406030204" pitchFamily="18" charset="0"/>
                              </a:rPr>
                              <m:t>𝐿</m:t>
                            </m:r>
                          </m:e>
                          <m:sub>
                            <m:r>
                              <a:rPr lang="cs-CZ" sz="1600" b="0" i="0" smtClean="0">
                                <a:latin typeface="Cambria Math" panose="02040503050406030204" pitchFamily="18" charset="0"/>
                                <a:ea typeface="Cambria Math" panose="02040503050406030204" pitchFamily="18" charset="0"/>
                              </a:rPr>
                              <m:t>3</m:t>
                            </m:r>
                          </m:sub>
                          <m:sup>
                            <m:r>
                              <a:rPr lang="cs-CZ" sz="1600" b="0" i="0" smtClean="0">
                                <a:latin typeface="Cambria Math" panose="02040503050406030204" pitchFamily="18" charset="0"/>
                                <a:ea typeface="Cambria Math" panose="02040503050406030204" pitchFamily="18" charset="0"/>
                              </a:rPr>
                              <m:t>5</m:t>
                            </m:r>
                          </m:sup>
                        </m:sSubSup>
                        <m:r>
                          <a:rPr lang="cs-CZ" sz="1600" b="0" i="1" smtClean="0">
                            <a:latin typeface="Cambria Math" panose="02040503050406030204" pitchFamily="18" charset="0"/>
                            <a:ea typeface="Cambria Math" panose="02040503050406030204" pitchFamily="18" charset="0"/>
                          </a:rPr>
                          <m:t>−</m:t>
                        </m:r>
                        <m:sPre>
                          <m:sPrePr>
                            <m:ctrlPr>
                              <a:rPr lang="cs-CZ" sz="1600" i="1">
                                <a:latin typeface="Cambria Math" panose="02040503050406030204" pitchFamily="18" charset="0"/>
                                <a:ea typeface="Cambria Math" panose="02040503050406030204" pitchFamily="18" charset="0"/>
                              </a:rPr>
                            </m:ctrlPr>
                          </m:sPrePr>
                          <m:sub>
                            <m:r>
                              <a:rPr lang="cs-CZ" sz="1600" b="0" i="1" smtClean="0">
                                <a:latin typeface="Cambria Math" panose="02040503050406030204" pitchFamily="18" charset="0"/>
                                <a:ea typeface="Cambria Math" panose="02040503050406030204" pitchFamily="18" charset="0"/>
                              </a:rPr>
                              <m:t>5</m:t>
                            </m:r>
                          </m:sub>
                          <m:sup>
                            <m:r>
                              <a:rPr lang="cs-CZ" sz="1600" i="1">
                                <a:latin typeface="Cambria Math" panose="02040503050406030204" pitchFamily="18" charset="0"/>
                                <a:ea typeface="Cambria Math" panose="02040503050406030204" pitchFamily="18" charset="0"/>
                              </a:rPr>
                              <m:t> </m:t>
                            </m:r>
                          </m:sup>
                          <m:e>
                            <m:sSub>
                              <m:sSubPr>
                                <m:ctrlPr>
                                  <a:rPr lang="cs-CZ" sz="1600" i="1">
                                    <a:latin typeface="Cambria Math" panose="02040503050406030204" pitchFamily="18" charset="0"/>
                                  </a:rPr>
                                </m:ctrlPr>
                              </m:sSubPr>
                              <m:e>
                                <m:r>
                                  <a:rPr lang="cs-CZ" sz="1600" i="1">
                                    <a:latin typeface="Cambria Math" panose="02040503050406030204" pitchFamily="18" charset="0"/>
                                  </a:rPr>
                                  <m:t>𝐾</m:t>
                                </m:r>
                              </m:e>
                              <m:sub>
                                <m:r>
                                  <a:rPr lang="cs-CZ" sz="1600" b="0" i="1" smtClean="0">
                                    <a:latin typeface="Cambria Math" panose="02040503050406030204" pitchFamily="18" charset="0"/>
                                  </a:rPr>
                                  <m:t>8</m:t>
                                </m:r>
                              </m:sub>
                            </m:sSub>
                          </m:e>
                        </m:sPre>
                      </m:e>
                    </m:d>
                    <m:f>
                      <m:fPr>
                        <m:ctrlPr>
                          <a:rPr lang="cs-CZ" sz="1600" i="1">
                            <a:latin typeface="Cambria Math" panose="02040503050406030204" pitchFamily="18" charset="0"/>
                            <a:ea typeface="Cambria Math" panose="02040503050406030204" pitchFamily="18" charset="0"/>
                          </a:rPr>
                        </m:ctrlPr>
                      </m:fPr>
                      <m:num>
                        <m:sSub>
                          <m:sSubPr>
                            <m:ctrlPr>
                              <a:rPr lang="cs-CZ" sz="1600" i="1">
                                <a:latin typeface="Cambria Math" panose="02040503050406030204" pitchFamily="18" charset="0"/>
                                <a:ea typeface="Cambria Math" panose="02040503050406030204" pitchFamily="18" charset="0"/>
                              </a:rPr>
                            </m:ctrlPr>
                          </m:sSubPr>
                          <m:e>
                            <m:r>
                              <a:rPr lang="cs-CZ" sz="1600" i="1">
                                <a:latin typeface="Cambria Math" panose="02040503050406030204" pitchFamily="18" charset="0"/>
                                <a:ea typeface="Cambria Math" panose="02040503050406030204" pitchFamily="18" charset="0"/>
                              </a:rPr>
                              <m:t>𝑁</m:t>
                            </m:r>
                          </m:e>
                          <m:sub>
                            <m:r>
                              <a:rPr lang="cs-CZ" sz="1600" b="0" i="1" smtClean="0">
                                <a:latin typeface="Cambria Math" panose="02040503050406030204" pitchFamily="18" charset="0"/>
                                <a:ea typeface="Cambria Math" panose="02040503050406030204" pitchFamily="18" charset="0"/>
                              </a:rPr>
                              <m:t>5,8</m:t>
                            </m:r>
                          </m:sub>
                        </m:sSub>
                      </m:num>
                      <m:den>
                        <m:r>
                          <a:rPr lang="cs-CZ" sz="1600" i="1">
                            <a:latin typeface="Cambria Math" panose="02040503050406030204" pitchFamily="18" charset="0"/>
                            <a:ea typeface="Cambria Math" panose="02040503050406030204" pitchFamily="18" charset="0"/>
                          </a:rPr>
                          <m:t>365</m:t>
                        </m:r>
                      </m:den>
                    </m:f>
                    <m:r>
                      <a:rPr lang="cs-CZ" sz="1600" b="0" i="1" smtClean="0">
                        <a:latin typeface="Cambria Math" panose="02040503050406030204" pitchFamily="18" charset="0"/>
                        <a:ea typeface="Cambria Math" panose="02040503050406030204" pitchFamily="18" charset="0"/>
                      </a:rPr>
                      <m:t>−</m:t>
                    </m:r>
                    <m:r>
                      <a:rPr lang="cs-CZ" sz="1600" b="0" i="1" smtClean="0">
                        <a:latin typeface="Cambria Math" panose="02040503050406030204" pitchFamily="18" charset="0"/>
                        <a:ea typeface="Cambria Math" panose="02040503050406030204" pitchFamily="18" charset="0"/>
                      </a:rPr>
                      <m:t>𝑀</m:t>
                    </m:r>
                    <m:d>
                      <m:dPr>
                        <m:ctrlPr>
                          <a:rPr lang="cs-CZ" sz="1600" b="0" i="1" smtClean="0">
                            <a:latin typeface="Cambria Math" panose="02040503050406030204" pitchFamily="18" charset="0"/>
                            <a:ea typeface="Cambria Math" panose="02040503050406030204" pitchFamily="18" charset="0"/>
                          </a:rPr>
                        </m:ctrlPr>
                      </m:dPr>
                      <m:e>
                        <m:r>
                          <a:rPr lang="cs-CZ" sz="1600" b="0" i="1" smtClean="0">
                            <a:latin typeface="Cambria Math" panose="02040503050406030204" pitchFamily="18" charset="0"/>
                            <a:ea typeface="Cambria Math" panose="02040503050406030204" pitchFamily="18" charset="0"/>
                          </a:rPr>
                          <m:t>1+</m:t>
                        </m:r>
                        <m:f>
                          <m:fPr>
                            <m:ctrlPr>
                              <a:rPr lang="cs-CZ" sz="1600" i="1">
                                <a:latin typeface="Cambria Math" panose="02040503050406030204" pitchFamily="18" charset="0"/>
                                <a:ea typeface="Cambria Math" panose="02040503050406030204" pitchFamily="18" charset="0"/>
                              </a:rPr>
                            </m:ctrlPr>
                          </m:fPr>
                          <m:num>
                            <m:sSub>
                              <m:sSubPr>
                                <m:ctrlPr>
                                  <a:rPr lang="cs-CZ" sz="1600" i="1">
                                    <a:latin typeface="Cambria Math" panose="02040503050406030204" pitchFamily="18" charset="0"/>
                                    <a:ea typeface="Cambria Math" panose="02040503050406030204" pitchFamily="18" charset="0"/>
                                  </a:rPr>
                                </m:ctrlPr>
                              </m:sSubPr>
                              <m:e>
                                <m:r>
                                  <a:rPr lang="cs-CZ" sz="1600" i="1">
                                    <a:latin typeface="Cambria Math" panose="02040503050406030204" pitchFamily="18" charset="0"/>
                                    <a:ea typeface="Cambria Math" panose="02040503050406030204" pitchFamily="18" charset="0"/>
                                  </a:rPr>
                                  <m:t>𝑁</m:t>
                                </m:r>
                              </m:e>
                              <m:sub>
                                <m:r>
                                  <a:rPr lang="cs-CZ" sz="1600" b="0" i="1" smtClean="0">
                                    <a:latin typeface="Cambria Math" panose="02040503050406030204" pitchFamily="18" charset="0"/>
                                    <a:ea typeface="Cambria Math" panose="02040503050406030204" pitchFamily="18" charset="0"/>
                                  </a:rPr>
                                  <m:t>3,5</m:t>
                                </m:r>
                              </m:sub>
                            </m:sSub>
                          </m:num>
                          <m:den>
                            <m:r>
                              <a:rPr lang="cs-CZ" sz="1600" i="1">
                                <a:latin typeface="Cambria Math" panose="02040503050406030204" pitchFamily="18" charset="0"/>
                                <a:ea typeface="Cambria Math" panose="02040503050406030204" pitchFamily="18" charset="0"/>
                              </a:rPr>
                              <m:t>365</m:t>
                            </m:r>
                          </m:den>
                        </m:f>
                        <m:sPre>
                          <m:sPrePr>
                            <m:ctrlPr>
                              <a:rPr lang="cs-CZ" sz="1600" i="1">
                                <a:latin typeface="Cambria Math" panose="02040503050406030204" pitchFamily="18" charset="0"/>
                                <a:ea typeface="Cambria Math" panose="02040503050406030204" pitchFamily="18" charset="0"/>
                              </a:rPr>
                            </m:ctrlPr>
                          </m:sPrePr>
                          <m:sub>
                            <m:r>
                              <a:rPr lang="cs-CZ" sz="1600" i="1">
                                <a:latin typeface="Cambria Math" panose="02040503050406030204" pitchFamily="18" charset="0"/>
                                <a:ea typeface="Cambria Math" panose="02040503050406030204" pitchFamily="18" charset="0"/>
                              </a:rPr>
                              <m:t>3</m:t>
                            </m:r>
                          </m:sub>
                          <m:sup>
                            <m:r>
                              <a:rPr lang="cs-CZ" sz="1600" i="1">
                                <a:latin typeface="Cambria Math" panose="02040503050406030204" pitchFamily="18" charset="0"/>
                                <a:ea typeface="Cambria Math" panose="02040503050406030204" pitchFamily="18" charset="0"/>
                              </a:rPr>
                              <m:t> </m:t>
                            </m:r>
                          </m:sup>
                          <m:e>
                            <m:sSub>
                              <m:sSubPr>
                                <m:ctrlPr>
                                  <a:rPr lang="cs-CZ" sz="1600" i="1">
                                    <a:latin typeface="Cambria Math" panose="02040503050406030204" pitchFamily="18" charset="0"/>
                                  </a:rPr>
                                </m:ctrlPr>
                              </m:sSubPr>
                              <m:e>
                                <m:r>
                                  <a:rPr lang="cs-CZ" sz="1600" i="1">
                                    <a:latin typeface="Cambria Math" panose="02040503050406030204" pitchFamily="18" charset="0"/>
                                  </a:rPr>
                                  <m:t>𝐾</m:t>
                                </m:r>
                              </m:e>
                              <m:sub>
                                <m:r>
                                  <a:rPr lang="cs-CZ" sz="1600" i="1">
                                    <a:latin typeface="Cambria Math" panose="02040503050406030204" pitchFamily="18" charset="0"/>
                                  </a:rPr>
                                  <m:t>5</m:t>
                                </m:r>
                              </m:sub>
                            </m:sSub>
                          </m:e>
                        </m:sPre>
                      </m:e>
                    </m:d>
                    <m:d>
                      <m:dPr>
                        <m:ctrlPr>
                          <a:rPr lang="cs-CZ" sz="1600" i="1">
                            <a:latin typeface="Cambria Math" panose="02040503050406030204" pitchFamily="18" charset="0"/>
                            <a:ea typeface="Cambria Math" panose="02040503050406030204" pitchFamily="18" charset="0"/>
                          </a:rPr>
                        </m:ctrlPr>
                      </m:dPr>
                      <m:e>
                        <m:r>
                          <a:rPr lang="cs-CZ" sz="1600" i="1">
                            <a:latin typeface="Cambria Math" panose="02040503050406030204" pitchFamily="18" charset="0"/>
                            <a:ea typeface="Cambria Math" panose="02040503050406030204" pitchFamily="18" charset="0"/>
                          </a:rPr>
                          <m:t>1+</m:t>
                        </m:r>
                        <m:f>
                          <m:fPr>
                            <m:ctrlPr>
                              <a:rPr lang="cs-CZ" sz="1600" i="1">
                                <a:latin typeface="Cambria Math" panose="02040503050406030204" pitchFamily="18" charset="0"/>
                                <a:ea typeface="Cambria Math" panose="02040503050406030204" pitchFamily="18" charset="0"/>
                              </a:rPr>
                            </m:ctrlPr>
                          </m:fPr>
                          <m:num>
                            <m:sSub>
                              <m:sSubPr>
                                <m:ctrlPr>
                                  <a:rPr lang="cs-CZ" sz="1600" i="1">
                                    <a:latin typeface="Cambria Math" panose="02040503050406030204" pitchFamily="18" charset="0"/>
                                    <a:ea typeface="Cambria Math" panose="02040503050406030204" pitchFamily="18" charset="0"/>
                                  </a:rPr>
                                </m:ctrlPr>
                              </m:sSubPr>
                              <m:e>
                                <m:r>
                                  <a:rPr lang="cs-CZ" sz="1600" i="1">
                                    <a:latin typeface="Cambria Math" panose="02040503050406030204" pitchFamily="18" charset="0"/>
                                    <a:ea typeface="Cambria Math" panose="02040503050406030204" pitchFamily="18" charset="0"/>
                                  </a:rPr>
                                  <m:t>𝑁</m:t>
                                </m:r>
                              </m:e>
                              <m:sub>
                                <m:r>
                                  <a:rPr lang="cs-CZ" sz="1600" i="1">
                                    <a:latin typeface="Cambria Math" panose="02040503050406030204" pitchFamily="18" charset="0"/>
                                    <a:ea typeface="Cambria Math" panose="02040503050406030204" pitchFamily="18" charset="0"/>
                                  </a:rPr>
                                  <m:t>5</m:t>
                                </m:r>
                                <m:r>
                                  <a:rPr lang="cs-CZ" sz="1600" b="0" i="1" smtClean="0">
                                    <a:latin typeface="Cambria Math" panose="02040503050406030204" pitchFamily="18" charset="0"/>
                                    <a:ea typeface="Cambria Math" panose="02040503050406030204" pitchFamily="18" charset="0"/>
                                  </a:rPr>
                                  <m:t>,8</m:t>
                                </m:r>
                              </m:sub>
                            </m:sSub>
                          </m:num>
                          <m:den>
                            <m:r>
                              <a:rPr lang="cs-CZ" sz="1600" i="1">
                                <a:latin typeface="Cambria Math" panose="02040503050406030204" pitchFamily="18" charset="0"/>
                                <a:ea typeface="Cambria Math" panose="02040503050406030204" pitchFamily="18" charset="0"/>
                              </a:rPr>
                              <m:t>365</m:t>
                            </m:r>
                          </m:den>
                        </m:f>
                        <m:sSubSup>
                          <m:sSubSupPr>
                            <m:ctrlPr>
                              <a:rPr lang="en-GB" sz="1600" i="1">
                                <a:latin typeface="Cambria Math" panose="02040503050406030204" pitchFamily="18" charset="0"/>
                                <a:ea typeface="Cambria Math" panose="02040503050406030204" pitchFamily="18" charset="0"/>
                              </a:rPr>
                            </m:ctrlPr>
                          </m:sSubSupPr>
                          <m:e>
                            <m:r>
                              <a:rPr lang="en-GB" sz="1600">
                                <a:latin typeface="Cambria Math" panose="02040503050406030204" pitchFamily="18" charset="0"/>
                                <a:ea typeface="Cambria Math" panose="02040503050406030204" pitchFamily="18" charset="0"/>
                              </a:rPr>
                              <m:t>𝐿</m:t>
                            </m:r>
                          </m:e>
                          <m:sub>
                            <m:r>
                              <a:rPr lang="cs-CZ" sz="1600">
                                <a:latin typeface="Cambria Math" panose="02040503050406030204" pitchFamily="18" charset="0"/>
                                <a:ea typeface="Cambria Math" panose="02040503050406030204" pitchFamily="18" charset="0"/>
                              </a:rPr>
                              <m:t>3</m:t>
                            </m:r>
                          </m:sub>
                          <m:sup>
                            <m:r>
                              <a:rPr lang="cs-CZ" sz="1600">
                                <a:latin typeface="Cambria Math" panose="02040503050406030204" pitchFamily="18" charset="0"/>
                                <a:ea typeface="Cambria Math" panose="02040503050406030204" pitchFamily="18" charset="0"/>
                              </a:rPr>
                              <m:t>5</m:t>
                            </m:r>
                          </m:sup>
                        </m:sSubSup>
                      </m:e>
                    </m:d>
                    <m:r>
                      <a:rPr lang="cs-CZ" sz="1600" b="0" i="1" smtClean="0">
                        <a:latin typeface="Cambria Math" panose="02040503050406030204" pitchFamily="18" charset="0"/>
                      </a:rPr>
                      <m:t>++</m:t>
                    </m:r>
                    <m:r>
                      <a:rPr lang="cs-CZ" sz="1600" b="0" i="1" smtClean="0">
                        <a:latin typeface="Cambria Math" panose="02040503050406030204" pitchFamily="18" charset="0"/>
                        <a:ea typeface="Cambria Math" panose="02040503050406030204" pitchFamily="18" charset="0"/>
                      </a:rPr>
                      <m:t>𝑀</m:t>
                    </m:r>
                    <m:d>
                      <m:dPr>
                        <m:ctrlPr>
                          <a:rPr lang="cs-CZ" sz="1600" i="1">
                            <a:latin typeface="Cambria Math" panose="02040503050406030204" pitchFamily="18" charset="0"/>
                            <a:ea typeface="Cambria Math" panose="02040503050406030204" pitchFamily="18" charset="0"/>
                          </a:rPr>
                        </m:ctrlPr>
                      </m:dPr>
                      <m:e>
                        <m:r>
                          <a:rPr lang="cs-CZ" sz="1600" i="1">
                            <a:latin typeface="Cambria Math" panose="02040503050406030204" pitchFamily="18" charset="0"/>
                            <a:ea typeface="Cambria Math" panose="02040503050406030204" pitchFamily="18" charset="0"/>
                          </a:rPr>
                          <m:t>1+</m:t>
                        </m:r>
                        <m:f>
                          <m:fPr>
                            <m:ctrlPr>
                              <a:rPr lang="cs-CZ" sz="1600" i="1">
                                <a:latin typeface="Cambria Math" panose="02040503050406030204" pitchFamily="18" charset="0"/>
                                <a:ea typeface="Cambria Math" panose="02040503050406030204" pitchFamily="18" charset="0"/>
                              </a:rPr>
                            </m:ctrlPr>
                          </m:fPr>
                          <m:num>
                            <m:sSub>
                              <m:sSubPr>
                                <m:ctrlPr>
                                  <a:rPr lang="cs-CZ" sz="1600" i="1">
                                    <a:latin typeface="Cambria Math" panose="02040503050406030204" pitchFamily="18" charset="0"/>
                                    <a:ea typeface="Cambria Math" panose="02040503050406030204" pitchFamily="18" charset="0"/>
                                  </a:rPr>
                                </m:ctrlPr>
                              </m:sSubPr>
                              <m:e>
                                <m:r>
                                  <a:rPr lang="cs-CZ" sz="1600" i="1">
                                    <a:latin typeface="Cambria Math" panose="02040503050406030204" pitchFamily="18" charset="0"/>
                                    <a:ea typeface="Cambria Math" panose="02040503050406030204" pitchFamily="18" charset="0"/>
                                  </a:rPr>
                                  <m:t>𝑁</m:t>
                                </m:r>
                              </m:e>
                              <m:sub>
                                <m:r>
                                  <a:rPr lang="cs-CZ" sz="1600" b="0" i="1" smtClean="0">
                                    <a:latin typeface="Cambria Math" panose="02040503050406030204" pitchFamily="18" charset="0"/>
                                    <a:ea typeface="Cambria Math" panose="02040503050406030204" pitchFamily="18" charset="0"/>
                                  </a:rPr>
                                  <m:t>3,8</m:t>
                                </m:r>
                              </m:sub>
                            </m:sSub>
                          </m:num>
                          <m:den>
                            <m:r>
                              <a:rPr lang="cs-CZ" sz="1600" i="1">
                                <a:latin typeface="Cambria Math" panose="02040503050406030204" pitchFamily="18" charset="0"/>
                                <a:ea typeface="Cambria Math" panose="02040503050406030204" pitchFamily="18" charset="0"/>
                              </a:rPr>
                              <m:t>365</m:t>
                            </m:r>
                          </m:den>
                        </m:f>
                        <m:sSubSup>
                          <m:sSubSupPr>
                            <m:ctrlPr>
                              <a:rPr lang="en-GB" sz="1600" i="1">
                                <a:latin typeface="Cambria Math" panose="02040503050406030204" pitchFamily="18" charset="0"/>
                                <a:ea typeface="Cambria Math" panose="02040503050406030204" pitchFamily="18" charset="0"/>
                              </a:rPr>
                            </m:ctrlPr>
                          </m:sSubSupPr>
                          <m:e>
                            <m:r>
                              <a:rPr lang="en-GB" sz="1600">
                                <a:latin typeface="Cambria Math" panose="02040503050406030204" pitchFamily="18" charset="0"/>
                                <a:ea typeface="Cambria Math" panose="02040503050406030204" pitchFamily="18" charset="0"/>
                              </a:rPr>
                              <m:t>𝐿</m:t>
                            </m:r>
                          </m:e>
                          <m:sub>
                            <m:r>
                              <a:rPr lang="cs-CZ" sz="1600" b="0" i="0" smtClean="0">
                                <a:latin typeface="Cambria Math" panose="02040503050406030204" pitchFamily="18" charset="0"/>
                                <a:ea typeface="Cambria Math" panose="02040503050406030204" pitchFamily="18" charset="0"/>
                              </a:rPr>
                              <m:t>5</m:t>
                            </m:r>
                          </m:sub>
                          <m:sup>
                            <m:r>
                              <a:rPr lang="cs-CZ" sz="1600" b="0" i="0" smtClean="0">
                                <a:latin typeface="Cambria Math" panose="02040503050406030204" pitchFamily="18" charset="0"/>
                                <a:ea typeface="Cambria Math" panose="02040503050406030204" pitchFamily="18" charset="0"/>
                              </a:rPr>
                              <m:t>3</m:t>
                            </m:r>
                          </m:sup>
                        </m:sSubSup>
                      </m:e>
                    </m:d>
                    <m:r>
                      <a:rPr lang="cs-CZ" sz="1600" b="0" i="1" smtClean="0">
                        <a:latin typeface="Cambria Math" panose="02040503050406030204" pitchFamily="18" charset="0"/>
                      </a:rPr>
                      <m:t>=</m:t>
                    </m:r>
                    <m:r>
                      <a:rPr lang="cs-CZ" sz="1600" b="0" i="1" smtClean="0">
                        <a:latin typeface="Cambria Math" panose="02040503050406030204" pitchFamily="18" charset="0"/>
                      </a:rPr>
                      <m:t>𝑀</m:t>
                    </m:r>
                    <m:f>
                      <m:fPr>
                        <m:ctrlPr>
                          <a:rPr lang="cs-CZ" sz="1600" i="1">
                            <a:latin typeface="Cambria Math" panose="02040503050406030204" pitchFamily="18" charset="0"/>
                            <a:ea typeface="Cambria Math" panose="02040503050406030204" pitchFamily="18" charset="0"/>
                          </a:rPr>
                        </m:ctrlPr>
                      </m:fPr>
                      <m:num>
                        <m:sSub>
                          <m:sSubPr>
                            <m:ctrlPr>
                              <a:rPr lang="cs-CZ" sz="1600" i="1">
                                <a:latin typeface="Cambria Math" panose="02040503050406030204" pitchFamily="18" charset="0"/>
                                <a:ea typeface="Cambria Math" panose="02040503050406030204" pitchFamily="18" charset="0"/>
                              </a:rPr>
                            </m:ctrlPr>
                          </m:sSubPr>
                          <m:e>
                            <m:r>
                              <a:rPr lang="cs-CZ" sz="1600" i="1">
                                <a:latin typeface="Cambria Math" panose="02040503050406030204" pitchFamily="18" charset="0"/>
                                <a:ea typeface="Cambria Math" panose="02040503050406030204" pitchFamily="18" charset="0"/>
                              </a:rPr>
                              <m:t>𝑁</m:t>
                            </m:r>
                          </m:e>
                          <m:sub>
                            <m:r>
                              <a:rPr lang="cs-CZ" sz="1600" i="1">
                                <a:latin typeface="Cambria Math" panose="02040503050406030204" pitchFamily="18" charset="0"/>
                                <a:ea typeface="Cambria Math" panose="02040503050406030204" pitchFamily="18" charset="0"/>
                              </a:rPr>
                              <m:t>3,8</m:t>
                            </m:r>
                          </m:sub>
                        </m:sSub>
                      </m:num>
                      <m:den>
                        <m:r>
                          <a:rPr lang="cs-CZ" sz="1600" i="1">
                            <a:latin typeface="Cambria Math" panose="02040503050406030204" pitchFamily="18" charset="0"/>
                            <a:ea typeface="Cambria Math" panose="02040503050406030204" pitchFamily="18" charset="0"/>
                          </a:rPr>
                          <m:t>365</m:t>
                        </m:r>
                      </m:den>
                    </m:f>
                    <m:sSubSup>
                      <m:sSubSupPr>
                        <m:ctrlPr>
                          <a:rPr lang="en-GB" sz="1600" i="1">
                            <a:latin typeface="Cambria Math" panose="02040503050406030204" pitchFamily="18" charset="0"/>
                            <a:ea typeface="Cambria Math" panose="02040503050406030204" pitchFamily="18" charset="0"/>
                          </a:rPr>
                        </m:ctrlPr>
                      </m:sSubSupPr>
                      <m:e>
                        <m:r>
                          <a:rPr lang="en-GB" sz="1600">
                            <a:latin typeface="Cambria Math" panose="02040503050406030204" pitchFamily="18" charset="0"/>
                            <a:ea typeface="Cambria Math" panose="02040503050406030204" pitchFamily="18" charset="0"/>
                          </a:rPr>
                          <m:t>𝐿</m:t>
                        </m:r>
                      </m:e>
                      <m:sub>
                        <m:r>
                          <a:rPr lang="cs-CZ" sz="1600" b="0" i="0" smtClean="0">
                            <a:latin typeface="Cambria Math" panose="02040503050406030204" pitchFamily="18" charset="0"/>
                            <a:ea typeface="Cambria Math" panose="02040503050406030204" pitchFamily="18" charset="0"/>
                          </a:rPr>
                          <m:t>5</m:t>
                        </m:r>
                      </m:sub>
                      <m:sup>
                        <m:r>
                          <a:rPr lang="cs-CZ" sz="1600">
                            <a:latin typeface="Cambria Math" panose="02040503050406030204" pitchFamily="18" charset="0"/>
                            <a:ea typeface="Cambria Math" panose="02040503050406030204" pitchFamily="18" charset="0"/>
                          </a:rPr>
                          <m:t>3</m:t>
                        </m:r>
                      </m:sup>
                    </m:sSubSup>
                    <m:r>
                      <a:rPr lang="cs-CZ" sz="1600" b="0" i="1" smtClean="0">
                        <a:latin typeface="Cambria Math" panose="02040503050406030204" pitchFamily="18" charset="0"/>
                        <a:ea typeface="Cambria Math" panose="02040503050406030204" pitchFamily="18" charset="0"/>
                      </a:rPr>
                      <m:t>−</m:t>
                    </m:r>
                    <m:r>
                      <a:rPr lang="cs-CZ" sz="1600" b="0" i="1" smtClean="0">
                        <a:latin typeface="Cambria Math" panose="02040503050406030204" pitchFamily="18" charset="0"/>
                        <a:ea typeface="Cambria Math" panose="02040503050406030204" pitchFamily="18" charset="0"/>
                      </a:rPr>
                      <m:t>𝑀</m:t>
                    </m:r>
                    <m:d>
                      <m:dPr>
                        <m:begChr m:val="["/>
                        <m:endChr m:val="]"/>
                        <m:ctrlPr>
                          <a:rPr lang="cs-CZ" sz="1600" b="0" i="1" smtClean="0">
                            <a:latin typeface="Cambria Math" panose="02040503050406030204" pitchFamily="18" charset="0"/>
                            <a:ea typeface="Cambria Math" panose="02040503050406030204" pitchFamily="18" charset="0"/>
                          </a:rPr>
                        </m:ctrlPr>
                      </m:dPr>
                      <m:e>
                        <m:d>
                          <m:dPr>
                            <m:ctrlPr>
                              <a:rPr lang="cs-CZ" sz="1600" b="0" i="1" smtClean="0">
                                <a:latin typeface="Cambria Math" panose="02040503050406030204" pitchFamily="18" charset="0"/>
                                <a:ea typeface="Cambria Math" panose="02040503050406030204" pitchFamily="18" charset="0"/>
                              </a:rPr>
                            </m:ctrlPr>
                          </m:dPr>
                          <m:e>
                            <m:r>
                              <a:rPr lang="cs-CZ" sz="1600" i="1">
                                <a:latin typeface="Cambria Math" panose="02040503050406030204" pitchFamily="18" charset="0"/>
                                <a:ea typeface="Cambria Math" panose="02040503050406030204" pitchFamily="18" charset="0"/>
                              </a:rPr>
                              <m:t>1+</m:t>
                            </m:r>
                            <m:f>
                              <m:fPr>
                                <m:ctrlPr>
                                  <a:rPr lang="cs-CZ" sz="1600" i="1">
                                    <a:latin typeface="Cambria Math" panose="02040503050406030204" pitchFamily="18" charset="0"/>
                                    <a:ea typeface="Cambria Math" panose="02040503050406030204" pitchFamily="18" charset="0"/>
                                  </a:rPr>
                                </m:ctrlPr>
                              </m:fPr>
                              <m:num>
                                <m:sSub>
                                  <m:sSubPr>
                                    <m:ctrlPr>
                                      <a:rPr lang="cs-CZ" sz="1600" i="1">
                                        <a:latin typeface="Cambria Math" panose="02040503050406030204" pitchFamily="18" charset="0"/>
                                        <a:ea typeface="Cambria Math" panose="02040503050406030204" pitchFamily="18" charset="0"/>
                                      </a:rPr>
                                    </m:ctrlPr>
                                  </m:sSubPr>
                                  <m:e>
                                    <m:r>
                                      <a:rPr lang="cs-CZ" sz="1600" i="1">
                                        <a:latin typeface="Cambria Math" panose="02040503050406030204" pitchFamily="18" charset="0"/>
                                        <a:ea typeface="Cambria Math" panose="02040503050406030204" pitchFamily="18" charset="0"/>
                                      </a:rPr>
                                      <m:t>𝑁</m:t>
                                    </m:r>
                                  </m:e>
                                  <m:sub>
                                    <m:r>
                                      <a:rPr lang="cs-CZ" sz="1600" i="1">
                                        <a:latin typeface="Cambria Math" panose="02040503050406030204" pitchFamily="18" charset="0"/>
                                        <a:ea typeface="Cambria Math" panose="02040503050406030204" pitchFamily="18" charset="0"/>
                                      </a:rPr>
                                      <m:t>3,5</m:t>
                                    </m:r>
                                  </m:sub>
                                </m:sSub>
                              </m:num>
                              <m:den>
                                <m:r>
                                  <a:rPr lang="cs-CZ" sz="1600" i="1">
                                    <a:latin typeface="Cambria Math" panose="02040503050406030204" pitchFamily="18" charset="0"/>
                                    <a:ea typeface="Cambria Math" panose="02040503050406030204" pitchFamily="18" charset="0"/>
                                  </a:rPr>
                                  <m:t>365</m:t>
                                </m:r>
                              </m:den>
                            </m:f>
                            <m:sPre>
                              <m:sPrePr>
                                <m:ctrlPr>
                                  <a:rPr lang="cs-CZ" sz="1600" i="1">
                                    <a:latin typeface="Cambria Math" panose="02040503050406030204" pitchFamily="18" charset="0"/>
                                    <a:ea typeface="Cambria Math" panose="02040503050406030204" pitchFamily="18" charset="0"/>
                                  </a:rPr>
                                </m:ctrlPr>
                              </m:sPrePr>
                              <m:sub>
                                <m:r>
                                  <a:rPr lang="cs-CZ" sz="1600" i="1">
                                    <a:latin typeface="Cambria Math" panose="02040503050406030204" pitchFamily="18" charset="0"/>
                                    <a:ea typeface="Cambria Math" panose="02040503050406030204" pitchFamily="18" charset="0"/>
                                  </a:rPr>
                                  <m:t>3</m:t>
                                </m:r>
                              </m:sub>
                              <m:sup>
                                <m:r>
                                  <a:rPr lang="cs-CZ" sz="1600" i="1">
                                    <a:latin typeface="Cambria Math" panose="02040503050406030204" pitchFamily="18" charset="0"/>
                                    <a:ea typeface="Cambria Math" panose="02040503050406030204" pitchFamily="18" charset="0"/>
                                  </a:rPr>
                                  <m:t> </m:t>
                                </m:r>
                              </m:sup>
                              <m:e>
                                <m:sSub>
                                  <m:sSubPr>
                                    <m:ctrlPr>
                                      <a:rPr lang="cs-CZ" sz="1600" i="1">
                                        <a:latin typeface="Cambria Math" panose="02040503050406030204" pitchFamily="18" charset="0"/>
                                      </a:rPr>
                                    </m:ctrlPr>
                                  </m:sSubPr>
                                  <m:e>
                                    <m:r>
                                      <a:rPr lang="cs-CZ" sz="1600" i="1">
                                        <a:latin typeface="Cambria Math" panose="02040503050406030204" pitchFamily="18" charset="0"/>
                                      </a:rPr>
                                      <m:t>𝐾</m:t>
                                    </m:r>
                                  </m:e>
                                  <m:sub>
                                    <m:r>
                                      <a:rPr lang="cs-CZ" sz="1600" i="1">
                                        <a:latin typeface="Cambria Math" panose="02040503050406030204" pitchFamily="18" charset="0"/>
                                      </a:rPr>
                                      <m:t>5</m:t>
                                    </m:r>
                                  </m:sub>
                                </m:sSub>
                              </m:e>
                            </m:sPre>
                          </m:e>
                        </m:d>
                        <m:d>
                          <m:dPr>
                            <m:ctrlPr>
                              <a:rPr lang="cs-CZ" sz="1600" b="0" i="1" smtClean="0">
                                <a:latin typeface="Cambria Math" panose="02040503050406030204" pitchFamily="18" charset="0"/>
                                <a:ea typeface="Cambria Math" panose="02040503050406030204" pitchFamily="18" charset="0"/>
                              </a:rPr>
                            </m:ctrlPr>
                          </m:dPr>
                          <m:e>
                            <m:r>
                              <a:rPr lang="cs-CZ" sz="1600" i="1">
                                <a:latin typeface="Cambria Math" panose="02040503050406030204" pitchFamily="18" charset="0"/>
                                <a:ea typeface="Cambria Math" panose="02040503050406030204" pitchFamily="18" charset="0"/>
                              </a:rPr>
                              <m:t>1+</m:t>
                            </m:r>
                            <m:f>
                              <m:fPr>
                                <m:ctrlPr>
                                  <a:rPr lang="cs-CZ" sz="1600" i="1">
                                    <a:latin typeface="Cambria Math" panose="02040503050406030204" pitchFamily="18" charset="0"/>
                                    <a:ea typeface="Cambria Math" panose="02040503050406030204" pitchFamily="18" charset="0"/>
                                  </a:rPr>
                                </m:ctrlPr>
                              </m:fPr>
                              <m:num>
                                <m:sSub>
                                  <m:sSubPr>
                                    <m:ctrlPr>
                                      <a:rPr lang="cs-CZ" sz="1600" i="1">
                                        <a:latin typeface="Cambria Math" panose="02040503050406030204" pitchFamily="18" charset="0"/>
                                        <a:ea typeface="Cambria Math" panose="02040503050406030204" pitchFamily="18" charset="0"/>
                                      </a:rPr>
                                    </m:ctrlPr>
                                  </m:sSubPr>
                                  <m:e>
                                    <m:r>
                                      <a:rPr lang="cs-CZ" sz="1600" i="1">
                                        <a:latin typeface="Cambria Math" panose="02040503050406030204" pitchFamily="18" charset="0"/>
                                        <a:ea typeface="Cambria Math" panose="02040503050406030204" pitchFamily="18" charset="0"/>
                                      </a:rPr>
                                      <m:t>𝑁</m:t>
                                    </m:r>
                                  </m:e>
                                  <m:sub>
                                    <m:r>
                                      <a:rPr lang="cs-CZ" sz="1600" i="1">
                                        <a:latin typeface="Cambria Math" panose="02040503050406030204" pitchFamily="18" charset="0"/>
                                        <a:ea typeface="Cambria Math" panose="02040503050406030204" pitchFamily="18" charset="0"/>
                                      </a:rPr>
                                      <m:t>5</m:t>
                                    </m:r>
                                    <m:r>
                                      <a:rPr lang="cs-CZ" sz="1600" b="0" i="1" smtClean="0">
                                        <a:latin typeface="Cambria Math" panose="02040503050406030204" pitchFamily="18" charset="0"/>
                                        <a:ea typeface="Cambria Math" panose="02040503050406030204" pitchFamily="18" charset="0"/>
                                      </a:rPr>
                                      <m:t>,8</m:t>
                                    </m:r>
                                  </m:sub>
                                </m:sSub>
                              </m:num>
                              <m:den>
                                <m:r>
                                  <a:rPr lang="cs-CZ" sz="1600" i="1">
                                    <a:latin typeface="Cambria Math" panose="02040503050406030204" pitchFamily="18" charset="0"/>
                                    <a:ea typeface="Cambria Math" panose="02040503050406030204" pitchFamily="18" charset="0"/>
                                  </a:rPr>
                                  <m:t>365</m:t>
                                </m:r>
                              </m:den>
                            </m:f>
                            <m:sPre>
                              <m:sPrePr>
                                <m:ctrlPr>
                                  <a:rPr lang="cs-CZ" sz="1600" i="1">
                                    <a:latin typeface="Cambria Math" panose="02040503050406030204" pitchFamily="18" charset="0"/>
                                    <a:ea typeface="Cambria Math" panose="02040503050406030204" pitchFamily="18" charset="0"/>
                                  </a:rPr>
                                </m:ctrlPr>
                              </m:sPrePr>
                              <m:sub>
                                <m:r>
                                  <a:rPr lang="cs-CZ" sz="1600" b="0" i="1" smtClean="0">
                                    <a:latin typeface="Cambria Math" panose="02040503050406030204" pitchFamily="18" charset="0"/>
                                    <a:ea typeface="Cambria Math" panose="02040503050406030204" pitchFamily="18" charset="0"/>
                                  </a:rPr>
                                  <m:t>5</m:t>
                                </m:r>
                              </m:sub>
                              <m:sup>
                                <m:r>
                                  <a:rPr lang="cs-CZ" sz="1600" i="1">
                                    <a:latin typeface="Cambria Math" panose="02040503050406030204" pitchFamily="18" charset="0"/>
                                    <a:ea typeface="Cambria Math" panose="02040503050406030204" pitchFamily="18" charset="0"/>
                                  </a:rPr>
                                  <m:t> </m:t>
                                </m:r>
                              </m:sup>
                              <m:e>
                                <m:sSub>
                                  <m:sSubPr>
                                    <m:ctrlPr>
                                      <a:rPr lang="cs-CZ" sz="1600" i="1">
                                        <a:latin typeface="Cambria Math" panose="02040503050406030204" pitchFamily="18" charset="0"/>
                                      </a:rPr>
                                    </m:ctrlPr>
                                  </m:sSubPr>
                                  <m:e>
                                    <m:r>
                                      <a:rPr lang="cs-CZ" sz="1600" i="1">
                                        <a:latin typeface="Cambria Math" panose="02040503050406030204" pitchFamily="18" charset="0"/>
                                      </a:rPr>
                                      <m:t>𝐾</m:t>
                                    </m:r>
                                  </m:e>
                                  <m:sub>
                                    <m:r>
                                      <a:rPr lang="cs-CZ" sz="1600" b="0" i="1" smtClean="0">
                                        <a:latin typeface="Cambria Math" panose="02040503050406030204" pitchFamily="18" charset="0"/>
                                      </a:rPr>
                                      <m:t>8</m:t>
                                    </m:r>
                                  </m:sub>
                                </m:sSub>
                              </m:e>
                            </m:sPre>
                          </m:e>
                        </m:d>
                        <m:r>
                          <a:rPr lang="cs-CZ" sz="1600" b="0" i="1" smtClean="0">
                            <a:latin typeface="Cambria Math" panose="02040503050406030204" pitchFamily="18" charset="0"/>
                          </a:rPr>
                          <m:t>−1</m:t>
                        </m:r>
                      </m:e>
                    </m:d>
                  </m:oMath>
                </a14:m>
                <a:r>
                  <a:rPr lang="cs-CZ" sz="1600" dirty="0">
                    <a:latin typeface="Cambria Math" panose="02040503050406030204" pitchFamily="18" charset="0"/>
                    <a:ea typeface="Cambria Math" panose="02040503050406030204" pitchFamily="18" charset="0"/>
                  </a:rPr>
                  <a:t> </a:t>
                </a:r>
                <a:endParaRPr lang="en-GB" sz="1600" dirty="0">
                  <a:latin typeface="Cambria Math" panose="02040503050406030204" pitchFamily="18" charset="0"/>
                  <a:ea typeface="Cambria Math" panose="02040503050406030204" pitchFamily="18" charset="0"/>
                </a:endParaRPr>
              </a:p>
            </p:txBody>
          </p:sp>
        </mc:Choice>
        <mc:Fallback xmlns="">
          <p:sp>
            <p:nvSpPr>
              <p:cNvPr id="35" name="TextovéPole 34"/>
              <p:cNvSpPr txBox="1">
                <a:spLocks noRot="1" noChangeAspect="1" noMove="1" noResize="1" noEditPoints="1" noAdjustHandles="1" noChangeArrowheads="1" noChangeShapeType="1" noTextEdit="1"/>
              </p:cNvSpPr>
              <p:nvPr/>
            </p:nvSpPr>
            <p:spPr>
              <a:xfrm>
                <a:off x="1728000" y="4752520"/>
                <a:ext cx="7338964" cy="829330"/>
              </a:xfrm>
              <a:prstGeom prst="rect">
                <a:avLst/>
              </a:prstGeom>
              <a:blipFill>
                <a:blip r:embed="rId22"/>
                <a:stretch>
                  <a:fillRect/>
                </a:stretch>
              </a:blipFill>
              <a:ln>
                <a:noFill/>
              </a:ln>
            </p:spPr>
            <p:txBody>
              <a:bodyPr/>
              <a:lstStyle/>
              <a:p>
                <a:r>
                  <a:rPr lang="cs-CZ">
                    <a:noFill/>
                  </a:rPr>
                  <a:t> </a:t>
                </a:r>
              </a:p>
            </p:txBody>
          </p:sp>
        </mc:Fallback>
      </mc:AlternateContent>
      <p:sp>
        <p:nvSpPr>
          <p:cNvPr id="36" name="TextovéPole 35"/>
          <p:cNvSpPr txBox="1"/>
          <p:nvPr/>
        </p:nvSpPr>
        <p:spPr>
          <a:xfrm>
            <a:off x="1188001" y="5485216"/>
            <a:ext cx="5825031" cy="369332"/>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No arbitrage between synthetic and normal 3v8 FRAs</a:t>
            </a:r>
          </a:p>
        </p:txBody>
      </p:sp>
      <mc:AlternateContent xmlns:mc="http://schemas.openxmlformats.org/markup-compatibility/2006" xmlns:a14="http://schemas.microsoft.com/office/drawing/2010/main">
        <mc:Choice Requires="a14">
          <p:sp>
            <p:nvSpPr>
              <p:cNvPr id="48" name="TextovéPole 47"/>
              <p:cNvSpPr txBox="1"/>
              <p:nvPr/>
            </p:nvSpPr>
            <p:spPr>
              <a:xfrm>
                <a:off x="2843808" y="5710856"/>
                <a:ext cx="3888432" cy="460832"/>
              </a:xfrm>
              <a:prstGeom prst="rect">
                <a:avLst/>
              </a:prstGeom>
              <a:noFill/>
              <a:ln>
                <a:noFill/>
              </a:ln>
            </p:spPr>
            <p:txBody>
              <a:bodyPr wrap="square" rtlCol="0">
                <a:spAutoFit/>
              </a:bodyPr>
              <a:lstStyle/>
              <a:p>
                <a:pPr marL="0" lvl="2">
                  <a:buClr>
                    <a:srgbClr val="7030A0"/>
                  </a:buClr>
                  <a:buSzPct val="80000"/>
                </a:pPr>
                <a14:m>
                  <m:oMath xmlns:m="http://schemas.openxmlformats.org/officeDocument/2006/math">
                    <m:d>
                      <m:dPr>
                        <m:ctrlPr>
                          <a:rPr lang="cs-CZ" sz="1600" i="1" smtClean="0">
                            <a:latin typeface="Cambria Math" panose="02040503050406030204" pitchFamily="18" charset="0"/>
                            <a:ea typeface="Cambria Math" panose="02040503050406030204" pitchFamily="18" charset="0"/>
                          </a:rPr>
                        </m:ctrlPr>
                      </m:dPr>
                      <m:e>
                        <m:r>
                          <a:rPr lang="cs-CZ" sz="1600" i="1">
                            <a:latin typeface="Cambria Math" panose="02040503050406030204" pitchFamily="18" charset="0"/>
                            <a:ea typeface="Cambria Math" panose="02040503050406030204" pitchFamily="18" charset="0"/>
                          </a:rPr>
                          <m:t>1+</m:t>
                        </m:r>
                        <m:f>
                          <m:fPr>
                            <m:ctrlPr>
                              <a:rPr lang="cs-CZ" sz="1600" i="1">
                                <a:latin typeface="Cambria Math" panose="02040503050406030204" pitchFamily="18" charset="0"/>
                                <a:ea typeface="Cambria Math" panose="02040503050406030204" pitchFamily="18" charset="0"/>
                              </a:rPr>
                            </m:ctrlPr>
                          </m:fPr>
                          <m:num>
                            <m:sSub>
                              <m:sSubPr>
                                <m:ctrlPr>
                                  <a:rPr lang="cs-CZ" sz="1600" i="1">
                                    <a:latin typeface="Cambria Math" panose="02040503050406030204" pitchFamily="18" charset="0"/>
                                    <a:ea typeface="Cambria Math" panose="02040503050406030204" pitchFamily="18" charset="0"/>
                                  </a:rPr>
                                </m:ctrlPr>
                              </m:sSubPr>
                              <m:e>
                                <m:r>
                                  <a:rPr lang="cs-CZ" sz="1600" i="1">
                                    <a:latin typeface="Cambria Math" panose="02040503050406030204" pitchFamily="18" charset="0"/>
                                    <a:ea typeface="Cambria Math" panose="02040503050406030204" pitchFamily="18" charset="0"/>
                                  </a:rPr>
                                  <m:t>𝑁</m:t>
                                </m:r>
                              </m:e>
                              <m:sub>
                                <m:r>
                                  <a:rPr lang="cs-CZ" sz="1600" b="0" i="1" smtClean="0">
                                    <a:latin typeface="Cambria Math" panose="02040503050406030204" pitchFamily="18" charset="0"/>
                                    <a:ea typeface="Cambria Math" panose="02040503050406030204" pitchFamily="18" charset="0"/>
                                  </a:rPr>
                                  <m:t>3,5</m:t>
                                </m:r>
                              </m:sub>
                            </m:sSub>
                          </m:num>
                          <m:den>
                            <m:r>
                              <a:rPr lang="cs-CZ" sz="1600" i="1">
                                <a:latin typeface="Cambria Math" panose="02040503050406030204" pitchFamily="18" charset="0"/>
                                <a:ea typeface="Cambria Math" panose="02040503050406030204" pitchFamily="18" charset="0"/>
                              </a:rPr>
                              <m:t>365</m:t>
                            </m:r>
                          </m:den>
                        </m:f>
                        <m:sPre>
                          <m:sPrePr>
                            <m:ctrlPr>
                              <a:rPr lang="cs-CZ" sz="1600" i="1">
                                <a:latin typeface="Cambria Math" panose="02040503050406030204" pitchFamily="18" charset="0"/>
                                <a:ea typeface="Cambria Math" panose="02040503050406030204" pitchFamily="18" charset="0"/>
                              </a:rPr>
                            </m:ctrlPr>
                          </m:sPrePr>
                          <m:sub>
                            <m:r>
                              <a:rPr lang="cs-CZ" sz="1600" b="0" i="1" smtClean="0">
                                <a:latin typeface="Cambria Math" panose="02040503050406030204" pitchFamily="18" charset="0"/>
                                <a:ea typeface="Cambria Math" panose="02040503050406030204" pitchFamily="18" charset="0"/>
                              </a:rPr>
                              <m:t>3</m:t>
                            </m:r>
                          </m:sub>
                          <m:sup>
                            <m:r>
                              <a:rPr lang="cs-CZ" sz="1600" i="1">
                                <a:latin typeface="Cambria Math" panose="02040503050406030204" pitchFamily="18" charset="0"/>
                                <a:ea typeface="Cambria Math" panose="02040503050406030204" pitchFamily="18" charset="0"/>
                              </a:rPr>
                              <m:t> </m:t>
                            </m:r>
                          </m:sup>
                          <m:e>
                            <m:sSub>
                              <m:sSubPr>
                                <m:ctrlPr>
                                  <a:rPr lang="cs-CZ" sz="1600" i="1">
                                    <a:latin typeface="Cambria Math" panose="02040503050406030204" pitchFamily="18" charset="0"/>
                                  </a:rPr>
                                </m:ctrlPr>
                              </m:sSubPr>
                              <m:e>
                                <m:r>
                                  <a:rPr lang="cs-CZ" sz="1600" i="1">
                                    <a:latin typeface="Cambria Math" panose="02040503050406030204" pitchFamily="18" charset="0"/>
                                  </a:rPr>
                                  <m:t>𝐾</m:t>
                                </m:r>
                              </m:e>
                              <m:sub>
                                <m:r>
                                  <a:rPr lang="cs-CZ" sz="1600" b="0" i="1" smtClean="0">
                                    <a:latin typeface="Cambria Math" panose="02040503050406030204" pitchFamily="18" charset="0"/>
                                  </a:rPr>
                                  <m:t>5</m:t>
                                </m:r>
                              </m:sub>
                            </m:sSub>
                          </m:e>
                        </m:sPre>
                      </m:e>
                    </m:d>
                  </m:oMath>
                </a14:m>
                <a:r>
                  <a:rPr lang="cs-CZ" sz="1600" dirty="0">
                    <a:ea typeface="Cambria Math" panose="02040503050406030204" pitchFamily="18" charset="0"/>
                  </a:rPr>
                  <a:t> </a:t>
                </a:r>
                <a14:m>
                  <m:oMath xmlns:m="http://schemas.openxmlformats.org/officeDocument/2006/math">
                    <m:d>
                      <m:dPr>
                        <m:ctrlPr>
                          <a:rPr lang="cs-CZ" sz="1600" i="1">
                            <a:latin typeface="Cambria Math" panose="02040503050406030204" pitchFamily="18" charset="0"/>
                            <a:ea typeface="Cambria Math" panose="02040503050406030204" pitchFamily="18" charset="0"/>
                          </a:rPr>
                        </m:ctrlPr>
                      </m:dPr>
                      <m:e>
                        <m:r>
                          <a:rPr lang="cs-CZ" sz="1600" i="1">
                            <a:latin typeface="Cambria Math" panose="02040503050406030204" pitchFamily="18" charset="0"/>
                            <a:ea typeface="Cambria Math" panose="02040503050406030204" pitchFamily="18" charset="0"/>
                          </a:rPr>
                          <m:t>1+</m:t>
                        </m:r>
                        <m:f>
                          <m:fPr>
                            <m:ctrlPr>
                              <a:rPr lang="cs-CZ" sz="1600" i="1">
                                <a:latin typeface="Cambria Math" panose="02040503050406030204" pitchFamily="18" charset="0"/>
                                <a:ea typeface="Cambria Math" panose="02040503050406030204" pitchFamily="18" charset="0"/>
                              </a:rPr>
                            </m:ctrlPr>
                          </m:fPr>
                          <m:num>
                            <m:sSub>
                              <m:sSubPr>
                                <m:ctrlPr>
                                  <a:rPr lang="cs-CZ" sz="1600" i="1">
                                    <a:latin typeface="Cambria Math" panose="02040503050406030204" pitchFamily="18" charset="0"/>
                                    <a:ea typeface="Cambria Math" panose="02040503050406030204" pitchFamily="18" charset="0"/>
                                  </a:rPr>
                                </m:ctrlPr>
                              </m:sSubPr>
                              <m:e>
                                <m:r>
                                  <a:rPr lang="cs-CZ" sz="1600" i="1">
                                    <a:latin typeface="Cambria Math" panose="02040503050406030204" pitchFamily="18" charset="0"/>
                                    <a:ea typeface="Cambria Math" panose="02040503050406030204" pitchFamily="18" charset="0"/>
                                  </a:rPr>
                                  <m:t>𝑁</m:t>
                                </m:r>
                              </m:e>
                              <m:sub>
                                <m:r>
                                  <a:rPr lang="cs-CZ" sz="1600" i="1">
                                    <a:latin typeface="Cambria Math" panose="02040503050406030204" pitchFamily="18" charset="0"/>
                                    <a:ea typeface="Cambria Math" panose="02040503050406030204" pitchFamily="18" charset="0"/>
                                  </a:rPr>
                                  <m:t>5</m:t>
                                </m:r>
                                <m:r>
                                  <a:rPr lang="cs-CZ" sz="1600" b="0" i="1" smtClean="0">
                                    <a:latin typeface="Cambria Math" panose="02040503050406030204" pitchFamily="18" charset="0"/>
                                    <a:ea typeface="Cambria Math" panose="02040503050406030204" pitchFamily="18" charset="0"/>
                                  </a:rPr>
                                  <m:t>,8</m:t>
                                </m:r>
                              </m:sub>
                            </m:sSub>
                          </m:num>
                          <m:den>
                            <m:r>
                              <a:rPr lang="cs-CZ" sz="1600" i="1">
                                <a:latin typeface="Cambria Math" panose="02040503050406030204" pitchFamily="18" charset="0"/>
                                <a:ea typeface="Cambria Math" panose="02040503050406030204" pitchFamily="18" charset="0"/>
                              </a:rPr>
                              <m:t>365</m:t>
                            </m:r>
                          </m:den>
                        </m:f>
                        <m:sPre>
                          <m:sPrePr>
                            <m:ctrlPr>
                              <a:rPr lang="cs-CZ" sz="1600" i="1">
                                <a:latin typeface="Cambria Math" panose="02040503050406030204" pitchFamily="18" charset="0"/>
                                <a:ea typeface="Cambria Math" panose="02040503050406030204" pitchFamily="18" charset="0"/>
                              </a:rPr>
                            </m:ctrlPr>
                          </m:sPrePr>
                          <m:sub>
                            <m:r>
                              <a:rPr lang="cs-CZ" sz="1600" b="0" i="1" smtClean="0">
                                <a:latin typeface="Cambria Math" panose="02040503050406030204" pitchFamily="18" charset="0"/>
                                <a:ea typeface="Cambria Math" panose="02040503050406030204" pitchFamily="18" charset="0"/>
                              </a:rPr>
                              <m:t>5</m:t>
                            </m:r>
                          </m:sub>
                          <m:sup>
                            <m:r>
                              <a:rPr lang="cs-CZ" sz="1600" i="1">
                                <a:latin typeface="Cambria Math" panose="02040503050406030204" pitchFamily="18" charset="0"/>
                                <a:ea typeface="Cambria Math" panose="02040503050406030204" pitchFamily="18" charset="0"/>
                              </a:rPr>
                              <m:t> </m:t>
                            </m:r>
                          </m:sup>
                          <m:e>
                            <m:sSub>
                              <m:sSubPr>
                                <m:ctrlPr>
                                  <a:rPr lang="cs-CZ" sz="1600" i="1">
                                    <a:latin typeface="Cambria Math" panose="02040503050406030204" pitchFamily="18" charset="0"/>
                                  </a:rPr>
                                </m:ctrlPr>
                              </m:sSubPr>
                              <m:e>
                                <m:r>
                                  <a:rPr lang="cs-CZ" sz="1600" i="1">
                                    <a:latin typeface="Cambria Math" panose="02040503050406030204" pitchFamily="18" charset="0"/>
                                  </a:rPr>
                                  <m:t>𝐾</m:t>
                                </m:r>
                              </m:e>
                              <m:sub>
                                <m:r>
                                  <a:rPr lang="cs-CZ" sz="1600" b="0" i="1" smtClean="0">
                                    <a:latin typeface="Cambria Math" panose="02040503050406030204" pitchFamily="18" charset="0"/>
                                  </a:rPr>
                                  <m:t>8</m:t>
                                </m:r>
                              </m:sub>
                            </m:sSub>
                          </m:e>
                        </m:sPre>
                      </m:e>
                    </m:d>
                    <m:r>
                      <a:rPr lang="cs-CZ" sz="1600" b="0" i="1" smtClean="0">
                        <a:latin typeface="Cambria Math" panose="02040503050406030204" pitchFamily="18" charset="0"/>
                      </a:rPr>
                      <m:t>=1+</m:t>
                    </m:r>
                    <m:f>
                      <m:fPr>
                        <m:ctrlPr>
                          <a:rPr lang="cs-CZ" sz="1600" i="1">
                            <a:latin typeface="Cambria Math" panose="02040503050406030204" pitchFamily="18" charset="0"/>
                            <a:ea typeface="Cambria Math" panose="02040503050406030204" pitchFamily="18" charset="0"/>
                          </a:rPr>
                        </m:ctrlPr>
                      </m:fPr>
                      <m:num>
                        <m:sSub>
                          <m:sSubPr>
                            <m:ctrlPr>
                              <a:rPr lang="cs-CZ" sz="1600" i="1">
                                <a:latin typeface="Cambria Math" panose="02040503050406030204" pitchFamily="18" charset="0"/>
                                <a:ea typeface="Cambria Math" panose="02040503050406030204" pitchFamily="18" charset="0"/>
                              </a:rPr>
                            </m:ctrlPr>
                          </m:sSubPr>
                          <m:e>
                            <m:r>
                              <a:rPr lang="cs-CZ" sz="1600" i="1">
                                <a:latin typeface="Cambria Math" panose="02040503050406030204" pitchFamily="18" charset="0"/>
                                <a:ea typeface="Cambria Math" panose="02040503050406030204" pitchFamily="18" charset="0"/>
                              </a:rPr>
                              <m:t>𝑁</m:t>
                            </m:r>
                          </m:e>
                          <m:sub>
                            <m:r>
                              <a:rPr lang="cs-CZ" sz="1600" i="1">
                                <a:latin typeface="Cambria Math" panose="02040503050406030204" pitchFamily="18" charset="0"/>
                                <a:ea typeface="Cambria Math" panose="02040503050406030204" pitchFamily="18" charset="0"/>
                              </a:rPr>
                              <m:t>3,</m:t>
                            </m:r>
                            <m:r>
                              <a:rPr lang="cs-CZ" sz="1600" b="0" i="1" smtClean="0">
                                <a:latin typeface="Cambria Math" panose="02040503050406030204" pitchFamily="18" charset="0"/>
                                <a:ea typeface="Cambria Math" panose="02040503050406030204" pitchFamily="18" charset="0"/>
                              </a:rPr>
                              <m:t>8</m:t>
                            </m:r>
                          </m:sub>
                        </m:sSub>
                      </m:num>
                      <m:den>
                        <m:r>
                          <a:rPr lang="cs-CZ" sz="1600" i="1">
                            <a:latin typeface="Cambria Math" panose="02040503050406030204" pitchFamily="18" charset="0"/>
                            <a:ea typeface="Cambria Math" panose="02040503050406030204" pitchFamily="18" charset="0"/>
                          </a:rPr>
                          <m:t>365</m:t>
                        </m:r>
                      </m:den>
                    </m:f>
                    <m:sPre>
                      <m:sPrePr>
                        <m:ctrlPr>
                          <a:rPr lang="cs-CZ" sz="1600" i="1">
                            <a:latin typeface="Cambria Math" panose="02040503050406030204" pitchFamily="18" charset="0"/>
                            <a:ea typeface="Cambria Math" panose="02040503050406030204" pitchFamily="18" charset="0"/>
                          </a:rPr>
                        </m:ctrlPr>
                      </m:sPrePr>
                      <m:sub>
                        <m:r>
                          <a:rPr lang="cs-CZ" sz="1600" i="1">
                            <a:latin typeface="Cambria Math" panose="02040503050406030204" pitchFamily="18" charset="0"/>
                            <a:ea typeface="Cambria Math" panose="02040503050406030204" pitchFamily="18" charset="0"/>
                          </a:rPr>
                          <m:t>3</m:t>
                        </m:r>
                      </m:sub>
                      <m:sup>
                        <m:r>
                          <a:rPr lang="cs-CZ" sz="1600" i="1">
                            <a:latin typeface="Cambria Math" panose="02040503050406030204" pitchFamily="18" charset="0"/>
                            <a:ea typeface="Cambria Math" panose="02040503050406030204" pitchFamily="18" charset="0"/>
                          </a:rPr>
                          <m:t> </m:t>
                        </m:r>
                      </m:sup>
                      <m:e>
                        <m:sSub>
                          <m:sSubPr>
                            <m:ctrlPr>
                              <a:rPr lang="cs-CZ" sz="1600" i="1">
                                <a:latin typeface="Cambria Math" panose="02040503050406030204" pitchFamily="18" charset="0"/>
                              </a:rPr>
                            </m:ctrlPr>
                          </m:sSubPr>
                          <m:e>
                            <m:r>
                              <a:rPr lang="cs-CZ" sz="1600" i="1">
                                <a:latin typeface="Cambria Math" panose="02040503050406030204" pitchFamily="18" charset="0"/>
                              </a:rPr>
                              <m:t>𝐾</m:t>
                            </m:r>
                          </m:e>
                          <m:sub>
                            <m:r>
                              <a:rPr lang="cs-CZ" sz="1600" b="0" i="1" smtClean="0">
                                <a:latin typeface="Cambria Math" panose="02040503050406030204" pitchFamily="18" charset="0"/>
                              </a:rPr>
                              <m:t>8</m:t>
                            </m:r>
                          </m:sub>
                        </m:sSub>
                      </m:e>
                    </m:sPre>
                  </m:oMath>
                </a14:m>
                <a:endParaRPr lang="en-GB" sz="1600" dirty="0">
                  <a:latin typeface="Cambria Math" panose="02040503050406030204" pitchFamily="18" charset="0"/>
                  <a:ea typeface="Cambria Math" panose="02040503050406030204" pitchFamily="18" charset="0"/>
                </a:endParaRPr>
              </a:p>
            </p:txBody>
          </p:sp>
        </mc:Choice>
        <mc:Fallback xmlns="">
          <p:sp>
            <p:nvSpPr>
              <p:cNvPr id="48" name="TextovéPole 47"/>
              <p:cNvSpPr txBox="1">
                <a:spLocks noRot="1" noChangeAspect="1" noMove="1" noResize="1" noEditPoints="1" noAdjustHandles="1" noChangeArrowheads="1" noChangeShapeType="1" noTextEdit="1"/>
              </p:cNvSpPr>
              <p:nvPr/>
            </p:nvSpPr>
            <p:spPr>
              <a:xfrm>
                <a:off x="2843808" y="5710856"/>
                <a:ext cx="3888432" cy="460832"/>
              </a:xfrm>
              <a:prstGeom prst="rect">
                <a:avLst/>
              </a:prstGeom>
              <a:blipFill>
                <a:blip r:embed="rId23"/>
                <a:stretch>
                  <a:fillRect/>
                </a:stretch>
              </a:blipFill>
              <a:ln>
                <a:noFill/>
              </a:ln>
            </p:spPr>
            <p:txBody>
              <a:bodyPr/>
              <a:lstStyle/>
              <a:p>
                <a:r>
                  <a:rPr lang="cs-CZ">
                    <a:noFill/>
                  </a:rPr>
                  <a:t> </a:t>
                </a:r>
              </a:p>
            </p:txBody>
          </p:sp>
        </mc:Fallback>
      </mc:AlternateContent>
      <p:sp>
        <p:nvSpPr>
          <p:cNvPr id="39" name="TextovéPole 38"/>
          <p:cNvSpPr txBox="1"/>
          <p:nvPr/>
        </p:nvSpPr>
        <p:spPr>
          <a:xfrm>
            <a:off x="1188000" y="1262744"/>
            <a:ext cx="7281072" cy="369332"/>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cs-CZ" dirty="0">
                <a:latin typeface="Cambria Math" panose="02040503050406030204" pitchFamily="18" charset="0"/>
                <a:ea typeface="Cambria Math" panose="02040503050406030204" pitchFamily="18" charset="0"/>
              </a:rPr>
              <a:t>A </a:t>
            </a:r>
            <a:r>
              <a:rPr lang="en-GB" dirty="0">
                <a:latin typeface="Cambria Math" panose="02040503050406030204" pitchFamily="18" charset="0"/>
                <a:ea typeface="Cambria Math" panose="02040503050406030204" pitchFamily="18" charset="0"/>
              </a:rPr>
              <a:t>3v8 FRA strip is made</a:t>
            </a:r>
            <a:r>
              <a:rPr lang="cs-CZ" dirty="0">
                <a:latin typeface="Cambria Math" panose="02040503050406030204" pitchFamily="18" charset="0"/>
                <a:ea typeface="Cambria Math" panose="02040503050406030204" pitchFamily="18" charset="0"/>
              </a:rPr>
              <a:t> up</a:t>
            </a:r>
            <a:r>
              <a:rPr lang="en-GB" dirty="0">
                <a:latin typeface="Cambria Math" panose="02040503050406030204" pitchFamily="18" charset="0"/>
                <a:ea typeface="Cambria Math" panose="02040503050406030204" pitchFamily="18" charset="0"/>
              </a:rPr>
              <a:t> of 3v5 and 5v8 FRA contract</a:t>
            </a:r>
            <a:r>
              <a:rPr lang="cs-CZ" dirty="0">
                <a:latin typeface="Cambria Math" panose="02040503050406030204" pitchFamily="18" charset="0"/>
                <a:ea typeface="Cambria Math" panose="02040503050406030204" pitchFamily="18" charset="0"/>
              </a:rPr>
              <a:t>s</a:t>
            </a:r>
            <a:endParaRPr lang="en-GB" dirty="0">
              <a:latin typeface="Cambria Math" panose="02040503050406030204" pitchFamily="18" charset="0"/>
              <a:ea typeface="Cambria Math" panose="02040503050406030204" pitchFamily="18" charset="0"/>
            </a:endParaRPr>
          </a:p>
        </p:txBody>
      </p:sp>
      <p:graphicFrame>
        <p:nvGraphicFramePr>
          <p:cNvPr id="40" name="Tabulka 39"/>
          <p:cNvGraphicFramePr>
            <a:graphicFrameLocks noGrp="1"/>
          </p:cNvGraphicFramePr>
          <p:nvPr>
            <p:extLst>
              <p:ext uri="{D42A27DB-BD31-4B8C-83A1-F6EECF244321}">
                <p14:modId xmlns:p14="http://schemas.microsoft.com/office/powerpoint/2010/main" val="1061283646"/>
              </p:ext>
            </p:extLst>
          </p:nvPr>
        </p:nvGraphicFramePr>
        <p:xfrm>
          <a:off x="581120" y="2780928"/>
          <a:ext cx="360000" cy="2832000"/>
        </p:xfrm>
        <a:graphic>
          <a:graphicData uri="http://schemas.openxmlformats.org/drawingml/2006/table">
            <a:tbl>
              <a:tblPr firstRow="1" bandRow="1">
                <a:tableStyleId>{5C22544A-7EE6-4342-B048-85BDC9FD1C3A}</a:tableStyleId>
              </a:tblPr>
              <a:tblGrid>
                <a:gridCol w="360000">
                  <a:extLst>
                    <a:ext uri="{9D8B030D-6E8A-4147-A177-3AD203B41FA5}">
                      <a16:colId xmlns:a16="http://schemas.microsoft.com/office/drawing/2014/main" val="20000"/>
                    </a:ext>
                  </a:extLst>
                </a:gridCol>
              </a:tblGrid>
              <a:tr h="280800">
                <a:tc>
                  <a:txBody>
                    <a:bodyPr/>
                    <a:lstStyle/>
                    <a:p>
                      <a:pPr algn="ctr"/>
                      <a:r>
                        <a:rPr lang="cs-CZ" sz="1000" b="1" dirty="0"/>
                        <a:t>1</a:t>
                      </a:r>
                    </a:p>
                  </a:txBody>
                  <a:tcPr marT="0" marB="0"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28575"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280800">
                <a:tc>
                  <a:txBody>
                    <a:bodyPr/>
                    <a:lstStyle/>
                    <a:p>
                      <a:pPr algn="ctr"/>
                      <a:r>
                        <a:rPr lang="cs-CZ" sz="1000" b="1" kern="1200" dirty="0">
                          <a:solidFill>
                            <a:schemeClr val="lt1"/>
                          </a:solidFill>
                          <a:latin typeface="+mn-lt"/>
                          <a:ea typeface="+mn-ea"/>
                          <a:cs typeface="+mn-cs"/>
                        </a:rPr>
                        <a:t>2</a:t>
                      </a:r>
                    </a:p>
                  </a:txBody>
                  <a:tcPr marT="0" marB="0"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28575" cap="flat" cmpd="sng" algn="ctr">
                      <a:solidFill>
                        <a:schemeClr val="bg1"/>
                      </a:solidFill>
                      <a:prstDash val="solid"/>
                      <a:round/>
                      <a:headEnd type="none" w="med" len="med"/>
                      <a:tailEnd type="none" w="med" len="med"/>
                    </a:lnT>
                    <a:lnB w="28575"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1"/>
                    </a:solidFill>
                  </a:tcPr>
                </a:tc>
                <a:extLst>
                  <a:ext uri="{0D108BD9-81ED-4DB2-BD59-A6C34878D82A}">
                    <a16:rowId xmlns:a16="http://schemas.microsoft.com/office/drawing/2014/main" val="2484982682"/>
                  </a:ext>
                </a:extLst>
              </a:tr>
              <a:tr h="280800">
                <a:tc>
                  <a:txBody>
                    <a:bodyPr/>
                    <a:lstStyle/>
                    <a:p>
                      <a:pPr algn="ctr"/>
                      <a:r>
                        <a:rPr lang="cs-CZ" sz="1000" b="1" kern="1200" dirty="0">
                          <a:solidFill>
                            <a:schemeClr val="lt1"/>
                          </a:solidFill>
                          <a:latin typeface="+mn-lt"/>
                          <a:ea typeface="+mn-ea"/>
                          <a:cs typeface="+mn-cs"/>
                        </a:rPr>
                        <a:t>3</a:t>
                      </a:r>
                    </a:p>
                  </a:txBody>
                  <a:tcPr marT="0" marB="0"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28575" cap="flat" cmpd="sng" algn="ctr">
                      <a:solidFill>
                        <a:schemeClr val="bg1"/>
                      </a:solidFill>
                      <a:prstDash val="solid"/>
                      <a:round/>
                      <a:headEnd type="none" w="med" len="med"/>
                      <a:tailEnd type="none" w="med" len="med"/>
                    </a:lnT>
                    <a:lnB w="28575"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1"/>
                    </a:solidFill>
                  </a:tcPr>
                </a:tc>
                <a:extLst>
                  <a:ext uri="{0D108BD9-81ED-4DB2-BD59-A6C34878D82A}">
                    <a16:rowId xmlns:a16="http://schemas.microsoft.com/office/drawing/2014/main" val="589192404"/>
                  </a:ext>
                </a:extLst>
              </a:tr>
              <a:tr h="280800">
                <a:tc>
                  <a:txBody>
                    <a:bodyPr/>
                    <a:lstStyle/>
                    <a:p>
                      <a:pPr algn="ctr"/>
                      <a:r>
                        <a:rPr lang="cs-CZ" sz="1000" b="1" kern="1200" dirty="0">
                          <a:solidFill>
                            <a:schemeClr val="lt1"/>
                          </a:solidFill>
                          <a:latin typeface="+mn-lt"/>
                          <a:ea typeface="+mn-ea"/>
                          <a:cs typeface="+mn-cs"/>
                        </a:rPr>
                        <a:t>4</a:t>
                      </a:r>
                    </a:p>
                  </a:txBody>
                  <a:tcPr marT="0" marB="0"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28575" cap="flat" cmpd="sng" algn="ctr">
                      <a:solidFill>
                        <a:schemeClr val="bg1"/>
                      </a:solidFill>
                      <a:prstDash val="solid"/>
                      <a:round/>
                      <a:headEnd type="none" w="med" len="med"/>
                      <a:tailEnd type="none" w="med" len="med"/>
                    </a:lnT>
                    <a:lnB w="28575"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1"/>
                    </a:solidFill>
                  </a:tcPr>
                </a:tc>
                <a:extLst>
                  <a:ext uri="{0D108BD9-81ED-4DB2-BD59-A6C34878D82A}">
                    <a16:rowId xmlns:a16="http://schemas.microsoft.com/office/drawing/2014/main" val="3104692139"/>
                  </a:ext>
                </a:extLst>
              </a:tr>
              <a:tr h="280800">
                <a:tc>
                  <a:txBody>
                    <a:bodyPr/>
                    <a:lstStyle/>
                    <a:p>
                      <a:pPr algn="ctr"/>
                      <a:r>
                        <a:rPr lang="cs-CZ" sz="1000" b="1" kern="1200" dirty="0">
                          <a:solidFill>
                            <a:schemeClr val="lt1"/>
                          </a:solidFill>
                          <a:latin typeface="+mn-lt"/>
                          <a:ea typeface="+mn-ea"/>
                          <a:cs typeface="+mn-cs"/>
                        </a:rPr>
                        <a:t>5</a:t>
                      </a:r>
                    </a:p>
                  </a:txBody>
                  <a:tcPr marT="0" marB="0"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28575" cap="flat" cmpd="sng" algn="ctr">
                      <a:solidFill>
                        <a:schemeClr val="bg1"/>
                      </a:solidFill>
                      <a:prstDash val="solid"/>
                      <a:round/>
                      <a:headEnd type="none" w="med" len="med"/>
                      <a:tailEnd type="none" w="med" len="med"/>
                    </a:lnT>
                    <a:lnB w="28575"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1"/>
                    </a:solidFill>
                  </a:tcPr>
                </a:tc>
                <a:extLst>
                  <a:ext uri="{0D108BD9-81ED-4DB2-BD59-A6C34878D82A}">
                    <a16:rowId xmlns:a16="http://schemas.microsoft.com/office/drawing/2014/main" val="2052767323"/>
                  </a:ext>
                </a:extLst>
              </a:tr>
              <a:tr h="280800">
                <a:tc>
                  <a:txBody>
                    <a:bodyPr/>
                    <a:lstStyle/>
                    <a:p>
                      <a:pPr algn="ctr"/>
                      <a:r>
                        <a:rPr lang="cs-CZ" sz="1000" b="1" kern="1200" dirty="0">
                          <a:solidFill>
                            <a:schemeClr val="lt1"/>
                          </a:solidFill>
                          <a:latin typeface="+mn-lt"/>
                          <a:ea typeface="+mn-ea"/>
                          <a:cs typeface="+mn-cs"/>
                        </a:rPr>
                        <a:t>6</a:t>
                      </a:r>
                    </a:p>
                  </a:txBody>
                  <a:tcPr marT="0" marB="0"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28575" cap="flat" cmpd="sng" algn="ctr">
                      <a:solidFill>
                        <a:schemeClr val="bg1"/>
                      </a:solidFill>
                      <a:prstDash val="solid"/>
                      <a:round/>
                      <a:headEnd type="none" w="med" len="med"/>
                      <a:tailEnd type="none" w="med" len="med"/>
                    </a:lnT>
                    <a:lnB w="28575"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1"/>
                    </a:solidFill>
                  </a:tcPr>
                </a:tc>
                <a:extLst>
                  <a:ext uri="{0D108BD9-81ED-4DB2-BD59-A6C34878D82A}">
                    <a16:rowId xmlns:a16="http://schemas.microsoft.com/office/drawing/2014/main" val="2369429272"/>
                  </a:ext>
                </a:extLst>
              </a:tr>
              <a:tr h="280800">
                <a:tc>
                  <a:txBody>
                    <a:bodyPr/>
                    <a:lstStyle/>
                    <a:p>
                      <a:pPr algn="ctr"/>
                      <a:r>
                        <a:rPr lang="cs-CZ" sz="1000" b="1" kern="1200" dirty="0">
                          <a:solidFill>
                            <a:schemeClr val="lt1"/>
                          </a:solidFill>
                          <a:latin typeface="+mn-lt"/>
                          <a:ea typeface="+mn-ea"/>
                          <a:cs typeface="+mn-cs"/>
                        </a:rPr>
                        <a:t>7</a:t>
                      </a:r>
                    </a:p>
                  </a:txBody>
                  <a:tcPr marT="0" marB="0"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28575" cap="flat" cmpd="sng" algn="ctr">
                      <a:solidFill>
                        <a:schemeClr val="bg1"/>
                      </a:solidFill>
                      <a:prstDash val="solid"/>
                      <a:round/>
                      <a:headEnd type="none" w="med" len="med"/>
                      <a:tailEnd type="none" w="med" len="med"/>
                    </a:lnT>
                    <a:lnB w="28575"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1"/>
                    </a:solidFill>
                  </a:tcPr>
                </a:tc>
                <a:extLst>
                  <a:ext uri="{0D108BD9-81ED-4DB2-BD59-A6C34878D82A}">
                    <a16:rowId xmlns:a16="http://schemas.microsoft.com/office/drawing/2014/main" val="1667835719"/>
                  </a:ext>
                </a:extLst>
              </a:tr>
              <a:tr h="280800">
                <a:tc>
                  <a:txBody>
                    <a:bodyPr/>
                    <a:lstStyle/>
                    <a:p>
                      <a:pPr algn="ctr"/>
                      <a:r>
                        <a:rPr lang="cs-CZ" sz="1000" b="1" kern="1200" dirty="0">
                          <a:solidFill>
                            <a:schemeClr val="lt1"/>
                          </a:solidFill>
                          <a:latin typeface="+mn-lt"/>
                          <a:ea typeface="+mn-ea"/>
                          <a:cs typeface="+mn-cs"/>
                        </a:rPr>
                        <a:t>8</a:t>
                      </a:r>
                    </a:p>
                  </a:txBody>
                  <a:tcPr marT="0" marB="0"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28575" cap="flat" cmpd="sng" algn="ctr">
                      <a:solidFill>
                        <a:schemeClr val="bg1"/>
                      </a:solidFill>
                      <a:prstDash val="solid"/>
                      <a:round/>
                      <a:headEnd type="none" w="med" len="med"/>
                      <a:tailEnd type="none" w="med" len="med"/>
                    </a:lnT>
                    <a:lnB w="28575"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1"/>
                    </a:solidFill>
                  </a:tcPr>
                </a:tc>
                <a:extLst>
                  <a:ext uri="{0D108BD9-81ED-4DB2-BD59-A6C34878D82A}">
                    <a16:rowId xmlns:a16="http://schemas.microsoft.com/office/drawing/2014/main" val="2036182723"/>
                  </a:ext>
                </a:extLst>
              </a:tr>
              <a:tr h="280800">
                <a:tc>
                  <a:txBody>
                    <a:bodyPr/>
                    <a:lstStyle/>
                    <a:p>
                      <a:pPr algn="ctr"/>
                      <a:r>
                        <a:rPr lang="cs-CZ" sz="1000" b="1" kern="1200" dirty="0">
                          <a:solidFill>
                            <a:schemeClr val="lt1"/>
                          </a:solidFill>
                          <a:latin typeface="+mn-lt"/>
                          <a:ea typeface="+mn-ea"/>
                          <a:cs typeface="+mn-cs"/>
                        </a:rPr>
                        <a:t>9</a:t>
                      </a:r>
                    </a:p>
                  </a:txBody>
                  <a:tcPr marT="0" marB="0"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28575" cap="flat" cmpd="sng" algn="ctr">
                      <a:solidFill>
                        <a:schemeClr val="bg1"/>
                      </a:solidFill>
                      <a:prstDash val="solid"/>
                      <a:round/>
                      <a:headEnd type="none" w="med" len="med"/>
                      <a:tailEnd type="none" w="med" len="med"/>
                    </a:lnT>
                    <a:lnB w="28575"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1"/>
                    </a:solidFill>
                  </a:tcPr>
                </a:tc>
                <a:extLst>
                  <a:ext uri="{0D108BD9-81ED-4DB2-BD59-A6C34878D82A}">
                    <a16:rowId xmlns:a16="http://schemas.microsoft.com/office/drawing/2014/main" val="3047111260"/>
                  </a:ext>
                </a:extLst>
              </a:tr>
              <a:tr h="304800">
                <a:tc>
                  <a:txBody>
                    <a:bodyPr/>
                    <a:lstStyle/>
                    <a:p>
                      <a:pPr algn="ctr"/>
                      <a:r>
                        <a:rPr lang="cs-CZ" sz="1000" b="1" kern="1200" dirty="0">
                          <a:solidFill>
                            <a:schemeClr val="lt1"/>
                          </a:solidFill>
                          <a:latin typeface="+mn-lt"/>
                          <a:ea typeface="+mn-ea"/>
                          <a:cs typeface="+mn-cs"/>
                        </a:rPr>
                        <a:t>10</a:t>
                      </a:r>
                    </a:p>
                  </a:txBody>
                  <a:tcPr marT="0" marB="0"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28575" cap="flat" cmpd="sng" algn="ctr">
                      <a:solidFill>
                        <a:schemeClr val="bg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solidFill>
                  </a:tcPr>
                </a:tc>
                <a:extLst>
                  <a:ext uri="{0D108BD9-81ED-4DB2-BD59-A6C34878D82A}">
                    <a16:rowId xmlns:a16="http://schemas.microsoft.com/office/drawing/2014/main" val="1270308"/>
                  </a:ext>
                </a:extLst>
              </a:tr>
            </a:tbl>
          </a:graphicData>
        </a:graphic>
      </p:graphicFrame>
      <p:sp>
        <p:nvSpPr>
          <p:cNvPr id="50" name="Obdélník 49"/>
          <p:cNvSpPr/>
          <p:nvPr/>
        </p:nvSpPr>
        <p:spPr>
          <a:xfrm>
            <a:off x="276064" y="3737774"/>
            <a:ext cx="153888" cy="320079"/>
          </a:xfrm>
          <a:prstGeom prst="rect">
            <a:avLst/>
          </a:prstGeom>
        </p:spPr>
        <p:txBody>
          <a:bodyPr vert="vert270" wrap="square" lIns="0" rIns="0">
            <a:spAutoFit/>
          </a:bodyPr>
          <a:lstStyle/>
          <a:p>
            <a:pPr marL="0" lvl="2" algn="ctr">
              <a:buClr>
                <a:srgbClr val="7030A0"/>
              </a:buClr>
              <a:buSzPct val="80000"/>
            </a:pPr>
            <a:r>
              <a:rPr lang="cs-CZ" sz="1000" b="1" dirty="0">
                <a:latin typeface="Cambria Math" panose="02040503050406030204" pitchFamily="18" charset="0"/>
                <a:ea typeface="Cambria Math" panose="02040503050406030204" pitchFamily="18" charset="0"/>
              </a:rPr>
              <a:t>3v5</a:t>
            </a:r>
            <a:endParaRPr lang="en-GB" sz="1000" b="1" dirty="0">
              <a:latin typeface="Cambria Math" panose="02040503050406030204" pitchFamily="18" charset="0"/>
              <a:ea typeface="Cambria Math" panose="02040503050406030204" pitchFamily="18" charset="0"/>
            </a:endParaRPr>
          </a:p>
        </p:txBody>
      </p:sp>
      <p:sp>
        <p:nvSpPr>
          <p:cNvPr id="51" name="Obdélník 50"/>
          <p:cNvSpPr/>
          <p:nvPr/>
        </p:nvSpPr>
        <p:spPr>
          <a:xfrm>
            <a:off x="275584" y="4317160"/>
            <a:ext cx="153888" cy="567041"/>
          </a:xfrm>
          <a:prstGeom prst="rect">
            <a:avLst/>
          </a:prstGeom>
        </p:spPr>
        <p:txBody>
          <a:bodyPr vert="vert270" wrap="square" lIns="0" rIns="0">
            <a:spAutoFit/>
          </a:bodyPr>
          <a:lstStyle/>
          <a:p>
            <a:pPr marL="0" lvl="2" algn="ctr">
              <a:buClr>
                <a:srgbClr val="7030A0"/>
              </a:buClr>
              <a:buSzPct val="80000"/>
            </a:pPr>
            <a:r>
              <a:rPr lang="cs-CZ" sz="1000" b="1" dirty="0">
                <a:latin typeface="Cambria Math" panose="02040503050406030204" pitchFamily="18" charset="0"/>
                <a:ea typeface="Cambria Math" panose="02040503050406030204" pitchFamily="18" charset="0"/>
              </a:rPr>
              <a:t>5v8</a:t>
            </a:r>
            <a:endParaRPr lang="en-GB" sz="1000" b="1" dirty="0">
              <a:latin typeface="Cambria Math" panose="02040503050406030204" pitchFamily="18" charset="0"/>
              <a:ea typeface="Cambria Math" panose="02040503050406030204" pitchFamily="18" charset="0"/>
            </a:endParaRPr>
          </a:p>
        </p:txBody>
      </p:sp>
      <p:sp>
        <p:nvSpPr>
          <p:cNvPr id="53" name="Obdélník 52"/>
          <p:cNvSpPr/>
          <p:nvPr/>
        </p:nvSpPr>
        <p:spPr>
          <a:xfrm>
            <a:off x="95312" y="4110937"/>
            <a:ext cx="153888" cy="320079"/>
          </a:xfrm>
          <a:prstGeom prst="rect">
            <a:avLst/>
          </a:prstGeom>
        </p:spPr>
        <p:txBody>
          <a:bodyPr vert="vert270" wrap="square" lIns="0" rIns="0">
            <a:spAutoFit/>
          </a:bodyPr>
          <a:lstStyle/>
          <a:p>
            <a:pPr marL="0" lvl="2" algn="ctr">
              <a:buClr>
                <a:srgbClr val="7030A0"/>
              </a:buClr>
              <a:buSzPct val="80000"/>
            </a:pPr>
            <a:r>
              <a:rPr lang="cs-CZ" sz="1000" b="1" dirty="0">
                <a:latin typeface="Cambria Math" panose="02040503050406030204" pitchFamily="18" charset="0"/>
                <a:ea typeface="Cambria Math" panose="02040503050406030204" pitchFamily="18" charset="0"/>
              </a:rPr>
              <a:t>3v8</a:t>
            </a:r>
            <a:endParaRPr lang="en-GB" sz="1000" b="1" dirty="0">
              <a:latin typeface="Cambria Math" panose="02040503050406030204" pitchFamily="18" charset="0"/>
              <a:ea typeface="Cambria Math" panose="02040503050406030204" pitchFamily="18" charset="0"/>
            </a:endParaRPr>
          </a:p>
        </p:txBody>
      </p:sp>
      <p:sp>
        <p:nvSpPr>
          <p:cNvPr id="56" name="Šipka: doleva 55"/>
          <p:cNvSpPr/>
          <p:nvPr/>
        </p:nvSpPr>
        <p:spPr>
          <a:xfrm>
            <a:off x="989888" y="2706952"/>
            <a:ext cx="246880" cy="156002"/>
          </a:xfrm>
          <a:prstGeom prst="leftArrow">
            <a:avLst>
              <a:gd name="adj1" fmla="val 49999"/>
              <a:gd name="adj2" fmla="val 50000"/>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8" name="Obdélník 57"/>
          <p:cNvSpPr/>
          <p:nvPr/>
        </p:nvSpPr>
        <p:spPr>
          <a:xfrm>
            <a:off x="2398424" y="2778381"/>
            <a:ext cx="1471784" cy="391923"/>
          </a:xfrm>
          <a:prstGeom prst="rect">
            <a:avLst/>
          </a:prstGeom>
          <a:noFill/>
          <a:ln w="254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9" name="Obdélník 58"/>
          <p:cNvSpPr/>
          <p:nvPr/>
        </p:nvSpPr>
        <p:spPr>
          <a:xfrm>
            <a:off x="5530200" y="2564904"/>
            <a:ext cx="247648" cy="236435"/>
          </a:xfrm>
          <a:prstGeom prst="rect">
            <a:avLst/>
          </a:prstGeom>
          <a:noFill/>
          <a:ln w="254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61" name="Přímá spojnice 60"/>
          <p:cNvCxnSpPr/>
          <p:nvPr/>
        </p:nvCxnSpPr>
        <p:spPr>
          <a:xfrm flipV="1">
            <a:off x="486976" y="3637410"/>
            <a:ext cx="0" cy="541006"/>
          </a:xfrm>
          <a:prstGeom prst="line">
            <a:avLst/>
          </a:prstGeom>
          <a:ln w="25400">
            <a:solidFill>
              <a:srgbClr val="C0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71" name="Přímá spojnice 70"/>
          <p:cNvCxnSpPr/>
          <p:nvPr/>
        </p:nvCxnSpPr>
        <p:spPr>
          <a:xfrm flipV="1">
            <a:off x="534600" y="3642672"/>
            <a:ext cx="0" cy="1386000"/>
          </a:xfrm>
          <a:prstGeom prst="line">
            <a:avLst/>
          </a:prstGeom>
          <a:ln w="25400">
            <a:solidFill>
              <a:srgbClr val="C00000"/>
            </a:solidFill>
            <a:headEnd type="triangle" w="med" len="med"/>
            <a:tailEnd type="none" w="med" len="med"/>
          </a:ln>
        </p:spPr>
        <p:style>
          <a:lnRef idx="1">
            <a:schemeClr val="accent1"/>
          </a:lnRef>
          <a:fillRef idx="0">
            <a:schemeClr val="accent1"/>
          </a:fillRef>
          <a:effectRef idx="0">
            <a:schemeClr val="accent1"/>
          </a:effectRef>
          <a:fontRef idx="minor">
            <a:schemeClr val="tx1"/>
          </a:fontRef>
        </p:style>
      </p:cxnSp>
      <p:sp>
        <p:nvSpPr>
          <p:cNvPr id="60" name="Šipka: doleva 59"/>
          <p:cNvSpPr/>
          <p:nvPr/>
        </p:nvSpPr>
        <p:spPr>
          <a:xfrm>
            <a:off x="989888" y="3561030"/>
            <a:ext cx="246880" cy="156002"/>
          </a:xfrm>
          <a:prstGeom prst="leftArrow">
            <a:avLst>
              <a:gd name="adj1" fmla="val 49999"/>
              <a:gd name="adj2" fmla="val 50000"/>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Znak násobení 4"/>
          <p:cNvSpPr/>
          <p:nvPr/>
        </p:nvSpPr>
        <p:spPr>
          <a:xfrm>
            <a:off x="318576" y="3777393"/>
            <a:ext cx="246973" cy="239168"/>
          </a:xfrm>
          <a:prstGeom prst="mathMultiply">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70" name="Přímá spojnice 69"/>
          <p:cNvCxnSpPr/>
          <p:nvPr/>
        </p:nvCxnSpPr>
        <p:spPr>
          <a:xfrm flipV="1">
            <a:off x="485832" y="4202800"/>
            <a:ext cx="0" cy="810000"/>
          </a:xfrm>
          <a:prstGeom prst="line">
            <a:avLst/>
          </a:prstGeom>
          <a:ln w="25400">
            <a:solidFill>
              <a:srgbClr val="C0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73" name="Šipka: doleva 72"/>
          <p:cNvSpPr/>
          <p:nvPr/>
        </p:nvSpPr>
        <p:spPr>
          <a:xfrm>
            <a:off x="994464" y="4119950"/>
            <a:ext cx="246880" cy="156002"/>
          </a:xfrm>
          <a:prstGeom prst="leftArrow">
            <a:avLst>
              <a:gd name="adj1" fmla="val 49999"/>
              <a:gd name="adj2" fmla="val 50000"/>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4" name="Znak násobení 73"/>
          <p:cNvSpPr/>
          <p:nvPr/>
        </p:nvSpPr>
        <p:spPr>
          <a:xfrm>
            <a:off x="310867" y="4437112"/>
            <a:ext cx="246973" cy="239168"/>
          </a:xfrm>
          <a:prstGeom prst="mathMultiply">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5" name="Obdélník 74"/>
          <p:cNvSpPr/>
          <p:nvPr/>
        </p:nvSpPr>
        <p:spPr>
          <a:xfrm>
            <a:off x="7013032" y="4212445"/>
            <a:ext cx="1471784" cy="391923"/>
          </a:xfrm>
          <a:prstGeom prst="rect">
            <a:avLst/>
          </a:prstGeom>
          <a:noFill/>
          <a:ln w="254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6" name="Obdélník 75"/>
          <p:cNvSpPr/>
          <p:nvPr/>
        </p:nvSpPr>
        <p:spPr>
          <a:xfrm>
            <a:off x="4690488" y="5163288"/>
            <a:ext cx="805424" cy="391923"/>
          </a:xfrm>
          <a:prstGeom prst="rect">
            <a:avLst/>
          </a:prstGeom>
          <a:noFill/>
          <a:ln w="254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7" name="Obdélník 76"/>
          <p:cNvSpPr/>
          <p:nvPr/>
        </p:nvSpPr>
        <p:spPr>
          <a:xfrm>
            <a:off x="5682599" y="5160741"/>
            <a:ext cx="3196545" cy="391923"/>
          </a:xfrm>
          <a:prstGeom prst="rect">
            <a:avLst/>
          </a:prstGeom>
          <a:noFill/>
          <a:ln w="254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68" name="Skupina 67">
            <a:extLst>
              <a:ext uri="{FF2B5EF4-FFF2-40B4-BE49-F238E27FC236}">
                <a16:creationId xmlns:a16="http://schemas.microsoft.com/office/drawing/2014/main" id="{9C4A8B1A-5E8F-4702-9BAA-3495AECAC697}"/>
              </a:ext>
            </a:extLst>
          </p:cNvPr>
          <p:cNvGrpSpPr/>
          <p:nvPr/>
        </p:nvGrpSpPr>
        <p:grpSpPr>
          <a:xfrm>
            <a:off x="204913" y="7101408"/>
            <a:ext cx="8722800" cy="4906800"/>
            <a:chOff x="180000" y="7092000"/>
            <a:chExt cx="8722800" cy="4906800"/>
          </a:xfrm>
        </p:grpSpPr>
        <p:sp>
          <p:nvSpPr>
            <p:cNvPr id="79" name="Obdélník 78">
              <a:extLst>
                <a:ext uri="{FF2B5EF4-FFF2-40B4-BE49-F238E27FC236}">
                  <a16:creationId xmlns:a16="http://schemas.microsoft.com/office/drawing/2014/main" id="{9742D8BE-D832-4714-950C-5F7D326919AC}"/>
                </a:ext>
              </a:extLst>
            </p:cNvPr>
            <p:cNvSpPr/>
            <p:nvPr/>
          </p:nvSpPr>
          <p:spPr>
            <a:xfrm>
              <a:off x="180000" y="7092000"/>
              <a:ext cx="8722800" cy="4906800"/>
            </a:xfrm>
            <a:prstGeom prst="rect">
              <a:avLst/>
            </a:prstGeom>
            <a:solidFill>
              <a:schemeClr val="tx1"/>
            </a:solidFill>
            <a:ln w="63500">
              <a:solidFill>
                <a:schemeClr val="accent3">
                  <a:lumMod val="75000"/>
                </a:schemeClr>
              </a:solidFill>
            </a:ln>
            <a:effectLst>
              <a:glow rad="38100">
                <a:schemeClr val="accent3">
                  <a:lumMod val="75000"/>
                </a:schemeClr>
              </a:glow>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pic>
          <p:nvPicPr>
            <p:cNvPr id="80" name="Obrázek 79">
              <a:extLst>
                <a:ext uri="{FF2B5EF4-FFF2-40B4-BE49-F238E27FC236}">
                  <a16:creationId xmlns:a16="http://schemas.microsoft.com/office/drawing/2014/main" id="{FF8BF37B-78F1-421B-951C-F6046ADD7C00}"/>
                </a:ext>
              </a:extLst>
            </p:cNvPr>
            <p:cNvPicPr>
              <a:picLocks noChangeAspect="1"/>
            </p:cNvPicPr>
            <p:nvPr/>
          </p:nvPicPr>
          <p:blipFill rotWithShape="1">
            <a:blip r:embed="rId24">
              <a:extLst>
                <a:ext uri="{28A0092B-C50C-407E-A947-70E740481C1C}">
                  <a14:useLocalDpi xmlns:a14="http://schemas.microsoft.com/office/drawing/2010/main" val="0"/>
                </a:ext>
              </a:extLst>
            </a:blip>
            <a:srcRect t="36474" r="7254" b="52550"/>
            <a:stretch/>
          </p:blipFill>
          <p:spPr>
            <a:xfrm>
              <a:off x="285388" y="7160678"/>
              <a:ext cx="8517291" cy="679456"/>
            </a:xfrm>
            <a:prstGeom prst="rect">
              <a:avLst/>
            </a:prstGeom>
          </p:spPr>
        </p:pic>
        <p:sp>
          <p:nvSpPr>
            <p:cNvPr id="81" name="TextovéPole 80">
              <a:extLst>
                <a:ext uri="{FF2B5EF4-FFF2-40B4-BE49-F238E27FC236}">
                  <a16:creationId xmlns:a16="http://schemas.microsoft.com/office/drawing/2014/main" id="{58D983EB-64C0-479E-9D69-4D6DDF151DC0}"/>
                </a:ext>
              </a:extLst>
            </p:cNvPr>
            <p:cNvSpPr txBox="1"/>
            <p:nvPr/>
          </p:nvSpPr>
          <p:spPr>
            <a:xfrm>
              <a:off x="251520" y="7277362"/>
              <a:ext cx="3672408" cy="400110"/>
            </a:xfrm>
            <a:prstGeom prst="rect">
              <a:avLst/>
            </a:prstGeom>
            <a:noFill/>
          </p:spPr>
          <p:txBody>
            <a:bodyPr wrap="square" rtlCol="0">
              <a:spAutoFit/>
            </a:bodyPr>
            <a:lstStyle/>
            <a:p>
              <a:r>
                <a:rPr lang="en-GB" sz="2000" dirty="0">
                  <a:solidFill>
                    <a:srgbClr val="FFFF00"/>
                  </a:solidFill>
                  <a:latin typeface="Algerian" panose="04020705040A02060702" pitchFamily="82" charset="0"/>
                  <a:ea typeface="Cambria Math" panose="02040503050406030204" pitchFamily="18" charset="0"/>
                </a:rPr>
                <a:t>O. D. Lecturing Legacy</a:t>
              </a:r>
              <a:endParaRPr lang="en-GB" sz="2000" i="1" dirty="0">
                <a:solidFill>
                  <a:srgbClr val="FFFF00"/>
                </a:solidFill>
                <a:latin typeface="Algerian" panose="04020705040A02060702" pitchFamily="82" charset="0"/>
                <a:ea typeface="Cambria Math" panose="02040503050406030204" pitchFamily="18" charset="0"/>
              </a:endParaRPr>
            </a:p>
          </p:txBody>
        </p:sp>
      </p:grpSp>
      <p:sp>
        <p:nvSpPr>
          <p:cNvPr id="4" name="Nadpis 3"/>
          <p:cNvSpPr>
            <a:spLocks noGrp="1"/>
          </p:cNvSpPr>
          <p:nvPr>
            <p:ph type="title"/>
          </p:nvPr>
        </p:nvSpPr>
        <p:spPr>
          <a:xfrm>
            <a:off x="144000" y="144000"/>
            <a:ext cx="5148075" cy="648072"/>
          </a:xfrm>
        </p:spPr>
        <p:txBody>
          <a:bodyPr/>
          <a:lstStyle/>
          <a:p>
            <a:r>
              <a:rPr lang="en-GB" dirty="0"/>
              <a:t>Assembling </a:t>
            </a:r>
            <a:r>
              <a:rPr lang="cs-CZ" dirty="0"/>
              <a:t>a </a:t>
            </a:r>
            <a:r>
              <a:rPr lang="en-GB" dirty="0"/>
              <a:t>3v8 FRA strip</a:t>
            </a:r>
          </a:p>
        </p:txBody>
      </p:sp>
      <p:sp>
        <p:nvSpPr>
          <p:cNvPr id="27" name="TextovéPole 26"/>
          <p:cNvSpPr txBox="1">
            <a:spLocks/>
          </p:cNvSpPr>
          <p:nvPr/>
        </p:nvSpPr>
        <p:spPr>
          <a:xfrm>
            <a:off x="-720000" y="7092000"/>
            <a:ext cx="8640000" cy="576064"/>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fontAlgn="base"/>
            <a:r>
              <a:rPr lang="cs-CZ" dirty="0"/>
              <a:t>Nic lépe nepomůže pomoci porozumět problému než názorný příklad.</a:t>
            </a:r>
          </a:p>
        </p:txBody>
      </p:sp>
      <p:sp>
        <p:nvSpPr>
          <p:cNvPr id="28" name="TextovéPole 27"/>
          <p:cNvSpPr txBox="1">
            <a:spLocks/>
          </p:cNvSpPr>
          <p:nvPr/>
        </p:nvSpPr>
        <p:spPr>
          <a:xfrm>
            <a:off x="-54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marL="0" lvl="1" fontAlgn="base"/>
            <a:r>
              <a:rPr lang="cs-CZ" sz="1000" dirty="0"/>
              <a:t>Procvičme si vytvoření stripu na FRA stripu 3v8, který je složen z FRA kontraktů 3v5 a 5v8. Uvidíme, co vše musíme učinit, abychom imitovali hotovostní tok FRA kontraktu, jehož FRA období se rovná délce vytvořeného stripu.</a:t>
            </a:r>
          </a:p>
        </p:txBody>
      </p:sp>
      <p:sp>
        <p:nvSpPr>
          <p:cNvPr id="29" name="TextovéPole 28"/>
          <p:cNvSpPr txBox="1">
            <a:spLocks/>
          </p:cNvSpPr>
          <p:nvPr/>
        </p:nvSpPr>
        <p:spPr>
          <a:xfrm>
            <a:off x="-3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marL="0" lvl="1"/>
            <a:r>
              <a:rPr lang="cs-CZ" sz="1000" dirty="0"/>
              <a:t>Příklad si zjednodušíme předpokladem, že FRA kontrakty jsou vypořádány na konci FRA období. Vyhneme se tím diskontování a následnému úročení stejných částek stejnou tržní úrokovou sazbou. Na odkazovaném videu je toto drobné zjednodušení opuštěno.</a:t>
            </a:r>
          </a:p>
        </p:txBody>
      </p:sp>
      <p:sp>
        <p:nvSpPr>
          <p:cNvPr id="30" name="TextovéPole 29"/>
          <p:cNvSpPr txBox="1">
            <a:spLocks/>
          </p:cNvSpPr>
          <p:nvPr/>
        </p:nvSpPr>
        <p:spPr>
          <a:xfrm>
            <a:off x="-1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fontAlgn="base"/>
            <a:r>
              <a:rPr lang="cs-CZ" dirty="0"/>
              <a:t>Pusťme se konstrukce stripu. Musíme postupovat tak, aby ve všech průběžných časových okamžicích byl čistý hotovostní tok nulový. Stejně jako je tomu ve výsledném FRA kontraktu.</a:t>
            </a:r>
          </a:p>
        </p:txBody>
      </p:sp>
      <p:sp>
        <p:nvSpPr>
          <p:cNvPr id="31" name="TextovéPole 30"/>
          <p:cNvSpPr txBox="1">
            <a:spLocks/>
          </p:cNvSpPr>
          <p:nvPr/>
        </p:nvSpPr>
        <p:spPr>
          <a:xfrm>
            <a:off x="0" y="7092000"/>
            <a:ext cx="8640000" cy="576000"/>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marL="0" lvl="1" fontAlgn="base"/>
            <a:r>
              <a:rPr lang="cs-CZ" sz="1000" dirty="0"/>
              <a:t>Na začátku časové osy si otevřeme obě komponenty vytvářeného stripu. Pomyslná jistina dřívějšího FRA 3v5 může být libovolná peněžní částka. Pomyslná jistina pozdějšího FRA 5v8 však již musí brát ohled na FRA sazbu předchozího kontraktu. Jelikož tyto FRA sazby jsou předem známy, předem známé jsou i velikosti pomyslných jistin. Čistý hotovostí tok v čase nula je nulový.</a:t>
            </a:r>
          </a:p>
        </p:txBody>
      </p:sp>
      <p:sp>
        <p:nvSpPr>
          <p:cNvPr id="32" name="TextovéPole 31"/>
          <p:cNvSpPr txBox="1">
            <a:spLocks/>
          </p:cNvSpPr>
          <p:nvPr/>
        </p:nvSpPr>
        <p:spPr>
          <a:xfrm>
            <a:off x="180000" y="7092000"/>
            <a:ext cx="8640000" cy="576000"/>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a:r>
              <a:rPr lang="cs-CZ" dirty="0"/>
              <a:t>Přesuňme se na začátek čtvrtého měsíce, kdy začíná FRA období dřívějšího FRA kontraktu. Provedeny zde budou dvě operace. Nejprve si vypůjčíme na dobu dvou měsíců, což je délka dřívějšího FRA, částku ve výši pomyslné jistiny dřívějšího FRA kontraktu. Výpůjční sazbou bude tržní dvouměsíční sazba.</a:t>
            </a:r>
          </a:p>
        </p:txBody>
      </p:sp>
      <p:sp>
        <p:nvSpPr>
          <p:cNvPr id="47" name="TextovéPole 46"/>
          <p:cNvSpPr txBox="1">
            <a:spLocks/>
          </p:cNvSpPr>
          <p:nvPr/>
        </p:nvSpPr>
        <p:spPr>
          <a:xfrm>
            <a:off x="3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fontAlgn="base"/>
            <a:r>
              <a:rPr lang="cs-CZ" dirty="0"/>
              <a:t>Za druhé, vypůjčenou částku obratem zapůjčíme na pět měsíců, což je délka vytvářeného stripu. Zápůjční sazbou bude tržní pětiměsíční sazba. Je evidentní, že výše uvedená kombinace výpůjčky a zápůjčky dává nulový hotovostní tok.</a:t>
            </a:r>
          </a:p>
        </p:txBody>
      </p:sp>
      <p:sp>
        <p:nvSpPr>
          <p:cNvPr id="54" name="TextovéPole 53"/>
          <p:cNvSpPr txBox="1">
            <a:spLocks/>
          </p:cNvSpPr>
          <p:nvPr/>
        </p:nvSpPr>
        <p:spPr>
          <a:xfrm>
            <a:off x="54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r>
              <a:rPr lang="cs-CZ" dirty="0"/>
              <a:t>Postupme dále na konec pátého měsíce. Zde dochází k vypořádání dřívějšího FRA a ke splacení dvouměsíční půjčky. Spočítáme si čisté saldo těchto dvou částek, které následně profinancujeme novou tříměsíční výpůjčkou, splatnou na konci tříměsíčního FRA období pozdějšího FRA kontraktu. Výpůjční sazbou bude tržní tříměsíční úroková sazba.</a:t>
            </a:r>
            <a:endParaRPr lang="cs-CZ" dirty="0">
              <a:effectLst/>
            </a:endParaRPr>
          </a:p>
        </p:txBody>
      </p:sp>
      <p:sp>
        <p:nvSpPr>
          <p:cNvPr id="62" name="TextovéPole 61"/>
          <p:cNvSpPr txBox="1">
            <a:spLocks/>
          </p:cNvSpPr>
          <p:nvPr/>
        </p:nvSpPr>
        <p:spPr>
          <a:xfrm>
            <a:off x="72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marL="0" lvl="1" fontAlgn="base"/>
            <a:r>
              <a:rPr lang="cs-CZ" sz="1000" dirty="0"/>
              <a:t>Všimněme si, že jistina nové tříměsíční půjčky není závislá na velikosti proměnlivé tržní úrokové sazby, ale jen na velikosti předem známé FRA sazby. Také je zřejmé, že podmínka čistého nulového salda je splněna.</a:t>
            </a:r>
          </a:p>
        </p:txBody>
      </p:sp>
      <p:sp>
        <p:nvSpPr>
          <p:cNvPr id="63" name="TextovéPole 62"/>
          <p:cNvSpPr txBox="1">
            <a:spLocks/>
          </p:cNvSpPr>
          <p:nvPr/>
        </p:nvSpPr>
        <p:spPr>
          <a:xfrm>
            <a:off x="90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a:r>
              <a:rPr lang="cs-CZ" dirty="0"/>
              <a:t>Nyní již jen zbývá stanovit čistý hotovostní tok na konci osmého měsíce. Složen bude ze tří komponent. A to jmenovitě z vypořádání pozdějšího FRA, ze splacení tříměsíční půjčky a z ukončení pětiměsíčního depozita. Dáme-li toto vše dohromady a provedeme několik úprav, obdržíme tento výraz.</a:t>
            </a:r>
          </a:p>
        </p:txBody>
      </p:sp>
      <p:sp>
        <p:nvSpPr>
          <p:cNvPr id="65" name="TextovéPole 64"/>
          <p:cNvSpPr txBox="1">
            <a:spLocks/>
          </p:cNvSpPr>
          <p:nvPr/>
        </p:nvSpPr>
        <p:spPr>
          <a:xfrm>
            <a:off x="10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a:r>
              <a:rPr lang="cs-CZ" dirty="0"/>
              <a:t>Vidíme, že výsledná částka má stejné složení hotovostního toku, jaké by obdržel kupující FRA kontraktu 3v8. S kladným znaménkem zde figuruje úroková platba odvozená od pětiměsíční tržní sazby platné v okamžiku zahájení tohoto kontraktu. Úroková platba se záporným znaménkem je známa předem, jelikož je odvozena od předem známých FRA sazeb dílčích FRA kontraktů.</a:t>
            </a:r>
          </a:p>
        </p:txBody>
      </p:sp>
      <p:sp>
        <p:nvSpPr>
          <p:cNvPr id="37" name="TextovéPole 36"/>
          <p:cNvSpPr txBox="1">
            <a:spLocks/>
          </p:cNvSpPr>
          <p:nvPr/>
        </p:nvSpPr>
        <p:spPr>
          <a:xfrm>
            <a:off x="12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a:r>
              <a:rPr lang="cs-CZ" dirty="0"/>
              <a:t>K úplné podobnosti stripu a stejně dlouhého FRA kontraktu si stačí uvědomit, že výraz v hranaté závorce můžeme nahradit FRA sazbou FRA kontaktu 3v8. Pokud by tomu tak nebylo, běžný FRA kontrakt 3v8 by generoval jiný hotovostí tok než FRA strip 3v8. To by pak vytvářelo arbitrážní příležitost.</a:t>
            </a:r>
          </a:p>
        </p:txBody>
      </p:sp>
      <p:sp>
        <p:nvSpPr>
          <p:cNvPr id="38" name="TextovéPole 37"/>
          <p:cNvSpPr txBox="1">
            <a:spLocks/>
          </p:cNvSpPr>
          <p:nvPr/>
        </p:nvSpPr>
        <p:spPr>
          <a:xfrm>
            <a:off x="144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fontAlgn="base"/>
            <a:r>
              <a:rPr lang="cs-CZ" dirty="0"/>
              <a:t>Podmínka neexistující arbitráže, kterou požadujeme od efektivně fungujících finančních trhů, nás tak přivádí k této rovnici úrokové parity. Je to nám již dobře známá rovnice úrokové parity mezi forwardovými sazbami peněžního trhu. Pouze značení je trochu jiné, přizpůsobené potřebám FRA kontraktů.</a:t>
            </a:r>
          </a:p>
        </p:txBody>
      </p:sp>
      <p:sp>
        <p:nvSpPr>
          <p:cNvPr id="64" name="Tlačítko akce: Video 63">
            <a:hlinkClick r:id="" action="ppaction://noaction" highlightClick="1"/>
            <a:extLst>
              <a:ext uri="{FF2B5EF4-FFF2-40B4-BE49-F238E27FC236}">
                <a16:creationId xmlns:a16="http://schemas.microsoft.com/office/drawing/2014/main" id="{805D63A0-4AB4-44E9-A0E7-ADEB3F9C4816}"/>
              </a:ext>
            </a:extLst>
          </p:cNvPr>
          <p:cNvSpPr/>
          <p:nvPr/>
        </p:nvSpPr>
        <p:spPr>
          <a:xfrm>
            <a:off x="6480000" y="180000"/>
            <a:ext cx="468000" cy="360000"/>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s-CZ" sz="1200" b="1" dirty="0">
                <a:solidFill>
                  <a:srgbClr val="FFFF00"/>
                </a:solidFill>
              </a:rPr>
              <a:t>4</a:t>
            </a:r>
          </a:p>
        </p:txBody>
      </p:sp>
      <p:sp>
        <p:nvSpPr>
          <p:cNvPr id="82" name="Obdélník 81">
            <a:extLst>
              <a:ext uri="{FF2B5EF4-FFF2-40B4-BE49-F238E27FC236}">
                <a16:creationId xmlns:a16="http://schemas.microsoft.com/office/drawing/2014/main" id="{BAD55566-FC3F-49C9-9CC2-BD0601D2B907}"/>
              </a:ext>
            </a:extLst>
          </p:cNvPr>
          <p:cNvSpPr/>
          <p:nvPr/>
        </p:nvSpPr>
        <p:spPr>
          <a:xfrm>
            <a:off x="810517" y="7686880"/>
            <a:ext cx="7505899" cy="1477328"/>
          </a:xfrm>
          <a:prstGeom prst="rect">
            <a:avLst/>
          </a:prstGeom>
          <a:solidFill>
            <a:schemeClr val="tx1"/>
          </a:solidFill>
          <a:ln w="34925" cmpd="sng">
            <a:solidFill>
              <a:srgbClr val="000000"/>
            </a:solidFill>
          </a:ln>
          <a:effectLst>
            <a:softEdge rad="127000"/>
          </a:effectLst>
        </p:spPr>
        <p:txBody>
          <a:bodyPr wrap="square" lIns="91440" tIns="45720" rIns="91440" bIns="45720">
            <a:spAutoFit/>
          </a:bodyPr>
          <a:lstStyle/>
          <a:p>
            <a:pPr algn="ctr"/>
            <a:endParaRPr lang="en-GB" sz="2000" dirty="0">
              <a:ln w="0"/>
              <a:solidFill>
                <a:srgbClr val="4E67C8"/>
              </a:solidFill>
              <a:effectLst>
                <a:outerShdw blurRad="38100" dist="25400" dir="5400000" algn="ctr" rotWithShape="0">
                  <a:srgbClr val="6E747A">
                    <a:alpha val="43000"/>
                  </a:srgbClr>
                </a:outerShdw>
              </a:effectLst>
              <a:latin typeface="Cambria Math" panose="02040503050406030204" pitchFamily="18" charset="0"/>
              <a:ea typeface="Cambria Math" panose="02040503050406030204" pitchFamily="18" charset="0"/>
              <a:cs typeface="Microsoft Sans Serif" panose="020B0604020202020204" pitchFamily="34" charset="0"/>
            </a:endParaRPr>
          </a:p>
          <a:p>
            <a:pPr algn="ctr"/>
            <a:r>
              <a:rPr lang="en-GB" sz="3200" dirty="0">
                <a:ln w="0"/>
                <a:solidFill>
                  <a:srgbClr val="4E67C8"/>
                </a:solidFill>
                <a:effectLst>
                  <a:outerShdw blurRad="38100" dist="25400" dir="5400000" algn="ctr" rotWithShape="0">
                    <a:srgbClr val="6E747A">
                      <a:alpha val="43000"/>
                    </a:srgbClr>
                  </a:outerShdw>
                </a:effectLst>
                <a:latin typeface="Yu Mincho Demibold" panose="02020600000000000000" pitchFamily="18" charset="-128"/>
                <a:ea typeface="Yu Mincho Demibold" panose="02020600000000000000" pitchFamily="18" charset="-128"/>
                <a:cs typeface="Microsoft Sans Serif" panose="020B0604020202020204" pitchFamily="34" charset="0"/>
              </a:rPr>
              <a:t>Financial Video</a:t>
            </a:r>
            <a:r>
              <a:rPr lang="cs-CZ" sz="3200" dirty="0">
                <a:ln w="0"/>
                <a:solidFill>
                  <a:srgbClr val="4E67C8"/>
                </a:solidFill>
                <a:effectLst>
                  <a:outerShdw blurRad="38100" dist="25400" dir="5400000" algn="ctr" rotWithShape="0">
                    <a:srgbClr val="6E747A">
                      <a:alpha val="43000"/>
                    </a:srgbClr>
                  </a:outerShdw>
                </a:effectLst>
                <a:latin typeface="Yu Mincho Demibold" panose="02020600000000000000" pitchFamily="18" charset="-128"/>
                <a:ea typeface="Yu Mincho Demibold" panose="02020600000000000000" pitchFamily="18" charset="-128"/>
                <a:cs typeface="Microsoft Sans Serif" panose="020B0604020202020204" pitchFamily="34" charset="0"/>
              </a:rPr>
              <a:t> </a:t>
            </a:r>
            <a:r>
              <a:rPr lang="en-GB" sz="3200" dirty="0">
                <a:ln w="0"/>
                <a:solidFill>
                  <a:srgbClr val="4E67C8"/>
                </a:solidFill>
                <a:effectLst>
                  <a:outerShdw blurRad="38100" dist="25400" dir="5400000" algn="ctr" rotWithShape="0">
                    <a:srgbClr val="6E747A">
                      <a:alpha val="43000"/>
                    </a:srgbClr>
                  </a:outerShdw>
                </a:effectLst>
                <a:latin typeface="Yu Mincho Demibold" panose="02020600000000000000" pitchFamily="18" charset="-128"/>
                <a:ea typeface="Yu Mincho Demibold" panose="02020600000000000000" pitchFamily="18" charset="-128"/>
                <a:cs typeface="Microsoft Sans Serif" panose="020B0604020202020204" pitchFamily="34" charset="0"/>
              </a:rPr>
              <a:t>Boutique</a:t>
            </a:r>
            <a:endParaRPr lang="en-GB" sz="4000" b="1" dirty="0">
              <a:ln w="10160">
                <a:solidFill>
                  <a:srgbClr val="FF8021"/>
                </a:solidFill>
                <a:prstDash val="solid"/>
              </a:ln>
              <a:solidFill>
                <a:srgbClr val="FFFFFF"/>
              </a:solidFill>
              <a:effectLst>
                <a:outerShdw blurRad="38100" dist="22860" dir="5400000" algn="tl" rotWithShape="0">
                  <a:srgbClr val="000000">
                    <a:alpha val="30000"/>
                  </a:srgbClr>
                </a:outerShdw>
              </a:effectLst>
              <a:latin typeface="Cambria Math"/>
              <a:ea typeface="Cambria Math" panose="02040503050406030204" pitchFamily="18" charset="0"/>
            </a:endParaRPr>
          </a:p>
          <a:p>
            <a:pPr algn="ctr">
              <a:spcBef>
                <a:spcPts val="1200"/>
              </a:spcBef>
            </a:pPr>
            <a:r>
              <a:rPr lang="en-GB" sz="2800" b="1" spc="1000" dirty="0">
                <a:ln w="12700">
                  <a:solidFill>
                    <a:srgbClr val="4E67C8"/>
                  </a:solidFill>
                  <a:prstDash val="solid"/>
                </a:ln>
                <a:solidFill>
                  <a:srgbClr val="A7EA52">
                    <a:lumMod val="75000"/>
                  </a:srgbClr>
                </a:solidFill>
                <a:effectLst>
                  <a:outerShdw sx="1000" sy="1000" algn="bl" rotWithShape="0">
                    <a:srgbClr val="4E67C8"/>
                  </a:outerShdw>
                </a:effectLst>
                <a:latin typeface="Cambria Math"/>
                <a:ea typeface="Cambria Math" panose="02040503050406030204" pitchFamily="18" charset="0"/>
              </a:rPr>
              <a:t>RECOMMENDS</a:t>
            </a:r>
            <a:endParaRPr lang="en-GB" sz="5400" b="1" dirty="0">
              <a:ln w="22225">
                <a:solidFill>
                  <a:srgbClr val="5ECCF3"/>
                </a:solidFill>
                <a:prstDash val="solid"/>
              </a:ln>
              <a:solidFill>
                <a:srgbClr val="5ECCF3">
                  <a:lumMod val="40000"/>
                  <a:lumOff val="60000"/>
                </a:srgbClr>
              </a:solidFill>
            </a:endParaRPr>
          </a:p>
        </p:txBody>
      </p:sp>
      <p:sp>
        <p:nvSpPr>
          <p:cNvPr id="83" name="Obdélník 82">
            <a:extLst>
              <a:ext uri="{FF2B5EF4-FFF2-40B4-BE49-F238E27FC236}">
                <a16:creationId xmlns:a16="http://schemas.microsoft.com/office/drawing/2014/main" id="{990664E3-C1B3-471D-AF01-5E4F6B908956}"/>
              </a:ext>
            </a:extLst>
          </p:cNvPr>
          <p:cNvSpPr/>
          <p:nvPr/>
        </p:nvSpPr>
        <p:spPr>
          <a:xfrm>
            <a:off x="431392" y="9271056"/>
            <a:ext cx="8294252" cy="2431435"/>
          </a:xfrm>
          <a:prstGeom prst="rect">
            <a:avLst/>
          </a:prstGeom>
          <a:solidFill>
            <a:schemeClr val="tx1"/>
          </a:solidFill>
          <a:ln w="34925" cmpd="sng">
            <a:solidFill>
              <a:srgbClr val="000000"/>
            </a:solidFill>
          </a:ln>
          <a:effectLst>
            <a:softEdge rad="127000"/>
          </a:effectLst>
        </p:spPr>
        <p:txBody>
          <a:bodyPr wrap="square" lIns="91440" tIns="0" rIns="91440" bIns="0">
            <a:spAutoFit/>
          </a:bodyPr>
          <a:lstStyle/>
          <a:p>
            <a:pPr algn="ctr"/>
            <a:endParaRPr lang="en-GB" sz="3200" b="1" spc="1000" dirty="0">
              <a:ln w="12700">
                <a:solidFill>
                  <a:srgbClr val="4E67C8"/>
                </a:solidFill>
                <a:prstDash val="solid"/>
              </a:ln>
              <a:pattFill prst="pct50">
                <a:fgClr>
                  <a:srgbClr val="4E67C8"/>
                </a:fgClr>
                <a:bgClr>
                  <a:srgbClr val="4E67C8">
                    <a:lumMod val="20000"/>
                    <a:lumOff val="80000"/>
                  </a:srgbClr>
                </a:bgClr>
              </a:pattFill>
              <a:effectLst>
                <a:outerShdw dist="38100" dir="2640000" algn="bl" rotWithShape="0">
                  <a:srgbClr val="4E67C8"/>
                </a:outerShdw>
              </a:effectLst>
              <a:latin typeface="Cambria Math"/>
              <a:ea typeface="Cambria Math" panose="02040503050406030204" pitchFamily="18" charset="0"/>
            </a:endParaRPr>
          </a:p>
          <a:p>
            <a:r>
              <a:rPr lang="cs-CZ" b="1" dirty="0">
                <a:ln w="19050">
                  <a:noFill/>
                  <a:prstDash val="solid"/>
                </a:ln>
                <a:solidFill>
                  <a:srgbClr val="C00000"/>
                </a:solidFill>
                <a:effectLst>
                  <a:innerShdw blurRad="177800">
                    <a:srgbClr val="A7EA52">
                      <a:lumMod val="50000"/>
                    </a:srgbClr>
                  </a:innerShdw>
                </a:effectLst>
                <a:latin typeface="Cambria Math"/>
                <a:ea typeface="Cambria Math" panose="02040503050406030204" pitchFamily="18" charset="0"/>
              </a:rPr>
              <a:t>VB-FI-16</a:t>
            </a:r>
          </a:p>
          <a:p>
            <a:pPr algn="ctr"/>
            <a:r>
              <a:rPr lang="cs-CZ" sz="5400" b="1" dirty="0">
                <a:ln w="19050">
                  <a:solidFill>
                    <a:srgbClr val="000000"/>
                  </a:solidFill>
                  <a:prstDash val="solid"/>
                </a:ln>
                <a:pattFill prst="pct90">
                  <a:fgClr>
                    <a:srgbClr val="A7EA52">
                      <a:lumMod val="50000"/>
                    </a:srgbClr>
                  </a:fgClr>
                  <a:bgClr>
                    <a:prstClr val="white"/>
                  </a:bgClr>
                </a:pattFill>
                <a:effectLst>
                  <a:innerShdw blurRad="177800">
                    <a:srgbClr val="A7EA52">
                      <a:lumMod val="50000"/>
                    </a:srgbClr>
                  </a:innerShdw>
                  <a:reflection blurRad="6350" stA="60000" endA="900" endPos="58000" dir="5400000" sy="-100000" algn="bl" rotWithShape="0"/>
                </a:effectLst>
                <a:latin typeface="Cambria Math"/>
                <a:ea typeface="Cambria Math" panose="02040503050406030204" pitchFamily="18" charset="0"/>
              </a:rPr>
              <a:t>FRA STRIP</a:t>
            </a:r>
          </a:p>
          <a:p>
            <a:r>
              <a:rPr lang="en-GB" sz="1600" b="1" dirty="0">
                <a:ln w="19050">
                  <a:noFill/>
                  <a:prstDash val="solid"/>
                </a:ln>
                <a:solidFill>
                  <a:srgbClr val="C00000"/>
                </a:solidFill>
                <a:effectLst>
                  <a:innerShdw blurRad="177800">
                    <a:srgbClr val="A7EA52">
                      <a:lumMod val="50000"/>
                    </a:srgbClr>
                  </a:innerShdw>
                </a:effectLst>
                <a:latin typeface="Cambria Math"/>
                <a:ea typeface="Cambria Math" panose="02040503050406030204" pitchFamily="18" charset="0"/>
                <a:hlinkClick r:id="rId25"/>
              </a:rPr>
              <a:t>Visit the Video</a:t>
            </a:r>
            <a:r>
              <a:rPr lang="cs-CZ" sz="1600" b="1" dirty="0">
                <a:ln w="19050">
                  <a:noFill/>
                  <a:prstDash val="solid"/>
                </a:ln>
                <a:solidFill>
                  <a:srgbClr val="C00000"/>
                </a:solidFill>
                <a:effectLst>
                  <a:innerShdw blurRad="177800">
                    <a:srgbClr val="A7EA52">
                      <a:lumMod val="50000"/>
                    </a:srgbClr>
                  </a:innerShdw>
                </a:effectLst>
                <a:latin typeface="Cambria Math"/>
                <a:ea typeface="Cambria Math" panose="02040503050406030204" pitchFamily="18" charset="0"/>
                <a:hlinkClick r:id="rId25"/>
              </a:rPr>
              <a:t> </a:t>
            </a:r>
            <a:r>
              <a:rPr lang="en-GB" sz="1600" b="1" dirty="0">
                <a:ln w="19050">
                  <a:noFill/>
                  <a:prstDash val="solid"/>
                </a:ln>
                <a:solidFill>
                  <a:srgbClr val="C00000"/>
                </a:solidFill>
                <a:effectLst>
                  <a:innerShdw blurRad="177800">
                    <a:srgbClr val="A7EA52">
                      <a:lumMod val="50000"/>
                    </a:srgbClr>
                  </a:innerShdw>
                </a:effectLst>
                <a:latin typeface="Cambria Math"/>
                <a:ea typeface="Cambria Math" panose="02040503050406030204" pitchFamily="18" charset="0"/>
                <a:hlinkClick r:id="rId25"/>
              </a:rPr>
              <a:t>Boutique now</a:t>
            </a:r>
            <a:r>
              <a:rPr lang="en-GB" sz="5400" b="1" dirty="0">
                <a:ln w="19050">
                  <a:solidFill>
                    <a:prstClr val="black"/>
                  </a:solidFill>
                  <a:prstDash val="solid"/>
                </a:ln>
                <a:solidFill>
                  <a:srgbClr val="C00000"/>
                </a:solidFill>
                <a:effectLst>
                  <a:innerShdw blurRad="177800">
                    <a:srgbClr val="A7EA52">
                      <a:lumMod val="50000"/>
                    </a:srgbClr>
                  </a:innerShdw>
                </a:effectLst>
                <a:latin typeface="Cambria Math"/>
                <a:ea typeface="Cambria Math" panose="02040503050406030204" pitchFamily="18" charset="0"/>
                <a:hlinkClick r:id="rId25"/>
              </a:rPr>
              <a:t> </a:t>
            </a:r>
            <a:endParaRPr lang="en-GB" sz="5400" b="1" dirty="0">
              <a:ln w="19050">
                <a:solidFill>
                  <a:prstClr val="black"/>
                </a:solidFill>
                <a:prstDash val="solid"/>
              </a:ln>
              <a:solidFill>
                <a:srgbClr val="C00000"/>
              </a:solidFill>
              <a:effectLst>
                <a:innerShdw blurRad="177800">
                  <a:srgbClr val="A7EA52">
                    <a:lumMod val="50000"/>
                  </a:srgbClr>
                </a:innerShdw>
              </a:effectLst>
            </a:endParaRPr>
          </a:p>
        </p:txBody>
      </p:sp>
      <p:sp>
        <p:nvSpPr>
          <p:cNvPr id="84" name="Zaoblený obdélník 85">
            <a:extLst>
              <a:ext uri="{FF2B5EF4-FFF2-40B4-BE49-F238E27FC236}">
                <a16:creationId xmlns:a16="http://schemas.microsoft.com/office/drawing/2014/main" id="{51C0BBAE-9CCF-44DF-AE61-014940313799}"/>
              </a:ext>
            </a:extLst>
          </p:cNvPr>
          <p:cNvSpPr/>
          <p:nvPr/>
        </p:nvSpPr>
        <p:spPr>
          <a:xfrm>
            <a:off x="1519536" y="8974800"/>
            <a:ext cx="6076800" cy="572400"/>
          </a:xfrm>
          <a:prstGeom prst="roundRect">
            <a:avLst/>
          </a:prstGeom>
          <a:solidFill>
            <a:schemeClr val="accent5">
              <a:lumMod val="20000"/>
              <a:lumOff val="80000"/>
            </a:schemeClr>
          </a:solidFill>
          <a:effectLst>
            <a:glow rad="152400">
              <a:schemeClr val="accent3">
                <a:lumMod val="75000"/>
              </a:schemeClr>
            </a:glow>
          </a:effectLst>
        </p:spPr>
        <p:txBody>
          <a:bodyPr wrap="square" rtlCol="0" anchor="ctr" anchorCtr="1">
            <a:noAutofit/>
          </a:bodyPr>
          <a:lstStyle/>
          <a:p>
            <a:r>
              <a:rPr lang="cs-CZ" sz="1400" cap="small" dirty="0">
                <a:solidFill>
                  <a:prstClr val="black"/>
                </a:solidFill>
              </a:rPr>
              <a:t>HIDE SCREEN</a:t>
            </a:r>
          </a:p>
        </p:txBody>
      </p:sp>
      <p:sp>
        <p:nvSpPr>
          <p:cNvPr id="85" name="Tlačítko akce: Prázdné 84">
            <a:hlinkClick r:id="" action="ppaction://noaction" highlightClick="1"/>
            <a:extLst>
              <a:ext uri="{FF2B5EF4-FFF2-40B4-BE49-F238E27FC236}">
                <a16:creationId xmlns:a16="http://schemas.microsoft.com/office/drawing/2014/main" id="{B54F1EC9-B26E-4D0A-AF53-FA20835C71C4}"/>
              </a:ext>
            </a:extLst>
          </p:cNvPr>
          <p:cNvSpPr/>
          <p:nvPr/>
        </p:nvSpPr>
        <p:spPr>
          <a:xfrm>
            <a:off x="7631560" y="36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800" b="1" dirty="0" err="1">
                <a:solidFill>
                  <a:srgbClr val="FFFF00"/>
                </a:solidFill>
              </a:rPr>
              <a:t>Cz</a:t>
            </a:r>
            <a:endParaRPr lang="cs-CZ" sz="800" b="1" dirty="0">
              <a:solidFill>
                <a:srgbClr val="FFFF00"/>
              </a:solidFill>
            </a:endParaRPr>
          </a:p>
        </p:txBody>
      </p:sp>
      <p:sp>
        <p:nvSpPr>
          <p:cNvPr id="86" name="Tlačítko akce: Prázdné 85">
            <a:hlinkClick r:id="" action="ppaction://noaction" highlightClick="1"/>
            <a:extLst>
              <a:ext uri="{FF2B5EF4-FFF2-40B4-BE49-F238E27FC236}">
                <a16:creationId xmlns:a16="http://schemas.microsoft.com/office/drawing/2014/main" id="{0FD27516-8B91-470E-9D0E-73086701A0A1}"/>
              </a:ext>
            </a:extLst>
          </p:cNvPr>
          <p:cNvSpPr/>
          <p:nvPr/>
        </p:nvSpPr>
        <p:spPr>
          <a:xfrm>
            <a:off x="8028480" y="36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800" b="1" dirty="0">
                <a:solidFill>
                  <a:srgbClr val="FFFF00"/>
                </a:solidFill>
              </a:rPr>
              <a:t>En</a:t>
            </a:r>
          </a:p>
        </p:txBody>
      </p:sp>
      <p:sp>
        <p:nvSpPr>
          <p:cNvPr id="87" name="Tlačítko akce: Prázdné 86">
            <a:hlinkClick r:id="" action="ppaction://noaction" highlightClick="1"/>
            <a:extLst>
              <a:ext uri="{FF2B5EF4-FFF2-40B4-BE49-F238E27FC236}">
                <a16:creationId xmlns:a16="http://schemas.microsoft.com/office/drawing/2014/main" id="{5D0F781F-EF7D-402B-9D8C-658C9FBB3E55}"/>
              </a:ext>
            </a:extLst>
          </p:cNvPr>
          <p:cNvSpPr/>
          <p:nvPr/>
        </p:nvSpPr>
        <p:spPr>
          <a:xfrm>
            <a:off x="8423648" y="360000"/>
            <a:ext cx="360000" cy="180000"/>
          </a:xfrm>
          <a:prstGeom prst="actionButtonBlank">
            <a:avLst/>
          </a:prstGeom>
          <a:solidFill>
            <a:schemeClr val="accent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cs-CZ" sz="800" b="1" dirty="0" err="1">
                <a:solidFill>
                  <a:srgbClr val="FFFF00"/>
                </a:solidFill>
              </a:rPr>
              <a:t>None</a:t>
            </a:r>
            <a:endParaRPr lang="cs-CZ" sz="800" b="1" dirty="0">
              <a:solidFill>
                <a:srgbClr val="FFFF00"/>
              </a:solidFill>
            </a:endParaRPr>
          </a:p>
        </p:txBody>
      </p:sp>
      <p:sp>
        <p:nvSpPr>
          <p:cNvPr id="88" name="Zástupný symbol pro zápatí 1">
            <a:extLst>
              <a:ext uri="{FF2B5EF4-FFF2-40B4-BE49-F238E27FC236}">
                <a16:creationId xmlns:a16="http://schemas.microsoft.com/office/drawing/2014/main" id="{7B843E31-13DF-4979-8632-980FA1351549}"/>
              </a:ext>
            </a:extLst>
          </p:cNvPr>
          <p:cNvSpPr txBox="1">
            <a:spLocks/>
          </p:cNvSpPr>
          <p:nvPr/>
        </p:nvSpPr>
        <p:spPr>
          <a:xfrm>
            <a:off x="7631480" y="188640"/>
            <a:ext cx="1152168" cy="156738"/>
          </a:xfrm>
          <a:prstGeom prst="rect">
            <a:avLst/>
          </a:prstGeom>
        </p:spPr>
        <p:txBody>
          <a:bodyPr vert="horz" lIns="91440" tIns="45720" rIns="91440" bIns="45720" rtlCol="0" anchor="ctr"/>
          <a:lstStyle>
            <a:defPPr>
              <a:defRPr lang="cs-CZ"/>
            </a:defPPr>
            <a:lvl1pPr marL="0" algn="l" defTabSz="914400" rtl="0" eaLnBrk="1" latinLnBrk="0" hangingPunct="1">
              <a:defRPr sz="1100" b="1" kern="1200">
                <a:solidFill>
                  <a:schemeClr val="tx1">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800" kern="800" spc="130" dirty="0"/>
              <a:t>Subtitles</a:t>
            </a:r>
          </a:p>
        </p:txBody>
      </p:sp>
      <p:sp>
        <p:nvSpPr>
          <p:cNvPr id="89" name="Obdélník 88">
            <a:extLst>
              <a:ext uri="{FF2B5EF4-FFF2-40B4-BE49-F238E27FC236}">
                <a16:creationId xmlns:a16="http://schemas.microsoft.com/office/drawing/2014/main" id="{0D8A9465-5D74-48A5-B361-F3BAAFF14780}"/>
              </a:ext>
            </a:extLst>
          </p:cNvPr>
          <p:cNvSpPr/>
          <p:nvPr/>
        </p:nvSpPr>
        <p:spPr>
          <a:xfrm>
            <a:off x="7524480" y="180000"/>
            <a:ext cx="1368000" cy="396000"/>
          </a:xfrm>
          <a:prstGeom prst="rect">
            <a:avLst/>
          </a:prstGeom>
          <a:solidFill>
            <a:schemeClr val="accent1">
              <a:alpha val="40000"/>
            </a:schemeClr>
          </a:solidFill>
          <a:ln w="63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0" name="Obdélník 89">
            <a:extLst>
              <a:ext uri="{FF2B5EF4-FFF2-40B4-BE49-F238E27FC236}">
                <a16:creationId xmlns:a16="http://schemas.microsoft.com/office/drawing/2014/main" id="{06853066-C93C-49D2-BAB5-11E6B50B37BF}"/>
              </a:ext>
            </a:extLst>
          </p:cNvPr>
          <p:cNvSpPr/>
          <p:nvPr/>
        </p:nvSpPr>
        <p:spPr>
          <a:xfrm>
            <a:off x="9252000" y="0"/>
            <a:ext cx="466351" cy="180000"/>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000" dirty="0">
                <a:solidFill>
                  <a:schemeClr val="tx1"/>
                </a:solidFill>
              </a:rPr>
              <a:t>2.4a</a:t>
            </a:r>
          </a:p>
        </p:txBody>
      </p:sp>
      <mc:AlternateContent xmlns:mc="http://schemas.openxmlformats.org/markup-compatibility/2006" xmlns:a14="http://schemas.microsoft.com/office/drawing/2010/main">
        <mc:Choice Requires="a14">
          <p:sp>
            <p:nvSpPr>
              <p:cNvPr id="91" name="TextovéPole 90">
                <a:extLst>
                  <a:ext uri="{FF2B5EF4-FFF2-40B4-BE49-F238E27FC236}">
                    <a16:creationId xmlns:a16="http://schemas.microsoft.com/office/drawing/2014/main" id="{B6441872-CEC9-49C9-BBE5-508FBCBD77BD}"/>
                  </a:ext>
                </a:extLst>
              </p:cNvPr>
              <p:cNvSpPr txBox="1"/>
              <p:nvPr/>
            </p:nvSpPr>
            <p:spPr>
              <a:xfrm>
                <a:off x="7461992" y="5601088"/>
                <a:ext cx="1070448" cy="398186"/>
              </a:xfrm>
              <a:prstGeom prst="rect">
                <a:avLst/>
              </a:prstGeom>
              <a:noFill/>
              <a:ln>
                <a:noFill/>
              </a:ln>
            </p:spPr>
            <p:txBody>
              <a:bodyPr wrap="square" rtlCol="0">
                <a:spAutoFit/>
              </a:bodyPr>
              <a:lstStyle/>
              <a:p>
                <a:pPr marL="0" lvl="2">
                  <a:buClr>
                    <a:srgbClr val="7030A0"/>
                  </a:buClr>
                  <a:buSzPct val="80000"/>
                </a:pPr>
                <a14:m>
                  <m:oMathPara xmlns:m="http://schemas.openxmlformats.org/officeDocument/2006/math">
                    <m:oMathParaPr>
                      <m:jc m:val="centerGroup"/>
                    </m:oMathParaPr>
                    <m:oMath xmlns:m="http://schemas.openxmlformats.org/officeDocument/2006/math">
                      <m:d>
                        <m:dPr>
                          <m:ctrlPr>
                            <a:rPr lang="cs-CZ" sz="1600" b="0" i="1" smtClean="0">
                              <a:latin typeface="Cambria Math" panose="02040503050406030204" pitchFamily="18" charset="0"/>
                            </a:rPr>
                          </m:ctrlPr>
                        </m:dPr>
                        <m:e>
                          <m:box>
                            <m:boxPr>
                              <m:ctrlPr>
                                <a:rPr lang="cs-CZ" sz="1600" i="1">
                                  <a:latin typeface="Cambria Math" panose="02040503050406030204" pitchFamily="18" charset="0"/>
                                </a:rPr>
                              </m:ctrlPr>
                            </m:boxPr>
                            <m:e>
                              <m:argPr>
                                <m:argSz m:val="-1"/>
                              </m:argPr>
                              <m:f>
                                <m:fPr>
                                  <m:ctrlPr>
                                    <a:rPr lang="cs-CZ" sz="1600" i="1">
                                      <a:latin typeface="Cambria Math" panose="02040503050406030204" pitchFamily="18" charset="0"/>
                                    </a:rPr>
                                  </m:ctrlPr>
                                </m:fPr>
                                <m:num>
                                  <m:sSub>
                                    <m:sSubPr>
                                      <m:ctrlPr>
                                        <a:rPr lang="cs-CZ" sz="1600" i="1">
                                          <a:latin typeface="Cambria Math" panose="02040503050406030204" pitchFamily="18" charset="0"/>
                                        </a:rPr>
                                      </m:ctrlPr>
                                    </m:sSubPr>
                                    <m:e>
                                      <m:r>
                                        <a:rPr lang="cs-CZ" sz="1600" i="1">
                                          <a:latin typeface="Cambria Math" panose="02040503050406030204" pitchFamily="18" charset="0"/>
                                        </a:rPr>
                                        <m:t>𝑁</m:t>
                                      </m:r>
                                    </m:e>
                                    <m:sub>
                                      <m:r>
                                        <a:rPr lang="cs-CZ" sz="1600" i="1">
                                          <a:latin typeface="Cambria Math" panose="02040503050406030204" pitchFamily="18" charset="0"/>
                                        </a:rPr>
                                        <m:t>3,8</m:t>
                                      </m:r>
                                    </m:sub>
                                  </m:sSub>
                                </m:num>
                                <m:den>
                                  <m:r>
                                    <a:rPr lang="cs-CZ" sz="1600" i="1">
                                      <a:latin typeface="Cambria Math" panose="02040503050406030204" pitchFamily="18" charset="0"/>
                                    </a:rPr>
                                    <m:t>365</m:t>
                                  </m:r>
                                </m:den>
                              </m:f>
                            </m:e>
                          </m:box>
                          <m:r>
                            <a:rPr lang="cs-CZ" sz="1600" b="0" i="1" smtClean="0">
                              <a:latin typeface="Cambria Math" panose="02040503050406030204" pitchFamily="18" charset="0"/>
                            </a:rPr>
                            <m:t> </m:t>
                          </m:r>
                          <m:sPre>
                            <m:sPrePr>
                              <m:ctrlPr>
                                <a:rPr lang="cs-CZ" sz="1600" i="1">
                                  <a:latin typeface="Cambria Math" panose="02040503050406030204" pitchFamily="18" charset="0"/>
                                  <a:ea typeface="Cambria Math" panose="02040503050406030204" pitchFamily="18" charset="0"/>
                                </a:rPr>
                              </m:ctrlPr>
                            </m:sPrePr>
                            <m:sub>
                              <m:r>
                                <a:rPr lang="cs-CZ" sz="1600" i="1">
                                  <a:latin typeface="Cambria Math" panose="02040503050406030204" pitchFamily="18" charset="0"/>
                                  <a:ea typeface="Cambria Math" panose="02040503050406030204" pitchFamily="18" charset="0"/>
                                </a:rPr>
                                <m:t>3</m:t>
                              </m:r>
                            </m:sub>
                            <m:sup>
                              <m:r>
                                <a:rPr lang="cs-CZ" sz="1600" i="1">
                                  <a:latin typeface="Cambria Math" panose="02040503050406030204" pitchFamily="18" charset="0"/>
                                  <a:ea typeface="Cambria Math" panose="02040503050406030204" pitchFamily="18" charset="0"/>
                                </a:rPr>
                                <m:t> </m:t>
                              </m:r>
                            </m:sup>
                            <m:e>
                              <m:sSub>
                                <m:sSubPr>
                                  <m:ctrlPr>
                                    <a:rPr lang="cs-CZ" sz="1600" i="1">
                                      <a:latin typeface="Cambria Math" panose="02040503050406030204" pitchFamily="18" charset="0"/>
                                    </a:rPr>
                                  </m:ctrlPr>
                                </m:sSubPr>
                                <m:e>
                                  <m:r>
                                    <a:rPr lang="cs-CZ" sz="1600" i="1">
                                      <a:latin typeface="Cambria Math" panose="02040503050406030204" pitchFamily="18" charset="0"/>
                                    </a:rPr>
                                    <m:t>𝐾</m:t>
                                  </m:r>
                                </m:e>
                                <m:sub>
                                  <m:r>
                                    <a:rPr lang="cs-CZ" sz="1600" i="1">
                                      <a:latin typeface="Cambria Math" panose="02040503050406030204" pitchFamily="18" charset="0"/>
                                    </a:rPr>
                                    <m:t>8</m:t>
                                  </m:r>
                                </m:sub>
                              </m:sSub>
                            </m:e>
                          </m:sPre>
                        </m:e>
                      </m:d>
                    </m:oMath>
                  </m:oMathPara>
                </a14:m>
                <a:endParaRPr lang="en-GB" sz="1600" dirty="0">
                  <a:latin typeface="Cambria Math" panose="02040503050406030204" pitchFamily="18" charset="0"/>
                  <a:ea typeface="Cambria Math" panose="02040503050406030204" pitchFamily="18" charset="0"/>
                </a:endParaRPr>
              </a:p>
            </p:txBody>
          </p:sp>
        </mc:Choice>
        <mc:Fallback xmlns="">
          <p:sp>
            <p:nvSpPr>
              <p:cNvPr id="91" name="TextovéPole 90">
                <a:extLst>
                  <a:ext uri="{FF2B5EF4-FFF2-40B4-BE49-F238E27FC236}">
                    <a16:creationId xmlns:a16="http://schemas.microsoft.com/office/drawing/2014/main" id="{B6441872-CEC9-49C9-BBE5-508FBCBD77BD}"/>
                  </a:ext>
                </a:extLst>
              </p:cNvPr>
              <p:cNvSpPr txBox="1">
                <a:spLocks noRot="1" noChangeAspect="1" noMove="1" noResize="1" noEditPoints="1" noAdjustHandles="1" noChangeArrowheads="1" noChangeShapeType="1" noTextEdit="1"/>
              </p:cNvSpPr>
              <p:nvPr/>
            </p:nvSpPr>
            <p:spPr>
              <a:xfrm>
                <a:off x="7461992" y="5601088"/>
                <a:ext cx="1070448" cy="398186"/>
              </a:xfrm>
              <a:prstGeom prst="rect">
                <a:avLst/>
              </a:prstGeom>
              <a:blipFill>
                <a:blip r:embed="rId26"/>
                <a:stretch>
                  <a:fillRect/>
                </a:stretch>
              </a:blipFill>
              <a:ln>
                <a:noFill/>
              </a:ln>
            </p:spPr>
            <p:txBody>
              <a:bodyPr/>
              <a:lstStyle/>
              <a:p>
                <a:r>
                  <a:rPr lang="cs-CZ">
                    <a:noFill/>
                  </a:rPr>
                  <a:t> </a:t>
                </a:r>
              </a:p>
            </p:txBody>
          </p:sp>
        </mc:Fallback>
      </mc:AlternateContent>
      <p:sp>
        <p:nvSpPr>
          <p:cNvPr id="11" name="Šipka: ohnutá nahoru 10">
            <a:extLst>
              <a:ext uri="{FF2B5EF4-FFF2-40B4-BE49-F238E27FC236}">
                <a16:creationId xmlns:a16="http://schemas.microsoft.com/office/drawing/2014/main" id="{20301DCC-7DFC-4E05-8467-D51D36C882E6}"/>
              </a:ext>
            </a:extLst>
          </p:cNvPr>
          <p:cNvSpPr/>
          <p:nvPr/>
        </p:nvSpPr>
        <p:spPr>
          <a:xfrm rot="5400000">
            <a:off x="7373030" y="5698426"/>
            <a:ext cx="170900" cy="192433"/>
          </a:xfrm>
          <a:prstGeom prst="bentUpArrow">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2" name="TextovéPole 91">
            <a:extLst>
              <a:ext uri="{FF2B5EF4-FFF2-40B4-BE49-F238E27FC236}">
                <a16:creationId xmlns:a16="http://schemas.microsoft.com/office/drawing/2014/main" id="{E1F4E628-421D-4D1D-AE04-E97F2E7C0BF4}"/>
              </a:ext>
            </a:extLst>
          </p:cNvPr>
          <p:cNvSpPr txBox="1">
            <a:spLocks/>
          </p:cNvSpPr>
          <p:nvPr/>
        </p:nvSpPr>
        <p:spPr>
          <a:xfrm>
            <a:off x="-72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Nothing can better help us understand the problem than an illustrated example.</a:t>
            </a:r>
            <a:endParaRPr lang="en-GB" sz="1000" dirty="0"/>
          </a:p>
        </p:txBody>
      </p:sp>
      <p:sp>
        <p:nvSpPr>
          <p:cNvPr id="93" name="TextovéPole 92">
            <a:extLst>
              <a:ext uri="{FF2B5EF4-FFF2-40B4-BE49-F238E27FC236}">
                <a16:creationId xmlns:a16="http://schemas.microsoft.com/office/drawing/2014/main" id="{C783CA9B-52BF-4018-BE0D-D96A4A60138A}"/>
              </a:ext>
            </a:extLst>
          </p:cNvPr>
          <p:cNvSpPr txBox="1">
            <a:spLocks/>
          </p:cNvSpPr>
          <p:nvPr/>
        </p:nvSpPr>
        <p:spPr>
          <a:xfrm>
            <a:off x="-54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Let’s practice assembling a strip using a 3v8 FRA strip which is composed of 3v5 and 5v8 FRA contracts. We will see what all needs to be done in order to imitate the cash flow of an FRA contract whose FRA period is equal to the length of the created strip.</a:t>
            </a:r>
            <a:endParaRPr lang="cs-CZ" sz="1000" dirty="0"/>
          </a:p>
        </p:txBody>
      </p:sp>
      <p:sp>
        <p:nvSpPr>
          <p:cNvPr id="94" name="TextovéPole 93">
            <a:extLst>
              <a:ext uri="{FF2B5EF4-FFF2-40B4-BE49-F238E27FC236}">
                <a16:creationId xmlns:a16="http://schemas.microsoft.com/office/drawing/2014/main" id="{E0F4B64B-B8FF-4789-87D5-43A88EC476F9}"/>
              </a:ext>
            </a:extLst>
          </p:cNvPr>
          <p:cNvSpPr txBox="1">
            <a:spLocks/>
          </p:cNvSpPr>
          <p:nvPr/>
        </p:nvSpPr>
        <p:spPr>
          <a:xfrm>
            <a:off x="-36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We will simplify the example by assuming that FRA contracts are settled at the end of the FRA period. This helps avoid discounting and subsequent compounding of the same amounts at the same market interest rate. The accompanying video disregards this minor simplification.</a:t>
            </a:r>
            <a:endParaRPr lang="en-GB" sz="1000" dirty="0"/>
          </a:p>
        </p:txBody>
      </p:sp>
      <p:sp>
        <p:nvSpPr>
          <p:cNvPr id="95" name="TextovéPole 94">
            <a:extLst>
              <a:ext uri="{FF2B5EF4-FFF2-40B4-BE49-F238E27FC236}">
                <a16:creationId xmlns:a16="http://schemas.microsoft.com/office/drawing/2014/main" id="{EC8E15F4-42BF-4755-ABD3-C8933B45CE9E}"/>
              </a:ext>
            </a:extLst>
          </p:cNvPr>
          <p:cNvSpPr txBox="1">
            <a:spLocks/>
          </p:cNvSpPr>
          <p:nvPr/>
        </p:nvSpPr>
        <p:spPr>
          <a:xfrm>
            <a:off x="-1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Let's go ahead with the construction of the strip. We must proceed so that in all intermediate points of time the net cash flow is zero, as is the case in the resulting FRA contract.</a:t>
            </a:r>
            <a:endParaRPr lang="cs-CZ" sz="1000" dirty="0"/>
          </a:p>
        </p:txBody>
      </p:sp>
      <p:sp>
        <p:nvSpPr>
          <p:cNvPr id="96" name="TextovéPole 95">
            <a:extLst>
              <a:ext uri="{FF2B5EF4-FFF2-40B4-BE49-F238E27FC236}">
                <a16:creationId xmlns:a16="http://schemas.microsoft.com/office/drawing/2014/main" id="{D3241D05-A355-4C89-965A-637A0D430536}"/>
              </a:ext>
            </a:extLst>
          </p:cNvPr>
          <p:cNvSpPr txBox="1">
            <a:spLocks/>
          </p:cNvSpPr>
          <p:nvPr/>
        </p:nvSpPr>
        <p:spPr>
          <a:xfrm>
            <a:off x="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At the beginning of the timeline, we open both components of the constructed strip. The notional principal of the earlier 3v5 FRA can be any monetary amount. The notional principal of the later 5v8 FRA, however, must take into account the FRA rate of the previous contract. Since these FRA rates are known in advance, the amounts of the notional principals are also known in advance. The net cash flow at time zero is zero.</a:t>
            </a:r>
            <a:endParaRPr lang="en-GB" sz="1000" dirty="0"/>
          </a:p>
        </p:txBody>
      </p:sp>
      <p:sp>
        <p:nvSpPr>
          <p:cNvPr id="97" name="TextovéPole 96">
            <a:extLst>
              <a:ext uri="{FF2B5EF4-FFF2-40B4-BE49-F238E27FC236}">
                <a16:creationId xmlns:a16="http://schemas.microsoft.com/office/drawing/2014/main" id="{5EFC4676-A0AC-4762-B9D9-6E76BDF2E2F2}"/>
              </a:ext>
            </a:extLst>
          </p:cNvPr>
          <p:cNvSpPr txBox="1">
            <a:spLocks/>
          </p:cNvSpPr>
          <p:nvPr/>
        </p:nvSpPr>
        <p:spPr>
          <a:xfrm>
            <a:off x="1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Let’s move to the beginning of the fourth month, when the FRA period of the earlier FRA starts. Two operations will be executed. First, an amount equal to the notional amount of the earlier FRA will be borrowed for two months, which is the length of the earlier FRA. The borrowing rate will be the two-month market rate. </a:t>
            </a:r>
            <a:endParaRPr lang="cs-CZ" sz="1000" dirty="0"/>
          </a:p>
        </p:txBody>
      </p:sp>
      <p:sp>
        <p:nvSpPr>
          <p:cNvPr id="98" name="TextovéPole 97">
            <a:extLst>
              <a:ext uri="{FF2B5EF4-FFF2-40B4-BE49-F238E27FC236}">
                <a16:creationId xmlns:a16="http://schemas.microsoft.com/office/drawing/2014/main" id="{DE5A6CE5-8208-45EB-AF75-15C3657E9B63}"/>
              </a:ext>
            </a:extLst>
          </p:cNvPr>
          <p:cNvSpPr txBox="1">
            <a:spLocks/>
          </p:cNvSpPr>
          <p:nvPr/>
        </p:nvSpPr>
        <p:spPr>
          <a:xfrm>
            <a:off x="36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Second, the borrowed amount will immediately be lent for five months, which is the length of the strip we are creating. The lending rate will be the five-month market rate. It is evident that the above combination of borrowing and lending results in a zero net cash flow.</a:t>
            </a:r>
            <a:endParaRPr lang="cs-CZ" sz="1000" dirty="0"/>
          </a:p>
        </p:txBody>
      </p:sp>
      <p:sp>
        <p:nvSpPr>
          <p:cNvPr id="99" name="TextovéPole 98">
            <a:extLst>
              <a:ext uri="{FF2B5EF4-FFF2-40B4-BE49-F238E27FC236}">
                <a16:creationId xmlns:a16="http://schemas.microsoft.com/office/drawing/2014/main" id="{D0F736B1-83AA-46AE-8DD2-BBCB8EE2217A}"/>
              </a:ext>
            </a:extLst>
          </p:cNvPr>
          <p:cNvSpPr txBox="1">
            <a:spLocks/>
          </p:cNvSpPr>
          <p:nvPr/>
        </p:nvSpPr>
        <p:spPr>
          <a:xfrm>
            <a:off x="54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Let’s move on to the end of the fifth month. At this point the settlement of the earlier FRA and the repayment of the two-month loan take place. We quantify the net balance of these two amounts that will be financed by a new three-month loan, payable at the end of the three-month FRA period of the later FRA contract. The borrowing rate will be the three-month market interest rate.</a:t>
            </a:r>
            <a:endParaRPr lang="cs-CZ" sz="1000" dirty="0"/>
          </a:p>
        </p:txBody>
      </p:sp>
      <p:sp>
        <p:nvSpPr>
          <p:cNvPr id="100" name="TextovéPole 99">
            <a:extLst>
              <a:ext uri="{FF2B5EF4-FFF2-40B4-BE49-F238E27FC236}">
                <a16:creationId xmlns:a16="http://schemas.microsoft.com/office/drawing/2014/main" id="{4395459E-BFCA-4D94-9CCE-D777CD295585}"/>
              </a:ext>
            </a:extLst>
          </p:cNvPr>
          <p:cNvSpPr txBox="1">
            <a:spLocks/>
          </p:cNvSpPr>
          <p:nvPr/>
        </p:nvSpPr>
        <p:spPr>
          <a:xfrm>
            <a:off x="72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Note that the principal of the new three-month loan does not depend on the variable market interest rate, but depends only on the known-in-advance FRA rate. It is also clear that the condition of a zero net balance is fulfilled.</a:t>
            </a:r>
            <a:endParaRPr lang="cs-CZ" sz="1000" dirty="0"/>
          </a:p>
        </p:txBody>
      </p:sp>
      <p:sp>
        <p:nvSpPr>
          <p:cNvPr id="101" name="TextovéPole 100">
            <a:extLst>
              <a:ext uri="{FF2B5EF4-FFF2-40B4-BE49-F238E27FC236}">
                <a16:creationId xmlns:a16="http://schemas.microsoft.com/office/drawing/2014/main" id="{ACABCC1A-BC69-45DE-88A0-485C9502B0BE}"/>
              </a:ext>
            </a:extLst>
          </p:cNvPr>
          <p:cNvSpPr txBox="1">
            <a:spLocks/>
          </p:cNvSpPr>
          <p:nvPr/>
        </p:nvSpPr>
        <p:spPr>
          <a:xfrm>
            <a:off x="900000" y="7776000"/>
            <a:ext cx="8641042"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Now it only remains to determine the net cash flow at the end of the eighth month. It will comprise three components. Namely, the settlement of the later FRA, the repayment of the three-month loan and finally, the termination of the five-month deposit. If we put all of this together and make a few adjustments, we receive this expression.</a:t>
            </a:r>
            <a:endParaRPr lang="cs-CZ" sz="1000" dirty="0"/>
          </a:p>
        </p:txBody>
      </p:sp>
      <p:sp>
        <p:nvSpPr>
          <p:cNvPr id="102" name="TextovéPole 101">
            <a:extLst>
              <a:ext uri="{FF2B5EF4-FFF2-40B4-BE49-F238E27FC236}">
                <a16:creationId xmlns:a16="http://schemas.microsoft.com/office/drawing/2014/main" id="{6DFDED28-41C7-431C-AEFB-1EA72BF52874}"/>
              </a:ext>
            </a:extLst>
          </p:cNvPr>
          <p:cNvSpPr txBox="1">
            <a:spLocks/>
          </p:cNvSpPr>
          <p:nvPr/>
        </p:nvSpPr>
        <p:spPr>
          <a:xfrm>
            <a:off x="108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We see that the resulting amount has the same composition of cash flow as the buyer of a 3v8 FRA contract would obtain. There is an interest payment with a plus sign, derived from the five-month market rate prevailing at the beginning of the contract. An interest payment with a minus sign is known in advance, since it is derived from known-in-advance FRA rates of constituent FRA contracts.</a:t>
            </a:r>
            <a:endParaRPr lang="en-GB" sz="1000" dirty="0"/>
          </a:p>
        </p:txBody>
      </p:sp>
      <p:sp>
        <p:nvSpPr>
          <p:cNvPr id="103" name="TextovéPole 102">
            <a:extLst>
              <a:ext uri="{FF2B5EF4-FFF2-40B4-BE49-F238E27FC236}">
                <a16:creationId xmlns:a16="http://schemas.microsoft.com/office/drawing/2014/main" id="{4305D869-554D-41B9-BCE2-771214640096}"/>
              </a:ext>
            </a:extLst>
          </p:cNvPr>
          <p:cNvSpPr txBox="1">
            <a:spLocks/>
          </p:cNvSpPr>
          <p:nvPr/>
        </p:nvSpPr>
        <p:spPr>
          <a:xfrm>
            <a:off x="126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To finish off this parallel between an FRA strip and an FRA contract of the same length, we need to realize that the expression in square brackets can be replaced by the FRA rate of a 3v8 FRA contract. If this were not so, the normal 3v8 FRA contract would generate a different cash flow than the 3v8 FRA strip. This would result in an arbitrage opportunity.</a:t>
            </a:r>
            <a:endParaRPr lang="cs-CZ" sz="1000" dirty="0"/>
          </a:p>
        </p:txBody>
      </p:sp>
      <p:sp>
        <p:nvSpPr>
          <p:cNvPr id="104" name="TextovéPole 103">
            <a:extLst>
              <a:ext uri="{FF2B5EF4-FFF2-40B4-BE49-F238E27FC236}">
                <a16:creationId xmlns:a16="http://schemas.microsoft.com/office/drawing/2014/main" id="{AF61C09B-2435-4B68-BB3B-7E33FAEFB255}"/>
              </a:ext>
            </a:extLst>
          </p:cNvPr>
          <p:cNvSpPr txBox="1">
            <a:spLocks/>
          </p:cNvSpPr>
          <p:nvPr/>
        </p:nvSpPr>
        <p:spPr>
          <a:xfrm>
            <a:off x="144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No arbitrage condition, which we demand from efficiently functioning financial markets, thus brings us to this equation of interest rate parity. It is a well-known equation of interest rate parity between the money market forward rates. Only the notation is slightly different, tailored to the needs of FRA contracts.</a:t>
            </a:r>
            <a:endParaRPr lang="cs-CZ" sz="1000" dirty="0"/>
          </a:p>
        </p:txBody>
      </p:sp>
    </p:spTree>
    <p:extLst>
      <p:ext uri="{BB962C8B-B14F-4D97-AF65-F5344CB8AC3E}">
        <p14:creationId xmlns:p14="http://schemas.microsoft.com/office/powerpoint/2010/main" val="455291820"/>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xit" presetSubtype="0" fill="hold" grpId="1" nodeType="withEffect">
                                  <p:stCondLst>
                                    <p:cond delay="0"/>
                                  </p:stCondLst>
                                  <p:childTnLst>
                                    <p:set>
                                      <p:cBhvr>
                                        <p:cTn id="6" dur="1" fill="hold">
                                          <p:stCondLst>
                                            <p:cond delay="0"/>
                                          </p:stCondLst>
                                        </p:cTn>
                                        <p:tgtEl>
                                          <p:spTgt spid="27"/>
                                        </p:tgtEl>
                                        <p:attrNameLst>
                                          <p:attrName>style.visibility</p:attrName>
                                        </p:attrNameLst>
                                      </p:cBhvr>
                                      <p:to>
                                        <p:strVal val="hidden"/>
                                      </p:to>
                                    </p:set>
                                  </p:childTnLst>
                                </p:cTn>
                              </p:par>
                              <p:par>
                                <p:cTn id="7" presetID="1" presetClass="exit" presetSubtype="0" fill="hold" grpId="1" nodeType="withEffect">
                                  <p:stCondLst>
                                    <p:cond delay="0"/>
                                  </p:stCondLst>
                                  <p:childTnLst>
                                    <p:set>
                                      <p:cBhvr>
                                        <p:cTn id="8" dur="1" fill="hold">
                                          <p:stCondLst>
                                            <p:cond delay="0"/>
                                          </p:stCondLst>
                                        </p:cTn>
                                        <p:tgtEl>
                                          <p:spTgt spid="28"/>
                                        </p:tgtEl>
                                        <p:attrNameLst>
                                          <p:attrName>style.visibility</p:attrName>
                                        </p:attrNameLst>
                                      </p:cBhvr>
                                      <p:to>
                                        <p:strVal val="hidden"/>
                                      </p:to>
                                    </p:set>
                                  </p:childTnLst>
                                </p:cTn>
                              </p:par>
                              <p:par>
                                <p:cTn id="9" presetID="1" presetClass="exit" presetSubtype="0" fill="hold" grpId="1" nodeType="withEffect">
                                  <p:stCondLst>
                                    <p:cond delay="0"/>
                                  </p:stCondLst>
                                  <p:childTnLst>
                                    <p:set>
                                      <p:cBhvr>
                                        <p:cTn id="10" dur="1" fill="hold">
                                          <p:stCondLst>
                                            <p:cond delay="0"/>
                                          </p:stCondLst>
                                        </p:cTn>
                                        <p:tgtEl>
                                          <p:spTgt spid="29"/>
                                        </p:tgtEl>
                                        <p:attrNameLst>
                                          <p:attrName>style.visibility</p:attrName>
                                        </p:attrNameLst>
                                      </p:cBhvr>
                                      <p:to>
                                        <p:strVal val="hidden"/>
                                      </p:to>
                                    </p:set>
                                  </p:childTnLst>
                                </p:cTn>
                              </p:par>
                              <p:par>
                                <p:cTn id="11" presetID="1" presetClass="exit" presetSubtype="0" fill="hold" grpId="1" nodeType="withEffect">
                                  <p:stCondLst>
                                    <p:cond delay="0"/>
                                  </p:stCondLst>
                                  <p:childTnLst>
                                    <p:set>
                                      <p:cBhvr>
                                        <p:cTn id="12" dur="1" fill="hold">
                                          <p:stCondLst>
                                            <p:cond delay="0"/>
                                          </p:stCondLst>
                                        </p:cTn>
                                        <p:tgtEl>
                                          <p:spTgt spid="30"/>
                                        </p:tgtEl>
                                        <p:attrNameLst>
                                          <p:attrName>style.visibility</p:attrName>
                                        </p:attrNameLst>
                                      </p:cBhvr>
                                      <p:to>
                                        <p:strVal val="hidden"/>
                                      </p:to>
                                    </p:set>
                                  </p:childTnLst>
                                </p:cTn>
                              </p:par>
                              <p:par>
                                <p:cTn id="13" presetID="1" presetClass="exit" presetSubtype="0" fill="hold" grpId="1" nodeType="withEffect">
                                  <p:stCondLst>
                                    <p:cond delay="0"/>
                                  </p:stCondLst>
                                  <p:childTnLst>
                                    <p:set>
                                      <p:cBhvr>
                                        <p:cTn id="14" dur="1" fill="hold">
                                          <p:stCondLst>
                                            <p:cond delay="0"/>
                                          </p:stCondLst>
                                        </p:cTn>
                                        <p:tgtEl>
                                          <p:spTgt spid="31"/>
                                        </p:tgtEl>
                                        <p:attrNameLst>
                                          <p:attrName>style.visibility</p:attrName>
                                        </p:attrNameLst>
                                      </p:cBhvr>
                                      <p:to>
                                        <p:strVal val="hidden"/>
                                      </p:to>
                                    </p:set>
                                  </p:childTnLst>
                                </p:cTn>
                              </p:par>
                              <p:par>
                                <p:cTn id="15" presetID="1" presetClass="exit" presetSubtype="0" fill="hold" grpId="1" nodeType="withEffect">
                                  <p:stCondLst>
                                    <p:cond delay="0"/>
                                  </p:stCondLst>
                                  <p:childTnLst>
                                    <p:set>
                                      <p:cBhvr>
                                        <p:cTn id="16" dur="1" fill="hold">
                                          <p:stCondLst>
                                            <p:cond delay="0"/>
                                          </p:stCondLst>
                                        </p:cTn>
                                        <p:tgtEl>
                                          <p:spTgt spid="32"/>
                                        </p:tgtEl>
                                        <p:attrNameLst>
                                          <p:attrName>style.visibility</p:attrName>
                                        </p:attrNameLst>
                                      </p:cBhvr>
                                      <p:to>
                                        <p:strVal val="hidden"/>
                                      </p:to>
                                    </p:set>
                                  </p:childTnLst>
                                </p:cTn>
                              </p:par>
                              <p:par>
                                <p:cTn id="17" presetID="1" presetClass="exit" presetSubtype="0" fill="hold" grpId="1" nodeType="withEffect">
                                  <p:stCondLst>
                                    <p:cond delay="0"/>
                                  </p:stCondLst>
                                  <p:childTnLst>
                                    <p:set>
                                      <p:cBhvr>
                                        <p:cTn id="18" dur="1" fill="hold">
                                          <p:stCondLst>
                                            <p:cond delay="0"/>
                                          </p:stCondLst>
                                        </p:cTn>
                                        <p:tgtEl>
                                          <p:spTgt spid="47"/>
                                        </p:tgtEl>
                                        <p:attrNameLst>
                                          <p:attrName>style.visibility</p:attrName>
                                        </p:attrNameLst>
                                      </p:cBhvr>
                                      <p:to>
                                        <p:strVal val="hidden"/>
                                      </p:to>
                                    </p:set>
                                  </p:childTnLst>
                                </p:cTn>
                              </p:par>
                              <p:par>
                                <p:cTn id="19" presetID="1" presetClass="exit" presetSubtype="0" fill="hold" grpId="1" nodeType="withEffect">
                                  <p:stCondLst>
                                    <p:cond delay="0"/>
                                  </p:stCondLst>
                                  <p:childTnLst>
                                    <p:set>
                                      <p:cBhvr>
                                        <p:cTn id="20" dur="1" fill="hold">
                                          <p:stCondLst>
                                            <p:cond delay="0"/>
                                          </p:stCondLst>
                                        </p:cTn>
                                        <p:tgtEl>
                                          <p:spTgt spid="54"/>
                                        </p:tgtEl>
                                        <p:attrNameLst>
                                          <p:attrName>style.visibility</p:attrName>
                                        </p:attrNameLst>
                                      </p:cBhvr>
                                      <p:to>
                                        <p:strVal val="hidden"/>
                                      </p:to>
                                    </p:set>
                                  </p:childTnLst>
                                </p:cTn>
                              </p:par>
                              <p:par>
                                <p:cTn id="21" presetID="1" presetClass="exit" presetSubtype="0" fill="hold" grpId="1" nodeType="withEffect">
                                  <p:stCondLst>
                                    <p:cond delay="0"/>
                                  </p:stCondLst>
                                  <p:childTnLst>
                                    <p:set>
                                      <p:cBhvr>
                                        <p:cTn id="22" dur="1" fill="hold">
                                          <p:stCondLst>
                                            <p:cond delay="0"/>
                                          </p:stCondLst>
                                        </p:cTn>
                                        <p:tgtEl>
                                          <p:spTgt spid="62"/>
                                        </p:tgtEl>
                                        <p:attrNameLst>
                                          <p:attrName>style.visibility</p:attrName>
                                        </p:attrNameLst>
                                      </p:cBhvr>
                                      <p:to>
                                        <p:strVal val="hidden"/>
                                      </p:to>
                                    </p:set>
                                  </p:childTnLst>
                                </p:cTn>
                              </p:par>
                              <p:par>
                                <p:cTn id="23" presetID="1" presetClass="exit" presetSubtype="0" fill="hold" grpId="1" nodeType="withEffect">
                                  <p:stCondLst>
                                    <p:cond delay="0"/>
                                  </p:stCondLst>
                                  <p:childTnLst>
                                    <p:set>
                                      <p:cBhvr>
                                        <p:cTn id="24" dur="1" fill="hold">
                                          <p:stCondLst>
                                            <p:cond delay="0"/>
                                          </p:stCondLst>
                                        </p:cTn>
                                        <p:tgtEl>
                                          <p:spTgt spid="63"/>
                                        </p:tgtEl>
                                        <p:attrNameLst>
                                          <p:attrName>style.visibility</p:attrName>
                                        </p:attrNameLst>
                                      </p:cBhvr>
                                      <p:to>
                                        <p:strVal val="hidden"/>
                                      </p:to>
                                    </p:set>
                                  </p:childTnLst>
                                </p:cTn>
                              </p:par>
                              <p:par>
                                <p:cTn id="25" presetID="1" presetClass="exit" presetSubtype="0" fill="hold" grpId="1" nodeType="withEffect">
                                  <p:stCondLst>
                                    <p:cond delay="0"/>
                                  </p:stCondLst>
                                  <p:childTnLst>
                                    <p:set>
                                      <p:cBhvr>
                                        <p:cTn id="26" dur="1" fill="hold">
                                          <p:stCondLst>
                                            <p:cond delay="0"/>
                                          </p:stCondLst>
                                        </p:cTn>
                                        <p:tgtEl>
                                          <p:spTgt spid="65"/>
                                        </p:tgtEl>
                                        <p:attrNameLst>
                                          <p:attrName>style.visibility</p:attrName>
                                        </p:attrNameLst>
                                      </p:cBhvr>
                                      <p:to>
                                        <p:strVal val="hidden"/>
                                      </p:to>
                                    </p:set>
                                  </p:childTnLst>
                                </p:cTn>
                              </p:par>
                              <p:par>
                                <p:cTn id="27" presetID="1" presetClass="exit" presetSubtype="0" fill="hold" grpId="1" nodeType="withEffect">
                                  <p:stCondLst>
                                    <p:cond delay="0"/>
                                  </p:stCondLst>
                                  <p:childTnLst>
                                    <p:set>
                                      <p:cBhvr>
                                        <p:cTn id="28" dur="1" fill="hold">
                                          <p:stCondLst>
                                            <p:cond delay="0"/>
                                          </p:stCondLst>
                                        </p:cTn>
                                        <p:tgtEl>
                                          <p:spTgt spid="37"/>
                                        </p:tgtEl>
                                        <p:attrNameLst>
                                          <p:attrName>style.visibility</p:attrName>
                                        </p:attrNameLst>
                                      </p:cBhvr>
                                      <p:to>
                                        <p:strVal val="hidden"/>
                                      </p:to>
                                    </p:set>
                                  </p:childTnLst>
                                </p:cTn>
                              </p:par>
                              <p:par>
                                <p:cTn id="29" presetID="1" presetClass="exit" presetSubtype="0" fill="hold" grpId="1" nodeType="withEffect">
                                  <p:stCondLst>
                                    <p:cond delay="0"/>
                                  </p:stCondLst>
                                  <p:childTnLst>
                                    <p:set>
                                      <p:cBhvr>
                                        <p:cTn id="30" dur="1" fill="hold">
                                          <p:stCondLst>
                                            <p:cond delay="0"/>
                                          </p:stCondLst>
                                        </p:cTn>
                                        <p:tgtEl>
                                          <p:spTgt spid="38"/>
                                        </p:tgtEl>
                                        <p:attrNameLst>
                                          <p:attrName>style.visibility</p:attrName>
                                        </p:attrNameLst>
                                      </p:cBhvr>
                                      <p:to>
                                        <p:strVal val="hidden"/>
                                      </p:to>
                                    </p:set>
                                  </p:childTnLst>
                                </p:cTn>
                              </p:par>
                              <p:par>
                                <p:cTn id="31" presetID="1" presetClass="exit" presetSubtype="0" fill="hold" grpId="0" nodeType="withEffect">
                                  <p:stCondLst>
                                    <p:cond delay="0"/>
                                  </p:stCondLst>
                                  <p:childTnLst>
                                    <p:set>
                                      <p:cBhvr>
                                        <p:cTn id="32" dur="1" fill="hold">
                                          <p:stCondLst>
                                            <p:cond delay="0"/>
                                          </p:stCondLst>
                                        </p:cTn>
                                        <p:tgtEl>
                                          <p:spTgt spid="92"/>
                                        </p:tgtEl>
                                        <p:attrNameLst>
                                          <p:attrName>style.visibility</p:attrName>
                                        </p:attrNameLst>
                                      </p:cBhvr>
                                      <p:to>
                                        <p:strVal val="hidden"/>
                                      </p:to>
                                    </p:set>
                                  </p:childTnLst>
                                </p:cTn>
                              </p:par>
                              <p:par>
                                <p:cTn id="33" presetID="1" presetClass="exit" presetSubtype="0" fill="hold" grpId="0" nodeType="withEffect">
                                  <p:stCondLst>
                                    <p:cond delay="0"/>
                                  </p:stCondLst>
                                  <p:childTnLst>
                                    <p:set>
                                      <p:cBhvr>
                                        <p:cTn id="34" dur="1" fill="hold">
                                          <p:stCondLst>
                                            <p:cond delay="0"/>
                                          </p:stCondLst>
                                        </p:cTn>
                                        <p:tgtEl>
                                          <p:spTgt spid="93"/>
                                        </p:tgtEl>
                                        <p:attrNameLst>
                                          <p:attrName>style.visibility</p:attrName>
                                        </p:attrNameLst>
                                      </p:cBhvr>
                                      <p:to>
                                        <p:strVal val="hidden"/>
                                      </p:to>
                                    </p:set>
                                  </p:childTnLst>
                                </p:cTn>
                              </p:par>
                              <p:par>
                                <p:cTn id="35" presetID="1" presetClass="exit" presetSubtype="0" fill="hold" grpId="0" nodeType="withEffect">
                                  <p:stCondLst>
                                    <p:cond delay="0"/>
                                  </p:stCondLst>
                                  <p:childTnLst>
                                    <p:set>
                                      <p:cBhvr>
                                        <p:cTn id="36" dur="1" fill="hold">
                                          <p:stCondLst>
                                            <p:cond delay="0"/>
                                          </p:stCondLst>
                                        </p:cTn>
                                        <p:tgtEl>
                                          <p:spTgt spid="94"/>
                                        </p:tgtEl>
                                        <p:attrNameLst>
                                          <p:attrName>style.visibility</p:attrName>
                                        </p:attrNameLst>
                                      </p:cBhvr>
                                      <p:to>
                                        <p:strVal val="hidden"/>
                                      </p:to>
                                    </p:set>
                                  </p:childTnLst>
                                </p:cTn>
                              </p:par>
                              <p:par>
                                <p:cTn id="37" presetID="1" presetClass="exit" presetSubtype="0" fill="hold" grpId="0" nodeType="withEffect">
                                  <p:stCondLst>
                                    <p:cond delay="0"/>
                                  </p:stCondLst>
                                  <p:childTnLst>
                                    <p:set>
                                      <p:cBhvr>
                                        <p:cTn id="38" dur="1" fill="hold">
                                          <p:stCondLst>
                                            <p:cond delay="0"/>
                                          </p:stCondLst>
                                        </p:cTn>
                                        <p:tgtEl>
                                          <p:spTgt spid="95"/>
                                        </p:tgtEl>
                                        <p:attrNameLst>
                                          <p:attrName>style.visibility</p:attrName>
                                        </p:attrNameLst>
                                      </p:cBhvr>
                                      <p:to>
                                        <p:strVal val="hidden"/>
                                      </p:to>
                                    </p:set>
                                  </p:childTnLst>
                                </p:cTn>
                              </p:par>
                              <p:par>
                                <p:cTn id="39" presetID="1" presetClass="exit" presetSubtype="0" fill="hold" grpId="0" nodeType="withEffect">
                                  <p:stCondLst>
                                    <p:cond delay="0"/>
                                  </p:stCondLst>
                                  <p:childTnLst>
                                    <p:set>
                                      <p:cBhvr>
                                        <p:cTn id="40" dur="1" fill="hold">
                                          <p:stCondLst>
                                            <p:cond delay="0"/>
                                          </p:stCondLst>
                                        </p:cTn>
                                        <p:tgtEl>
                                          <p:spTgt spid="96"/>
                                        </p:tgtEl>
                                        <p:attrNameLst>
                                          <p:attrName>style.visibility</p:attrName>
                                        </p:attrNameLst>
                                      </p:cBhvr>
                                      <p:to>
                                        <p:strVal val="hidden"/>
                                      </p:to>
                                    </p:set>
                                  </p:childTnLst>
                                </p:cTn>
                              </p:par>
                              <p:par>
                                <p:cTn id="41" presetID="1" presetClass="exit" presetSubtype="0" fill="hold" grpId="0" nodeType="withEffect">
                                  <p:stCondLst>
                                    <p:cond delay="0"/>
                                  </p:stCondLst>
                                  <p:childTnLst>
                                    <p:set>
                                      <p:cBhvr>
                                        <p:cTn id="42" dur="1" fill="hold">
                                          <p:stCondLst>
                                            <p:cond delay="0"/>
                                          </p:stCondLst>
                                        </p:cTn>
                                        <p:tgtEl>
                                          <p:spTgt spid="97"/>
                                        </p:tgtEl>
                                        <p:attrNameLst>
                                          <p:attrName>style.visibility</p:attrName>
                                        </p:attrNameLst>
                                      </p:cBhvr>
                                      <p:to>
                                        <p:strVal val="hidden"/>
                                      </p:to>
                                    </p:set>
                                  </p:childTnLst>
                                </p:cTn>
                              </p:par>
                              <p:par>
                                <p:cTn id="43" presetID="1" presetClass="exit" presetSubtype="0" fill="hold" grpId="0" nodeType="withEffect">
                                  <p:stCondLst>
                                    <p:cond delay="0"/>
                                  </p:stCondLst>
                                  <p:childTnLst>
                                    <p:set>
                                      <p:cBhvr>
                                        <p:cTn id="44" dur="1" fill="hold">
                                          <p:stCondLst>
                                            <p:cond delay="0"/>
                                          </p:stCondLst>
                                        </p:cTn>
                                        <p:tgtEl>
                                          <p:spTgt spid="98"/>
                                        </p:tgtEl>
                                        <p:attrNameLst>
                                          <p:attrName>style.visibility</p:attrName>
                                        </p:attrNameLst>
                                      </p:cBhvr>
                                      <p:to>
                                        <p:strVal val="hidden"/>
                                      </p:to>
                                    </p:set>
                                  </p:childTnLst>
                                </p:cTn>
                              </p:par>
                              <p:par>
                                <p:cTn id="45" presetID="1" presetClass="exit" presetSubtype="0" fill="hold" grpId="0" nodeType="withEffect">
                                  <p:stCondLst>
                                    <p:cond delay="0"/>
                                  </p:stCondLst>
                                  <p:childTnLst>
                                    <p:set>
                                      <p:cBhvr>
                                        <p:cTn id="46" dur="1" fill="hold">
                                          <p:stCondLst>
                                            <p:cond delay="0"/>
                                          </p:stCondLst>
                                        </p:cTn>
                                        <p:tgtEl>
                                          <p:spTgt spid="99"/>
                                        </p:tgtEl>
                                        <p:attrNameLst>
                                          <p:attrName>style.visibility</p:attrName>
                                        </p:attrNameLst>
                                      </p:cBhvr>
                                      <p:to>
                                        <p:strVal val="hidden"/>
                                      </p:to>
                                    </p:set>
                                  </p:childTnLst>
                                </p:cTn>
                              </p:par>
                              <p:par>
                                <p:cTn id="47" presetID="1" presetClass="exit" presetSubtype="0" fill="hold" grpId="0" nodeType="withEffect">
                                  <p:stCondLst>
                                    <p:cond delay="0"/>
                                  </p:stCondLst>
                                  <p:childTnLst>
                                    <p:set>
                                      <p:cBhvr>
                                        <p:cTn id="48" dur="1" fill="hold">
                                          <p:stCondLst>
                                            <p:cond delay="0"/>
                                          </p:stCondLst>
                                        </p:cTn>
                                        <p:tgtEl>
                                          <p:spTgt spid="100"/>
                                        </p:tgtEl>
                                        <p:attrNameLst>
                                          <p:attrName>style.visibility</p:attrName>
                                        </p:attrNameLst>
                                      </p:cBhvr>
                                      <p:to>
                                        <p:strVal val="hidden"/>
                                      </p:to>
                                    </p:set>
                                  </p:childTnLst>
                                </p:cTn>
                              </p:par>
                              <p:par>
                                <p:cTn id="49" presetID="1" presetClass="exit" presetSubtype="0" fill="hold" grpId="0" nodeType="withEffect">
                                  <p:stCondLst>
                                    <p:cond delay="0"/>
                                  </p:stCondLst>
                                  <p:childTnLst>
                                    <p:set>
                                      <p:cBhvr>
                                        <p:cTn id="50" dur="1" fill="hold">
                                          <p:stCondLst>
                                            <p:cond delay="0"/>
                                          </p:stCondLst>
                                        </p:cTn>
                                        <p:tgtEl>
                                          <p:spTgt spid="101"/>
                                        </p:tgtEl>
                                        <p:attrNameLst>
                                          <p:attrName>style.visibility</p:attrName>
                                        </p:attrNameLst>
                                      </p:cBhvr>
                                      <p:to>
                                        <p:strVal val="hidden"/>
                                      </p:to>
                                    </p:set>
                                  </p:childTnLst>
                                </p:cTn>
                              </p:par>
                              <p:par>
                                <p:cTn id="51" presetID="1" presetClass="exit" presetSubtype="0" fill="hold" grpId="0" nodeType="withEffect">
                                  <p:stCondLst>
                                    <p:cond delay="0"/>
                                  </p:stCondLst>
                                  <p:childTnLst>
                                    <p:set>
                                      <p:cBhvr>
                                        <p:cTn id="52" dur="1" fill="hold">
                                          <p:stCondLst>
                                            <p:cond delay="0"/>
                                          </p:stCondLst>
                                        </p:cTn>
                                        <p:tgtEl>
                                          <p:spTgt spid="102"/>
                                        </p:tgtEl>
                                        <p:attrNameLst>
                                          <p:attrName>style.visibility</p:attrName>
                                        </p:attrNameLst>
                                      </p:cBhvr>
                                      <p:to>
                                        <p:strVal val="hidden"/>
                                      </p:to>
                                    </p:set>
                                  </p:childTnLst>
                                </p:cTn>
                              </p:par>
                              <p:par>
                                <p:cTn id="53" presetID="1" presetClass="exit" presetSubtype="0" fill="hold" grpId="0" nodeType="withEffect">
                                  <p:stCondLst>
                                    <p:cond delay="0"/>
                                  </p:stCondLst>
                                  <p:childTnLst>
                                    <p:set>
                                      <p:cBhvr>
                                        <p:cTn id="54" dur="1" fill="hold">
                                          <p:stCondLst>
                                            <p:cond delay="0"/>
                                          </p:stCondLst>
                                        </p:cTn>
                                        <p:tgtEl>
                                          <p:spTgt spid="103"/>
                                        </p:tgtEl>
                                        <p:attrNameLst>
                                          <p:attrName>style.visibility</p:attrName>
                                        </p:attrNameLst>
                                      </p:cBhvr>
                                      <p:to>
                                        <p:strVal val="hidden"/>
                                      </p:to>
                                    </p:set>
                                  </p:childTnLst>
                                </p:cTn>
                              </p:par>
                              <p:par>
                                <p:cTn id="55" presetID="1" presetClass="exit" presetSubtype="0" fill="hold" grpId="0" nodeType="withEffect">
                                  <p:stCondLst>
                                    <p:cond delay="0"/>
                                  </p:stCondLst>
                                  <p:childTnLst>
                                    <p:set>
                                      <p:cBhvr>
                                        <p:cTn id="56" dur="1" fill="hold">
                                          <p:stCondLst>
                                            <p:cond delay="0"/>
                                          </p:stCondLst>
                                        </p:cTn>
                                        <p:tgtEl>
                                          <p:spTgt spid="104"/>
                                        </p:tgtEl>
                                        <p:attrNameLst>
                                          <p:attrName>style.visibility</p:attrName>
                                        </p:attrNameLst>
                                      </p:cBhvr>
                                      <p:to>
                                        <p:strVal val="hidden"/>
                                      </p:to>
                                    </p:set>
                                  </p:childTnLst>
                                </p:cTn>
                              </p:par>
                            </p:childTnLst>
                          </p:cTn>
                        </p:par>
                        <p:par>
                          <p:cTn id="57" fill="hold">
                            <p:stCondLst>
                              <p:cond delay="0"/>
                            </p:stCondLst>
                            <p:childTnLst>
                              <p:par>
                                <p:cTn id="58" presetID="2" presetClass="entr" presetSubtype="8" fill="hold" grpId="0" nodeType="afterEffect">
                                  <p:stCondLst>
                                    <p:cond delay="0"/>
                                  </p:stCondLst>
                                  <p:iterate type="lt">
                                    <p:tmPct val="0"/>
                                  </p:iterate>
                                  <p:childTnLst>
                                    <p:set>
                                      <p:cBhvr>
                                        <p:cTn id="59" dur="1" fill="hold">
                                          <p:stCondLst>
                                            <p:cond delay="0"/>
                                          </p:stCondLst>
                                        </p:cTn>
                                        <p:tgtEl>
                                          <p:spTgt spid="25"/>
                                        </p:tgtEl>
                                        <p:attrNameLst>
                                          <p:attrName>style.visibility</p:attrName>
                                        </p:attrNameLst>
                                      </p:cBhvr>
                                      <p:to>
                                        <p:strVal val="visible"/>
                                      </p:to>
                                    </p:set>
                                    <p:anim calcmode="lin" valueType="num">
                                      <p:cBhvr additive="base">
                                        <p:cTn id="60" dur="500" fill="hold"/>
                                        <p:tgtEl>
                                          <p:spTgt spid="25"/>
                                        </p:tgtEl>
                                        <p:attrNameLst>
                                          <p:attrName>ppt_x</p:attrName>
                                        </p:attrNameLst>
                                      </p:cBhvr>
                                      <p:tavLst>
                                        <p:tav tm="0">
                                          <p:val>
                                            <p:strVal val="0-#ppt_w/2"/>
                                          </p:val>
                                        </p:tav>
                                        <p:tav tm="100000">
                                          <p:val>
                                            <p:strVal val="#ppt_x"/>
                                          </p:val>
                                        </p:tav>
                                      </p:tavLst>
                                    </p:anim>
                                    <p:anim calcmode="lin" valueType="num">
                                      <p:cBhvr additive="base">
                                        <p:cTn id="61" dur="500" fill="hold"/>
                                        <p:tgtEl>
                                          <p:spTgt spid="25"/>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8"/>
                                            </p:cond>
                                          </p:stCondLst>
                                          <p:endCondLst>
                                            <p:cond evt="onStopAudio" delay="0">
                                              <p:tgtEl>
                                                <p:sldTgt/>
                                              </p:tgtEl>
                                            </p:cond>
                                          </p:endCondLst>
                                        </p:cTn>
                                        <p:tgtEl>
                                          <p:sndTgt r:embed="rId2" name="WhizzLeft.wav"/>
                                        </p:tgtEl>
                                      </p:cMediaNode>
                                    </p:audio>
                                  </p:subTnLst>
                                </p:cTn>
                              </p:par>
                              <p:par>
                                <p:cTn id="62" presetID="2" presetClass="entr" presetSubtype="8" fill="hold" grpId="0" nodeType="withEffect">
                                  <p:stCondLst>
                                    <p:cond delay="1400"/>
                                  </p:stCondLst>
                                  <p:iterate type="lt">
                                    <p:tmPct val="0"/>
                                  </p:iterate>
                                  <p:childTnLst>
                                    <p:set>
                                      <p:cBhvr>
                                        <p:cTn id="63" dur="1" fill="hold">
                                          <p:stCondLst>
                                            <p:cond delay="0"/>
                                          </p:stCondLst>
                                        </p:cTn>
                                        <p:tgtEl>
                                          <p:spTgt spid="72"/>
                                        </p:tgtEl>
                                        <p:attrNameLst>
                                          <p:attrName>style.visibility</p:attrName>
                                        </p:attrNameLst>
                                      </p:cBhvr>
                                      <p:to>
                                        <p:strVal val="visible"/>
                                      </p:to>
                                    </p:set>
                                    <p:anim calcmode="lin" valueType="num">
                                      <p:cBhvr additive="base">
                                        <p:cTn id="64" dur="500" fill="hold"/>
                                        <p:tgtEl>
                                          <p:spTgt spid="72"/>
                                        </p:tgtEl>
                                        <p:attrNameLst>
                                          <p:attrName>ppt_x</p:attrName>
                                        </p:attrNameLst>
                                      </p:cBhvr>
                                      <p:tavLst>
                                        <p:tav tm="0">
                                          <p:val>
                                            <p:strVal val="0-#ppt_w/2"/>
                                          </p:val>
                                        </p:tav>
                                        <p:tav tm="100000">
                                          <p:val>
                                            <p:strVal val="#ppt_x"/>
                                          </p:val>
                                        </p:tav>
                                      </p:tavLst>
                                    </p:anim>
                                    <p:anim calcmode="lin" valueType="num">
                                      <p:cBhvr additive="base">
                                        <p:cTn id="65" dur="500" fill="hold"/>
                                        <p:tgtEl>
                                          <p:spTgt spid="72"/>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62"/>
                                            </p:cond>
                                          </p:stCondLst>
                                          <p:endCondLst>
                                            <p:cond evt="onStopAudio" delay="0">
                                              <p:tgtEl>
                                                <p:sldTgt/>
                                              </p:tgtEl>
                                            </p:cond>
                                          </p:endCondLst>
                                        </p:cTn>
                                        <p:tgtEl>
                                          <p:sndTgt r:embed="rId2" name="WhizzLeft.wav"/>
                                        </p:tgtEl>
                                      </p:cMediaNode>
                                    </p:audio>
                                  </p:subTnLst>
                                </p:cTn>
                              </p:par>
                              <p:par>
                                <p:cTn id="66" presetID="2" presetClass="entr" presetSubtype="1" fill="hold" grpId="0" nodeType="withEffect">
                                  <p:stCondLst>
                                    <p:cond delay="2800"/>
                                  </p:stCondLst>
                                  <p:iterate type="lt">
                                    <p:tmPct val="0"/>
                                  </p:iterate>
                                  <p:childTnLst>
                                    <p:set>
                                      <p:cBhvr>
                                        <p:cTn id="67" dur="1" fill="hold">
                                          <p:stCondLst>
                                            <p:cond delay="0"/>
                                          </p:stCondLst>
                                        </p:cTn>
                                        <p:tgtEl>
                                          <p:spTgt spid="64"/>
                                        </p:tgtEl>
                                        <p:attrNameLst>
                                          <p:attrName>style.visibility</p:attrName>
                                        </p:attrNameLst>
                                      </p:cBhvr>
                                      <p:to>
                                        <p:strVal val="visible"/>
                                      </p:to>
                                    </p:set>
                                    <p:anim calcmode="lin" valueType="num">
                                      <p:cBhvr additive="base">
                                        <p:cTn id="68" dur="500" fill="hold"/>
                                        <p:tgtEl>
                                          <p:spTgt spid="64"/>
                                        </p:tgtEl>
                                        <p:attrNameLst>
                                          <p:attrName>ppt_x</p:attrName>
                                        </p:attrNameLst>
                                      </p:cBhvr>
                                      <p:tavLst>
                                        <p:tav tm="0">
                                          <p:val>
                                            <p:strVal val="#ppt_x"/>
                                          </p:val>
                                        </p:tav>
                                        <p:tav tm="100000">
                                          <p:val>
                                            <p:strVal val="#ppt_x"/>
                                          </p:val>
                                        </p:tav>
                                      </p:tavLst>
                                    </p:anim>
                                    <p:anim calcmode="lin" valueType="num">
                                      <p:cBhvr additive="base">
                                        <p:cTn id="69" dur="500" fill="hold"/>
                                        <p:tgtEl>
                                          <p:spTgt spid="64"/>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66"/>
                                            </p:cond>
                                          </p:stCondLst>
                                          <p:endCondLst>
                                            <p:cond evt="onStopAudio" delay="0">
                                              <p:tgtEl>
                                                <p:sldTgt/>
                                              </p:tgtEl>
                                            </p:cond>
                                          </p:endCondLst>
                                        </p:cTn>
                                        <p:tgtEl>
                                          <p:sndTgt r:embed="rId3" name="WhizzTop.wav"/>
                                        </p:tgtEl>
                                      </p:cMediaNode>
                                    </p:audio>
                                  </p:subTnLst>
                                </p:cTn>
                              </p:par>
                            </p:childTnLst>
                          </p:cTn>
                        </p:par>
                        <p:par>
                          <p:cTn id="70" fill="hold">
                            <p:stCondLst>
                              <p:cond delay="3300"/>
                            </p:stCondLst>
                            <p:childTnLst>
                              <p:par>
                                <p:cTn id="71" presetID="2" presetClass="entr" presetSubtype="1" fill="hold" grpId="0" nodeType="afterEffect">
                                  <p:stCondLst>
                                    <p:cond delay="500"/>
                                  </p:stCondLst>
                                  <p:childTnLst>
                                    <p:set>
                                      <p:cBhvr>
                                        <p:cTn id="72" dur="1" fill="hold">
                                          <p:stCondLst>
                                            <p:cond delay="0"/>
                                          </p:stCondLst>
                                        </p:cTn>
                                        <p:tgtEl>
                                          <p:spTgt spid="4"/>
                                        </p:tgtEl>
                                        <p:attrNameLst>
                                          <p:attrName>style.visibility</p:attrName>
                                        </p:attrNameLst>
                                      </p:cBhvr>
                                      <p:to>
                                        <p:strVal val="visible"/>
                                      </p:to>
                                    </p:set>
                                    <p:anim calcmode="lin" valueType="num">
                                      <p:cBhvr additive="base">
                                        <p:cTn id="73" dur="500" fill="hold"/>
                                        <p:tgtEl>
                                          <p:spTgt spid="4"/>
                                        </p:tgtEl>
                                        <p:attrNameLst>
                                          <p:attrName>ppt_x</p:attrName>
                                        </p:attrNameLst>
                                      </p:cBhvr>
                                      <p:tavLst>
                                        <p:tav tm="0">
                                          <p:val>
                                            <p:strVal val="#ppt_x"/>
                                          </p:val>
                                        </p:tav>
                                        <p:tav tm="100000">
                                          <p:val>
                                            <p:strVal val="#ppt_x"/>
                                          </p:val>
                                        </p:tav>
                                      </p:tavLst>
                                    </p:anim>
                                    <p:anim calcmode="lin" valueType="num">
                                      <p:cBhvr additive="base">
                                        <p:cTn id="74" dur="500" fill="hold"/>
                                        <p:tgtEl>
                                          <p:spTgt spid="4"/>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71"/>
                                            </p:cond>
                                          </p:stCondLst>
                                          <p:endCondLst>
                                            <p:cond evt="onStopAudio" delay="0">
                                              <p:tgtEl>
                                                <p:sldTgt/>
                                              </p:tgtEl>
                                            </p:cond>
                                          </p:endCondLst>
                                        </p:cTn>
                                        <p:tgtEl>
                                          <p:sndTgt r:embed="rId4" name="Impact.wav"/>
                                        </p:tgtEl>
                                      </p:cMediaNode>
                                    </p:audio>
                                  </p:subTnLst>
                                </p:cTn>
                              </p:par>
                            </p:childTnLst>
                          </p:cTn>
                        </p:par>
                        <p:par>
                          <p:cTn id="75" fill="hold">
                            <p:stCondLst>
                              <p:cond delay="4300"/>
                            </p:stCondLst>
                            <p:childTnLst>
                              <p:par>
                                <p:cTn id="76" presetID="1" presetClass="entr" presetSubtype="0" fill="hold" grpId="1" nodeType="afterEffect">
                                  <p:stCondLst>
                                    <p:cond delay="1000"/>
                                  </p:stCondLst>
                                  <p:childTnLst>
                                    <p:set>
                                      <p:cBhvr>
                                        <p:cTn id="77" dur="1" fill="hold">
                                          <p:stCondLst>
                                            <p:cond delay="3499"/>
                                          </p:stCondLst>
                                        </p:cTn>
                                        <p:tgtEl>
                                          <p:spTgt spid="4"/>
                                        </p:tgtEl>
                                        <p:attrNameLst>
                                          <p:attrName>style.visibility</p:attrName>
                                        </p:attrNameLst>
                                      </p:cBhvr>
                                      <p:to>
                                        <p:strVal val="visible"/>
                                      </p:to>
                                    </p:set>
                                  </p:childTnLst>
                                  <p:subTnLst>
                                    <p:audio>
                                      <p:cMediaNode>
                                        <p:cTn display="0" masterRel="sameClick">
                                          <p:stCondLst>
                                            <p:cond evt="begin" delay="0">
                                              <p:tn val="76"/>
                                            </p:cond>
                                          </p:stCondLst>
                                          <p:endCondLst>
                                            <p:cond evt="onStopAudio" delay="0">
                                              <p:tgtEl>
                                                <p:sldTgt/>
                                              </p:tgtEl>
                                            </p:cond>
                                          </p:endCondLst>
                                        </p:cTn>
                                        <p:tgtEl>
                                          <p:sndTgt r:embed="rId5" name="cpL07S06_Headline.wav"/>
                                        </p:tgtEl>
                                      </p:cMediaNode>
                                    </p:audio>
                                  </p:subTnLst>
                                </p:cTn>
                              </p:par>
                            </p:childTnLst>
                          </p:cTn>
                        </p:par>
                      </p:childTnLst>
                    </p:cTn>
                  </p:par>
                </p:childTnLst>
              </p:cTn>
              <p:prevCondLst>
                <p:cond evt="onPrev" delay="0">
                  <p:tgtEl>
                    <p:sldTgt/>
                  </p:tgtEl>
                </p:cond>
              </p:prevCondLst>
              <p:nextCondLst>
                <p:cond evt="onNext" delay="0">
                  <p:tgtEl>
                    <p:sldTgt/>
                  </p:tgtEl>
                </p:cond>
              </p:nextCondLst>
            </p:seq>
            <p:seq concurrent="1" nextAc="seek">
              <p:cTn id="78" restart="whenNotActive" fill="hold" evtFilter="cancelBubble" nodeType="interactiveSeq">
                <p:stCondLst>
                  <p:cond evt="onClick" delay="0">
                    <p:tgtEl>
                      <p:spTgt spid="25"/>
                    </p:tgtEl>
                  </p:cond>
                </p:stCondLst>
                <p:endSync evt="end" delay="0">
                  <p:rtn val="all"/>
                </p:endSync>
                <p:childTnLst>
                  <p:par>
                    <p:cTn id="79" fill="hold">
                      <p:stCondLst>
                        <p:cond delay="0"/>
                      </p:stCondLst>
                      <p:childTnLst>
                        <p:par>
                          <p:cTn id="80" fill="hold">
                            <p:stCondLst>
                              <p:cond delay="0"/>
                            </p:stCondLst>
                            <p:childTnLst>
                              <p:par>
                                <p:cTn id="81" presetID="26" presetClass="emph" presetSubtype="0" fill="hold" grpId="1" nodeType="withEffect">
                                  <p:stCondLst>
                                    <p:cond delay="0"/>
                                  </p:stCondLst>
                                  <p:iterate type="lt">
                                    <p:tmPct val="0"/>
                                  </p:iterate>
                                  <p:childTnLst>
                                    <p:animEffect transition="out" filter="fade">
                                      <p:cBhvr>
                                        <p:cTn id="82" dur="500" tmFilter="0, 0; .2, .5; .8, .5; 1, 0"/>
                                        <p:tgtEl>
                                          <p:spTgt spid="25"/>
                                        </p:tgtEl>
                                      </p:cBhvr>
                                    </p:animEffect>
                                    <p:animScale>
                                      <p:cBhvr>
                                        <p:cTn id="83" dur="250" autoRev="1" fill="hold"/>
                                        <p:tgtEl>
                                          <p:spTgt spid="25"/>
                                        </p:tgtEl>
                                      </p:cBhvr>
                                      <p:by x="105000" y="105000"/>
                                    </p:animScale>
                                  </p:childTnLst>
                                </p:cTn>
                              </p:par>
                              <p:par>
                                <p:cTn id="84" presetID="9" presetClass="entr" presetSubtype="0" fill="hold" grpId="0" nodeType="withEffect">
                                  <p:stCondLst>
                                    <p:cond delay="0"/>
                                  </p:stCondLst>
                                  <p:childTnLst>
                                    <p:set>
                                      <p:cBhvr>
                                        <p:cTn id="85" dur="1" fill="hold">
                                          <p:stCondLst>
                                            <p:cond delay="0"/>
                                          </p:stCondLst>
                                        </p:cTn>
                                        <p:tgtEl>
                                          <p:spTgt spid="89"/>
                                        </p:tgtEl>
                                        <p:attrNameLst>
                                          <p:attrName>style.visibility</p:attrName>
                                        </p:attrNameLst>
                                      </p:cBhvr>
                                      <p:to>
                                        <p:strVal val="visible"/>
                                      </p:to>
                                    </p:set>
                                    <p:animEffect transition="in" filter="dissolve">
                                      <p:cBhvr>
                                        <p:cTn id="86" dur="500"/>
                                        <p:tgtEl>
                                          <p:spTgt spid="89"/>
                                        </p:tgtEl>
                                      </p:cBhvr>
                                    </p:animEffect>
                                  </p:childTnLst>
                                </p:cTn>
                              </p:par>
                            </p:childTnLst>
                          </p:cTn>
                        </p:par>
                        <p:par>
                          <p:cTn id="87" fill="hold">
                            <p:stCondLst>
                              <p:cond delay="500"/>
                            </p:stCondLst>
                            <p:childTnLst>
                              <p:par>
                                <p:cTn id="88" presetID="22" presetClass="entr" presetSubtype="8" fill="hold" grpId="0" nodeType="afterEffect">
                                  <p:stCondLst>
                                    <p:cond delay="0"/>
                                  </p:stCondLst>
                                  <p:iterate type="lt">
                                    <p:tmPct val="10000"/>
                                  </p:iterate>
                                  <p:childTnLst>
                                    <p:set>
                                      <p:cBhvr>
                                        <p:cTn id="89" dur="1" fill="hold">
                                          <p:stCondLst>
                                            <p:cond delay="0"/>
                                          </p:stCondLst>
                                        </p:cTn>
                                        <p:tgtEl>
                                          <p:spTgt spid="21"/>
                                        </p:tgtEl>
                                        <p:attrNameLst>
                                          <p:attrName>style.visibility</p:attrName>
                                        </p:attrNameLst>
                                      </p:cBhvr>
                                      <p:to>
                                        <p:strVal val="visible"/>
                                      </p:to>
                                    </p:set>
                                    <p:animEffect transition="in" filter="wipe(left)">
                                      <p:cBhvr>
                                        <p:cTn id="90" dur="500"/>
                                        <p:tgtEl>
                                          <p:spTgt spid="21"/>
                                        </p:tgtEl>
                                      </p:cBhvr>
                                    </p:animEffect>
                                  </p:childTnLst>
                                </p:cTn>
                              </p:par>
                              <p:par>
                                <p:cTn id="91" presetID="1" presetClass="entr" presetSubtype="0" fill="hold" grpId="1" nodeType="withEffect">
                                  <p:stCondLst>
                                    <p:cond delay="0"/>
                                  </p:stCondLst>
                                  <p:iterate type="lt">
                                    <p:tmAbs val="0"/>
                                  </p:iterate>
                                  <p:childTnLst>
                                    <p:set>
                                      <p:cBhvr>
                                        <p:cTn id="92" dur="1" fill="hold">
                                          <p:stCondLst>
                                            <p:cond delay="4549"/>
                                          </p:stCondLst>
                                        </p:cTn>
                                        <p:tgtEl>
                                          <p:spTgt spid="21"/>
                                        </p:tgtEl>
                                        <p:attrNameLst>
                                          <p:attrName>style.visibility</p:attrName>
                                        </p:attrNameLst>
                                      </p:cBhvr>
                                      <p:to>
                                        <p:strVal val="visible"/>
                                      </p:to>
                                    </p:set>
                                  </p:childTnLst>
                                  <p:subTnLst>
                                    <p:audio>
                                      <p:cMediaNode>
                                        <p:cTn display="0" masterRel="sameClick">
                                          <p:stCondLst>
                                            <p:cond evt="begin" delay="0">
                                              <p:tn val="91"/>
                                            </p:cond>
                                          </p:stCondLst>
                                          <p:endCondLst>
                                            <p:cond evt="onStopAudio" delay="0">
                                              <p:tgtEl>
                                                <p:sldTgt/>
                                              </p:tgtEl>
                                            </p:cond>
                                          </p:endCondLst>
                                        </p:cTn>
                                        <p:tgtEl>
                                          <p:sndTgt r:embed="rId6" name="cpL07S06_Clip_1.wav"/>
                                        </p:tgtEl>
                                      </p:cMediaNode>
                                    </p:audio>
                                  </p:subTnLst>
                                </p:cTn>
                              </p:par>
                              <p:par>
                                <p:cTn id="93" presetID="64" presetClass="path" presetSubtype="0" accel="50000" decel="50000" fill="hold" nodeType="withEffect">
                                  <p:stCondLst>
                                    <p:cond delay="0"/>
                                  </p:stCondLst>
                                  <p:childTnLst>
                                    <p:animMotion origin="layout" path="M 0.1085 0.04259 L 0.10625 -0.13936 " pathEditMode="relative" rAng="0" ptsTypes="AA">
                                      <p:cBhvr>
                                        <p:cTn id="94" dur="1000" fill="hold"/>
                                        <p:tgtEl>
                                          <p:spTgt spid="27"/>
                                        </p:tgtEl>
                                        <p:attrNameLst>
                                          <p:attrName>ppt_x</p:attrName>
                                          <p:attrName>ppt_y</p:attrName>
                                        </p:attrNameLst>
                                      </p:cBhvr>
                                      <p:rCtr x="-122" y="-9097"/>
                                    </p:animMotion>
                                  </p:childTnLst>
                                </p:cTn>
                              </p:par>
                              <p:par>
                                <p:cTn id="95" presetID="64" presetClass="path" presetSubtype="0" accel="50000" decel="50000" fill="hold" nodeType="withEffect">
                                  <p:stCondLst>
                                    <p:cond delay="0"/>
                                  </p:stCondLst>
                                  <p:childTnLst>
                                    <p:animMotion origin="layout" path="M 0.10799 0.0425 L 0.10574 -0.23737 " pathEditMode="fixed" rAng="0" ptsTypes="AA">
                                      <p:cBhvr>
                                        <p:cTn id="96" dur="1000" fill="hold"/>
                                        <p:tgtEl>
                                          <p:spTgt spid="92"/>
                                        </p:tgtEl>
                                        <p:attrNameLst>
                                          <p:attrName>ppt_x</p:attrName>
                                          <p:attrName>ppt_y</p:attrName>
                                        </p:attrNameLst>
                                      </p:cBhvr>
                                      <p:rCtr x="-122" y="-14005"/>
                                    </p:animMotion>
                                  </p:childTnLst>
                                </p:cTn>
                              </p:par>
                            </p:childTnLst>
                          </p:cTn>
                        </p:par>
                        <p:par>
                          <p:cTn id="97" fill="hold">
                            <p:stCondLst>
                              <p:cond delay="5050"/>
                            </p:stCondLst>
                            <p:childTnLst>
                              <p:par>
                                <p:cTn id="98" presetID="2" presetClass="exit" presetSubtype="4" fill="hold" nodeType="afterEffect">
                                  <p:stCondLst>
                                    <p:cond delay="0"/>
                                  </p:stCondLst>
                                  <p:childTnLst>
                                    <p:anim calcmode="lin" valueType="num">
                                      <p:cBhvr additive="base">
                                        <p:cTn id="99" dur="500"/>
                                        <p:tgtEl>
                                          <p:spTgt spid="27"/>
                                        </p:tgtEl>
                                        <p:attrNameLst>
                                          <p:attrName>ppt_x</p:attrName>
                                        </p:attrNameLst>
                                      </p:cBhvr>
                                      <p:tavLst>
                                        <p:tav tm="0">
                                          <p:val>
                                            <p:strVal val="ppt_x"/>
                                          </p:val>
                                        </p:tav>
                                        <p:tav tm="100000">
                                          <p:val>
                                            <p:strVal val="ppt_x"/>
                                          </p:val>
                                        </p:tav>
                                      </p:tavLst>
                                    </p:anim>
                                    <p:anim calcmode="lin" valueType="num">
                                      <p:cBhvr additive="base">
                                        <p:cTn id="100" dur="500"/>
                                        <p:tgtEl>
                                          <p:spTgt spid="27"/>
                                        </p:tgtEl>
                                        <p:attrNameLst>
                                          <p:attrName>ppt_y</p:attrName>
                                        </p:attrNameLst>
                                      </p:cBhvr>
                                      <p:tavLst>
                                        <p:tav tm="0">
                                          <p:val>
                                            <p:strVal val="ppt_y"/>
                                          </p:val>
                                        </p:tav>
                                        <p:tav tm="100000">
                                          <p:val>
                                            <p:strVal val="1+ppt_h/2"/>
                                          </p:val>
                                        </p:tav>
                                      </p:tavLst>
                                    </p:anim>
                                    <p:set>
                                      <p:cBhvr>
                                        <p:cTn id="101" dur="1" fill="hold">
                                          <p:stCondLst>
                                            <p:cond delay="499"/>
                                          </p:stCondLst>
                                        </p:cTn>
                                        <p:tgtEl>
                                          <p:spTgt spid="27"/>
                                        </p:tgtEl>
                                        <p:attrNameLst>
                                          <p:attrName>style.visibility</p:attrName>
                                        </p:attrNameLst>
                                      </p:cBhvr>
                                      <p:to>
                                        <p:strVal val="hidden"/>
                                      </p:to>
                                    </p:set>
                                  </p:childTnLst>
                                </p:cTn>
                              </p:par>
                              <p:par>
                                <p:cTn id="102" presetID="2" presetClass="exit" presetSubtype="4" fill="hold" nodeType="withEffect">
                                  <p:stCondLst>
                                    <p:cond delay="0"/>
                                  </p:stCondLst>
                                  <p:childTnLst>
                                    <p:anim calcmode="lin" valueType="num">
                                      <p:cBhvr additive="base">
                                        <p:cTn id="103" dur="500"/>
                                        <p:tgtEl>
                                          <p:spTgt spid="92"/>
                                        </p:tgtEl>
                                        <p:attrNameLst>
                                          <p:attrName>ppt_x</p:attrName>
                                        </p:attrNameLst>
                                      </p:cBhvr>
                                      <p:tavLst>
                                        <p:tav tm="0">
                                          <p:val>
                                            <p:strVal val="ppt_x"/>
                                          </p:val>
                                        </p:tav>
                                        <p:tav tm="100000">
                                          <p:val>
                                            <p:strVal val="ppt_x"/>
                                          </p:val>
                                        </p:tav>
                                      </p:tavLst>
                                    </p:anim>
                                    <p:anim calcmode="lin" valueType="num">
                                      <p:cBhvr additive="base">
                                        <p:cTn id="104" dur="500"/>
                                        <p:tgtEl>
                                          <p:spTgt spid="92"/>
                                        </p:tgtEl>
                                        <p:attrNameLst>
                                          <p:attrName>ppt_y</p:attrName>
                                        </p:attrNameLst>
                                      </p:cBhvr>
                                      <p:tavLst>
                                        <p:tav tm="0">
                                          <p:val>
                                            <p:strVal val="ppt_y"/>
                                          </p:val>
                                        </p:tav>
                                        <p:tav tm="100000">
                                          <p:val>
                                            <p:strVal val="1+ppt_h/2"/>
                                          </p:val>
                                        </p:tav>
                                      </p:tavLst>
                                    </p:anim>
                                    <p:set>
                                      <p:cBhvr>
                                        <p:cTn id="105" dur="1" fill="hold">
                                          <p:stCondLst>
                                            <p:cond delay="499"/>
                                          </p:stCondLst>
                                        </p:cTn>
                                        <p:tgtEl>
                                          <p:spTgt spid="92"/>
                                        </p:tgtEl>
                                        <p:attrNameLst>
                                          <p:attrName>style.visibility</p:attrName>
                                        </p:attrNameLst>
                                      </p:cBhvr>
                                      <p:to>
                                        <p:strVal val="hidden"/>
                                      </p:to>
                                    </p:set>
                                  </p:childTnLst>
                                </p:cTn>
                              </p:par>
                            </p:childTnLst>
                          </p:cTn>
                        </p:par>
                        <p:par>
                          <p:cTn id="106" fill="hold">
                            <p:stCondLst>
                              <p:cond delay="5550"/>
                            </p:stCondLst>
                            <p:childTnLst>
                              <p:par>
                                <p:cTn id="107" presetID="22" presetClass="entr" presetSubtype="8" fill="hold" grpId="0" nodeType="afterEffect">
                                  <p:stCondLst>
                                    <p:cond delay="0"/>
                                  </p:stCondLst>
                                  <p:iterate type="lt">
                                    <p:tmPct val="10000"/>
                                  </p:iterate>
                                  <p:childTnLst>
                                    <p:set>
                                      <p:cBhvr>
                                        <p:cTn id="108" dur="1" fill="hold">
                                          <p:stCondLst>
                                            <p:cond delay="0"/>
                                          </p:stCondLst>
                                        </p:cTn>
                                        <p:tgtEl>
                                          <p:spTgt spid="39"/>
                                        </p:tgtEl>
                                        <p:attrNameLst>
                                          <p:attrName>style.visibility</p:attrName>
                                        </p:attrNameLst>
                                      </p:cBhvr>
                                      <p:to>
                                        <p:strVal val="visible"/>
                                      </p:to>
                                    </p:set>
                                    <p:animEffect transition="in" filter="wipe(left)">
                                      <p:cBhvr>
                                        <p:cTn id="109" dur="500"/>
                                        <p:tgtEl>
                                          <p:spTgt spid="39"/>
                                        </p:tgtEl>
                                      </p:cBhvr>
                                    </p:animEffect>
                                  </p:childTnLst>
                                </p:cTn>
                              </p:par>
                              <p:par>
                                <p:cTn id="110" presetID="1" presetClass="entr" presetSubtype="0" fill="hold" grpId="1" nodeType="withEffect">
                                  <p:stCondLst>
                                    <p:cond delay="0"/>
                                  </p:stCondLst>
                                  <p:iterate type="lt">
                                    <p:tmAbs val="0"/>
                                  </p:iterate>
                                  <p:childTnLst>
                                    <p:set>
                                      <p:cBhvr>
                                        <p:cTn id="111" dur="1" fill="hold">
                                          <p:stCondLst>
                                            <p:cond delay="19999"/>
                                          </p:stCondLst>
                                        </p:cTn>
                                        <p:tgtEl>
                                          <p:spTgt spid="39"/>
                                        </p:tgtEl>
                                        <p:attrNameLst>
                                          <p:attrName>style.visibility</p:attrName>
                                        </p:attrNameLst>
                                      </p:cBhvr>
                                      <p:to>
                                        <p:strVal val="visible"/>
                                      </p:to>
                                    </p:set>
                                  </p:childTnLst>
                                  <p:subTnLst>
                                    <p:audio>
                                      <p:cMediaNode>
                                        <p:cTn display="0" masterRel="sameClick">
                                          <p:stCondLst>
                                            <p:cond evt="begin" delay="0">
                                              <p:tn val="110"/>
                                            </p:cond>
                                          </p:stCondLst>
                                          <p:endCondLst>
                                            <p:cond evt="onStopAudio" delay="0">
                                              <p:tgtEl>
                                                <p:sldTgt/>
                                              </p:tgtEl>
                                            </p:cond>
                                          </p:endCondLst>
                                        </p:cTn>
                                        <p:tgtEl>
                                          <p:sndTgt r:embed="rId7" name="cpL07S06_Clip_1_1.wav"/>
                                        </p:tgtEl>
                                      </p:cMediaNode>
                                    </p:audio>
                                  </p:subTnLst>
                                </p:cTn>
                              </p:par>
                              <p:par>
                                <p:cTn id="112" presetID="64" presetClass="path" presetSubtype="0" accel="50000" decel="50000" fill="hold" nodeType="withEffect">
                                  <p:stCondLst>
                                    <p:cond delay="0"/>
                                  </p:stCondLst>
                                  <p:childTnLst>
                                    <p:animMotion origin="layout" path="M 0.08889 0.04166 L 0.08663 -0.14028 " pathEditMode="relative" rAng="0" ptsTypes="AA">
                                      <p:cBhvr>
                                        <p:cTn id="113" dur="1000" fill="hold"/>
                                        <p:tgtEl>
                                          <p:spTgt spid="28"/>
                                        </p:tgtEl>
                                        <p:attrNameLst>
                                          <p:attrName>ppt_x</p:attrName>
                                          <p:attrName>ppt_y</p:attrName>
                                        </p:attrNameLst>
                                      </p:cBhvr>
                                      <p:rCtr x="-122" y="-9097"/>
                                    </p:animMotion>
                                  </p:childTnLst>
                                </p:cTn>
                              </p:par>
                              <p:par>
                                <p:cTn id="114" presetID="64" presetClass="path" presetSubtype="0" accel="50000" decel="50000" fill="hold" nodeType="withEffect">
                                  <p:stCondLst>
                                    <p:cond delay="0"/>
                                  </p:stCondLst>
                                  <p:childTnLst>
                                    <p:animMotion origin="layout" path="M 0.08732 0.04139 L 0.08507 -0.23847 " pathEditMode="fixed" rAng="0" ptsTypes="AA">
                                      <p:cBhvr>
                                        <p:cTn id="115" dur="1000" fill="hold"/>
                                        <p:tgtEl>
                                          <p:spTgt spid="93"/>
                                        </p:tgtEl>
                                        <p:attrNameLst>
                                          <p:attrName>ppt_x</p:attrName>
                                          <p:attrName>ppt_y</p:attrName>
                                        </p:attrNameLst>
                                      </p:cBhvr>
                                      <p:rCtr x="-122" y="-14005"/>
                                    </p:animMotion>
                                  </p:childTnLst>
                                </p:cTn>
                              </p:par>
                              <p:par>
                                <p:cTn id="116" presetID="22" presetClass="entr" presetSubtype="1" fill="hold" nodeType="withEffect">
                                  <p:stCondLst>
                                    <p:cond delay="1000"/>
                                  </p:stCondLst>
                                  <p:childTnLst>
                                    <p:set>
                                      <p:cBhvr>
                                        <p:cTn id="117" dur="1" fill="hold">
                                          <p:stCondLst>
                                            <p:cond delay="0"/>
                                          </p:stCondLst>
                                        </p:cTn>
                                        <p:tgtEl>
                                          <p:spTgt spid="40"/>
                                        </p:tgtEl>
                                        <p:attrNameLst>
                                          <p:attrName>style.visibility</p:attrName>
                                        </p:attrNameLst>
                                      </p:cBhvr>
                                      <p:to>
                                        <p:strVal val="visible"/>
                                      </p:to>
                                    </p:set>
                                    <p:animEffect transition="in" filter="wipe(up)">
                                      <p:cBhvr>
                                        <p:cTn id="118" dur="1500"/>
                                        <p:tgtEl>
                                          <p:spTgt spid="40"/>
                                        </p:tgtEl>
                                      </p:cBhvr>
                                    </p:animEffect>
                                  </p:childTnLst>
                                </p:cTn>
                              </p:par>
                              <p:par>
                                <p:cTn id="119" presetID="22" presetClass="entr" presetSubtype="1" fill="hold" nodeType="withEffect">
                                  <p:stCondLst>
                                    <p:cond delay="1500"/>
                                  </p:stCondLst>
                                  <p:childTnLst>
                                    <p:set>
                                      <p:cBhvr>
                                        <p:cTn id="120" dur="1" fill="hold">
                                          <p:stCondLst>
                                            <p:cond delay="0"/>
                                          </p:stCondLst>
                                        </p:cTn>
                                        <p:tgtEl>
                                          <p:spTgt spid="7"/>
                                        </p:tgtEl>
                                        <p:attrNameLst>
                                          <p:attrName>style.visibility</p:attrName>
                                        </p:attrNameLst>
                                      </p:cBhvr>
                                      <p:to>
                                        <p:strVal val="visible"/>
                                      </p:to>
                                    </p:set>
                                    <p:animEffect transition="in" filter="wipe(up)">
                                      <p:cBhvr>
                                        <p:cTn id="121" dur="1500"/>
                                        <p:tgtEl>
                                          <p:spTgt spid="7"/>
                                        </p:tgtEl>
                                      </p:cBhvr>
                                    </p:animEffect>
                                  </p:childTnLst>
                                </p:cTn>
                              </p:par>
                              <p:par>
                                <p:cTn id="122" presetID="53" presetClass="entr" presetSubtype="16" fill="hold" grpId="0" nodeType="withEffect">
                                  <p:stCondLst>
                                    <p:cond delay="2400"/>
                                  </p:stCondLst>
                                  <p:childTnLst>
                                    <p:set>
                                      <p:cBhvr>
                                        <p:cTn id="123" dur="1" fill="hold">
                                          <p:stCondLst>
                                            <p:cond delay="0"/>
                                          </p:stCondLst>
                                        </p:cTn>
                                        <p:tgtEl>
                                          <p:spTgt spid="53"/>
                                        </p:tgtEl>
                                        <p:attrNameLst>
                                          <p:attrName>style.visibility</p:attrName>
                                        </p:attrNameLst>
                                      </p:cBhvr>
                                      <p:to>
                                        <p:strVal val="visible"/>
                                      </p:to>
                                    </p:set>
                                    <p:anim calcmode="lin" valueType="num">
                                      <p:cBhvr>
                                        <p:cTn id="124" dur="500" fill="hold"/>
                                        <p:tgtEl>
                                          <p:spTgt spid="53"/>
                                        </p:tgtEl>
                                        <p:attrNameLst>
                                          <p:attrName>ppt_w</p:attrName>
                                        </p:attrNameLst>
                                      </p:cBhvr>
                                      <p:tavLst>
                                        <p:tav tm="0">
                                          <p:val>
                                            <p:fltVal val="0"/>
                                          </p:val>
                                        </p:tav>
                                        <p:tav tm="100000">
                                          <p:val>
                                            <p:strVal val="#ppt_w"/>
                                          </p:val>
                                        </p:tav>
                                      </p:tavLst>
                                    </p:anim>
                                    <p:anim calcmode="lin" valueType="num">
                                      <p:cBhvr>
                                        <p:cTn id="125" dur="500" fill="hold"/>
                                        <p:tgtEl>
                                          <p:spTgt spid="53"/>
                                        </p:tgtEl>
                                        <p:attrNameLst>
                                          <p:attrName>ppt_h</p:attrName>
                                        </p:attrNameLst>
                                      </p:cBhvr>
                                      <p:tavLst>
                                        <p:tav tm="0">
                                          <p:val>
                                            <p:fltVal val="0"/>
                                          </p:val>
                                        </p:tav>
                                        <p:tav tm="100000">
                                          <p:val>
                                            <p:strVal val="#ppt_h"/>
                                          </p:val>
                                        </p:tav>
                                      </p:tavLst>
                                    </p:anim>
                                    <p:animEffect transition="in" filter="fade">
                                      <p:cBhvr>
                                        <p:cTn id="126" dur="500"/>
                                        <p:tgtEl>
                                          <p:spTgt spid="53"/>
                                        </p:tgtEl>
                                      </p:cBhvr>
                                    </p:animEffect>
                                  </p:childTnLst>
                                </p:cTn>
                              </p:par>
                              <p:par>
                                <p:cTn id="127" presetID="53" presetClass="entr" presetSubtype="16" fill="hold" grpId="0" nodeType="withEffect">
                                  <p:stCondLst>
                                    <p:cond delay="5700"/>
                                  </p:stCondLst>
                                  <p:childTnLst>
                                    <p:set>
                                      <p:cBhvr>
                                        <p:cTn id="128" dur="1" fill="hold">
                                          <p:stCondLst>
                                            <p:cond delay="0"/>
                                          </p:stCondLst>
                                        </p:cTn>
                                        <p:tgtEl>
                                          <p:spTgt spid="50"/>
                                        </p:tgtEl>
                                        <p:attrNameLst>
                                          <p:attrName>style.visibility</p:attrName>
                                        </p:attrNameLst>
                                      </p:cBhvr>
                                      <p:to>
                                        <p:strVal val="visible"/>
                                      </p:to>
                                    </p:set>
                                    <p:anim calcmode="lin" valueType="num">
                                      <p:cBhvr>
                                        <p:cTn id="129" dur="500" fill="hold"/>
                                        <p:tgtEl>
                                          <p:spTgt spid="50"/>
                                        </p:tgtEl>
                                        <p:attrNameLst>
                                          <p:attrName>ppt_w</p:attrName>
                                        </p:attrNameLst>
                                      </p:cBhvr>
                                      <p:tavLst>
                                        <p:tav tm="0">
                                          <p:val>
                                            <p:fltVal val="0"/>
                                          </p:val>
                                        </p:tav>
                                        <p:tav tm="100000">
                                          <p:val>
                                            <p:strVal val="#ppt_w"/>
                                          </p:val>
                                        </p:tav>
                                      </p:tavLst>
                                    </p:anim>
                                    <p:anim calcmode="lin" valueType="num">
                                      <p:cBhvr>
                                        <p:cTn id="130" dur="500" fill="hold"/>
                                        <p:tgtEl>
                                          <p:spTgt spid="50"/>
                                        </p:tgtEl>
                                        <p:attrNameLst>
                                          <p:attrName>ppt_h</p:attrName>
                                        </p:attrNameLst>
                                      </p:cBhvr>
                                      <p:tavLst>
                                        <p:tav tm="0">
                                          <p:val>
                                            <p:fltVal val="0"/>
                                          </p:val>
                                        </p:tav>
                                        <p:tav tm="100000">
                                          <p:val>
                                            <p:strVal val="#ppt_h"/>
                                          </p:val>
                                        </p:tav>
                                      </p:tavLst>
                                    </p:anim>
                                    <p:animEffect transition="in" filter="fade">
                                      <p:cBhvr>
                                        <p:cTn id="131" dur="500"/>
                                        <p:tgtEl>
                                          <p:spTgt spid="50"/>
                                        </p:tgtEl>
                                      </p:cBhvr>
                                    </p:animEffect>
                                  </p:childTnLst>
                                </p:cTn>
                              </p:par>
                              <p:par>
                                <p:cTn id="132" presetID="53" presetClass="entr" presetSubtype="16" fill="hold" grpId="0" nodeType="withEffect">
                                  <p:stCondLst>
                                    <p:cond delay="6900"/>
                                  </p:stCondLst>
                                  <p:childTnLst>
                                    <p:set>
                                      <p:cBhvr>
                                        <p:cTn id="133" dur="1" fill="hold">
                                          <p:stCondLst>
                                            <p:cond delay="0"/>
                                          </p:stCondLst>
                                        </p:cTn>
                                        <p:tgtEl>
                                          <p:spTgt spid="51"/>
                                        </p:tgtEl>
                                        <p:attrNameLst>
                                          <p:attrName>style.visibility</p:attrName>
                                        </p:attrNameLst>
                                      </p:cBhvr>
                                      <p:to>
                                        <p:strVal val="visible"/>
                                      </p:to>
                                    </p:set>
                                    <p:anim calcmode="lin" valueType="num">
                                      <p:cBhvr>
                                        <p:cTn id="134" dur="500" fill="hold"/>
                                        <p:tgtEl>
                                          <p:spTgt spid="51"/>
                                        </p:tgtEl>
                                        <p:attrNameLst>
                                          <p:attrName>ppt_w</p:attrName>
                                        </p:attrNameLst>
                                      </p:cBhvr>
                                      <p:tavLst>
                                        <p:tav tm="0">
                                          <p:val>
                                            <p:fltVal val="0"/>
                                          </p:val>
                                        </p:tav>
                                        <p:tav tm="100000">
                                          <p:val>
                                            <p:strVal val="#ppt_w"/>
                                          </p:val>
                                        </p:tav>
                                      </p:tavLst>
                                    </p:anim>
                                    <p:anim calcmode="lin" valueType="num">
                                      <p:cBhvr>
                                        <p:cTn id="135" dur="500" fill="hold"/>
                                        <p:tgtEl>
                                          <p:spTgt spid="51"/>
                                        </p:tgtEl>
                                        <p:attrNameLst>
                                          <p:attrName>ppt_h</p:attrName>
                                        </p:attrNameLst>
                                      </p:cBhvr>
                                      <p:tavLst>
                                        <p:tav tm="0">
                                          <p:val>
                                            <p:fltVal val="0"/>
                                          </p:val>
                                        </p:tav>
                                        <p:tav tm="100000">
                                          <p:val>
                                            <p:strVal val="#ppt_h"/>
                                          </p:val>
                                        </p:tav>
                                      </p:tavLst>
                                    </p:anim>
                                    <p:animEffect transition="in" filter="fade">
                                      <p:cBhvr>
                                        <p:cTn id="136" dur="500"/>
                                        <p:tgtEl>
                                          <p:spTgt spid="51"/>
                                        </p:tgtEl>
                                      </p:cBhvr>
                                    </p:animEffect>
                                  </p:childTnLst>
                                </p:cTn>
                              </p:par>
                            </p:childTnLst>
                          </p:cTn>
                        </p:par>
                        <p:par>
                          <p:cTn id="137" fill="hold">
                            <p:stCondLst>
                              <p:cond delay="25550"/>
                            </p:stCondLst>
                            <p:childTnLst>
                              <p:par>
                                <p:cTn id="138" presetID="2" presetClass="exit" presetSubtype="4" fill="hold" nodeType="afterEffect">
                                  <p:stCondLst>
                                    <p:cond delay="0"/>
                                  </p:stCondLst>
                                  <p:childTnLst>
                                    <p:anim calcmode="lin" valueType="num">
                                      <p:cBhvr additive="base">
                                        <p:cTn id="139" dur="500"/>
                                        <p:tgtEl>
                                          <p:spTgt spid="28"/>
                                        </p:tgtEl>
                                        <p:attrNameLst>
                                          <p:attrName>ppt_x</p:attrName>
                                        </p:attrNameLst>
                                      </p:cBhvr>
                                      <p:tavLst>
                                        <p:tav tm="0">
                                          <p:val>
                                            <p:strVal val="ppt_x"/>
                                          </p:val>
                                        </p:tav>
                                        <p:tav tm="100000">
                                          <p:val>
                                            <p:strVal val="ppt_x"/>
                                          </p:val>
                                        </p:tav>
                                      </p:tavLst>
                                    </p:anim>
                                    <p:anim calcmode="lin" valueType="num">
                                      <p:cBhvr additive="base">
                                        <p:cTn id="140" dur="500"/>
                                        <p:tgtEl>
                                          <p:spTgt spid="28"/>
                                        </p:tgtEl>
                                        <p:attrNameLst>
                                          <p:attrName>ppt_y</p:attrName>
                                        </p:attrNameLst>
                                      </p:cBhvr>
                                      <p:tavLst>
                                        <p:tav tm="0">
                                          <p:val>
                                            <p:strVal val="ppt_y"/>
                                          </p:val>
                                        </p:tav>
                                        <p:tav tm="100000">
                                          <p:val>
                                            <p:strVal val="1+ppt_h/2"/>
                                          </p:val>
                                        </p:tav>
                                      </p:tavLst>
                                    </p:anim>
                                    <p:set>
                                      <p:cBhvr>
                                        <p:cTn id="141" dur="1" fill="hold">
                                          <p:stCondLst>
                                            <p:cond delay="499"/>
                                          </p:stCondLst>
                                        </p:cTn>
                                        <p:tgtEl>
                                          <p:spTgt spid="28"/>
                                        </p:tgtEl>
                                        <p:attrNameLst>
                                          <p:attrName>style.visibility</p:attrName>
                                        </p:attrNameLst>
                                      </p:cBhvr>
                                      <p:to>
                                        <p:strVal val="hidden"/>
                                      </p:to>
                                    </p:set>
                                  </p:childTnLst>
                                </p:cTn>
                              </p:par>
                              <p:par>
                                <p:cTn id="142" presetID="2" presetClass="exit" presetSubtype="4" fill="hold" nodeType="withEffect">
                                  <p:stCondLst>
                                    <p:cond delay="0"/>
                                  </p:stCondLst>
                                  <p:childTnLst>
                                    <p:anim calcmode="lin" valueType="num">
                                      <p:cBhvr additive="base">
                                        <p:cTn id="143" dur="500"/>
                                        <p:tgtEl>
                                          <p:spTgt spid="93"/>
                                        </p:tgtEl>
                                        <p:attrNameLst>
                                          <p:attrName>ppt_x</p:attrName>
                                        </p:attrNameLst>
                                      </p:cBhvr>
                                      <p:tavLst>
                                        <p:tav tm="0">
                                          <p:val>
                                            <p:strVal val="ppt_x"/>
                                          </p:val>
                                        </p:tav>
                                        <p:tav tm="100000">
                                          <p:val>
                                            <p:strVal val="ppt_x"/>
                                          </p:val>
                                        </p:tav>
                                      </p:tavLst>
                                    </p:anim>
                                    <p:anim calcmode="lin" valueType="num">
                                      <p:cBhvr additive="base">
                                        <p:cTn id="144" dur="500"/>
                                        <p:tgtEl>
                                          <p:spTgt spid="93"/>
                                        </p:tgtEl>
                                        <p:attrNameLst>
                                          <p:attrName>ppt_y</p:attrName>
                                        </p:attrNameLst>
                                      </p:cBhvr>
                                      <p:tavLst>
                                        <p:tav tm="0">
                                          <p:val>
                                            <p:strVal val="ppt_y"/>
                                          </p:val>
                                        </p:tav>
                                        <p:tav tm="100000">
                                          <p:val>
                                            <p:strVal val="1+ppt_h/2"/>
                                          </p:val>
                                        </p:tav>
                                      </p:tavLst>
                                    </p:anim>
                                    <p:set>
                                      <p:cBhvr>
                                        <p:cTn id="145" dur="1" fill="hold">
                                          <p:stCondLst>
                                            <p:cond delay="499"/>
                                          </p:stCondLst>
                                        </p:cTn>
                                        <p:tgtEl>
                                          <p:spTgt spid="93"/>
                                        </p:tgtEl>
                                        <p:attrNameLst>
                                          <p:attrName>style.visibility</p:attrName>
                                        </p:attrNameLst>
                                      </p:cBhvr>
                                      <p:to>
                                        <p:strVal val="hidden"/>
                                      </p:to>
                                    </p:set>
                                  </p:childTnLst>
                                </p:cTn>
                              </p:par>
                            </p:childTnLst>
                          </p:cTn>
                        </p:par>
                        <p:par>
                          <p:cTn id="146" fill="hold">
                            <p:stCondLst>
                              <p:cond delay="26050"/>
                            </p:stCondLst>
                            <p:childTnLst>
                              <p:par>
                                <p:cTn id="147" presetID="22" presetClass="entr" presetSubtype="8" fill="hold" grpId="0" nodeType="afterEffect">
                                  <p:stCondLst>
                                    <p:cond delay="0"/>
                                  </p:stCondLst>
                                  <p:iterate type="lt">
                                    <p:tmPct val="10000"/>
                                  </p:iterate>
                                  <p:childTnLst>
                                    <p:set>
                                      <p:cBhvr>
                                        <p:cTn id="148" dur="1" fill="hold">
                                          <p:stCondLst>
                                            <p:cond delay="0"/>
                                          </p:stCondLst>
                                        </p:cTn>
                                        <p:tgtEl>
                                          <p:spTgt spid="46"/>
                                        </p:tgtEl>
                                        <p:attrNameLst>
                                          <p:attrName>style.visibility</p:attrName>
                                        </p:attrNameLst>
                                      </p:cBhvr>
                                      <p:to>
                                        <p:strVal val="visible"/>
                                      </p:to>
                                    </p:set>
                                    <p:animEffect transition="in" filter="wipe(left)">
                                      <p:cBhvr>
                                        <p:cTn id="149" dur="500"/>
                                        <p:tgtEl>
                                          <p:spTgt spid="46"/>
                                        </p:tgtEl>
                                      </p:cBhvr>
                                    </p:animEffect>
                                  </p:childTnLst>
                                </p:cTn>
                              </p:par>
                              <p:par>
                                <p:cTn id="150" presetID="1" presetClass="entr" presetSubtype="0" fill="hold" grpId="1" nodeType="withEffect">
                                  <p:stCondLst>
                                    <p:cond delay="0"/>
                                  </p:stCondLst>
                                  <p:iterate type="lt">
                                    <p:tmAbs val="0"/>
                                  </p:iterate>
                                  <p:childTnLst>
                                    <p:set>
                                      <p:cBhvr>
                                        <p:cTn id="151" dur="1" fill="hold">
                                          <p:stCondLst>
                                            <p:cond delay="16799"/>
                                          </p:stCondLst>
                                        </p:cTn>
                                        <p:tgtEl>
                                          <p:spTgt spid="46"/>
                                        </p:tgtEl>
                                        <p:attrNameLst>
                                          <p:attrName>style.visibility</p:attrName>
                                        </p:attrNameLst>
                                      </p:cBhvr>
                                      <p:to>
                                        <p:strVal val="visible"/>
                                      </p:to>
                                    </p:set>
                                  </p:childTnLst>
                                  <p:subTnLst>
                                    <p:audio>
                                      <p:cMediaNode>
                                        <p:cTn display="0" masterRel="sameClick">
                                          <p:stCondLst>
                                            <p:cond evt="begin" delay="0">
                                              <p:tn val="150"/>
                                            </p:cond>
                                          </p:stCondLst>
                                          <p:endCondLst>
                                            <p:cond evt="onStopAudio" delay="0">
                                              <p:tgtEl>
                                                <p:sldTgt/>
                                              </p:tgtEl>
                                            </p:cond>
                                          </p:endCondLst>
                                        </p:cTn>
                                        <p:tgtEl>
                                          <p:sndTgt r:embed="rId8" name="cpL07S06_Clip_1_2.wav"/>
                                        </p:tgtEl>
                                      </p:cMediaNode>
                                    </p:audio>
                                  </p:subTnLst>
                                </p:cTn>
                              </p:par>
                              <p:par>
                                <p:cTn id="152" presetID="64" presetClass="path" presetSubtype="0" accel="50000" decel="50000" fill="hold" nodeType="withEffect">
                                  <p:stCondLst>
                                    <p:cond delay="0"/>
                                  </p:stCondLst>
                                  <p:childTnLst>
                                    <p:animMotion origin="layout" path="M 0.06927 0.04259 L 0.06701 -0.13936 " pathEditMode="relative" rAng="0" ptsTypes="AA">
                                      <p:cBhvr>
                                        <p:cTn id="153" dur="1000" fill="hold"/>
                                        <p:tgtEl>
                                          <p:spTgt spid="29"/>
                                        </p:tgtEl>
                                        <p:attrNameLst>
                                          <p:attrName>ppt_x</p:attrName>
                                          <p:attrName>ppt_y</p:attrName>
                                        </p:attrNameLst>
                                      </p:cBhvr>
                                      <p:rCtr x="-122" y="-9097"/>
                                    </p:animMotion>
                                  </p:childTnLst>
                                </p:cTn>
                              </p:par>
                              <p:par>
                                <p:cTn id="154" presetID="64" presetClass="path" presetSubtype="0" accel="50000" decel="50000" fill="hold" nodeType="withEffect">
                                  <p:stCondLst>
                                    <p:cond delay="0"/>
                                  </p:stCondLst>
                                  <p:childTnLst>
                                    <p:animMotion origin="layout" path="M 0.06788 0.0428 L 0.06562 -0.23707 " pathEditMode="fixed" rAng="0" ptsTypes="AA">
                                      <p:cBhvr>
                                        <p:cTn id="155" dur="1000" fill="hold"/>
                                        <p:tgtEl>
                                          <p:spTgt spid="94"/>
                                        </p:tgtEl>
                                        <p:attrNameLst>
                                          <p:attrName>ppt_x</p:attrName>
                                          <p:attrName>ppt_y</p:attrName>
                                        </p:attrNameLst>
                                      </p:cBhvr>
                                      <p:rCtr x="-122" y="-14005"/>
                                    </p:animMotion>
                                  </p:childTnLst>
                                </p:cTn>
                              </p:par>
                            </p:childTnLst>
                          </p:cTn>
                        </p:par>
                        <p:par>
                          <p:cTn id="156" fill="hold">
                            <p:stCondLst>
                              <p:cond delay="42850"/>
                            </p:stCondLst>
                            <p:childTnLst>
                              <p:par>
                                <p:cTn id="157" presetID="2" presetClass="exit" presetSubtype="4" fill="hold" nodeType="afterEffect">
                                  <p:stCondLst>
                                    <p:cond delay="0"/>
                                  </p:stCondLst>
                                  <p:childTnLst>
                                    <p:anim calcmode="lin" valueType="num">
                                      <p:cBhvr additive="base">
                                        <p:cTn id="158" dur="500"/>
                                        <p:tgtEl>
                                          <p:spTgt spid="29"/>
                                        </p:tgtEl>
                                        <p:attrNameLst>
                                          <p:attrName>ppt_x</p:attrName>
                                        </p:attrNameLst>
                                      </p:cBhvr>
                                      <p:tavLst>
                                        <p:tav tm="0">
                                          <p:val>
                                            <p:strVal val="ppt_x"/>
                                          </p:val>
                                        </p:tav>
                                        <p:tav tm="100000">
                                          <p:val>
                                            <p:strVal val="ppt_x"/>
                                          </p:val>
                                        </p:tav>
                                      </p:tavLst>
                                    </p:anim>
                                    <p:anim calcmode="lin" valueType="num">
                                      <p:cBhvr additive="base">
                                        <p:cTn id="159" dur="500"/>
                                        <p:tgtEl>
                                          <p:spTgt spid="29"/>
                                        </p:tgtEl>
                                        <p:attrNameLst>
                                          <p:attrName>ppt_y</p:attrName>
                                        </p:attrNameLst>
                                      </p:cBhvr>
                                      <p:tavLst>
                                        <p:tav tm="0">
                                          <p:val>
                                            <p:strVal val="ppt_y"/>
                                          </p:val>
                                        </p:tav>
                                        <p:tav tm="100000">
                                          <p:val>
                                            <p:strVal val="1+ppt_h/2"/>
                                          </p:val>
                                        </p:tav>
                                      </p:tavLst>
                                    </p:anim>
                                    <p:set>
                                      <p:cBhvr>
                                        <p:cTn id="160" dur="1" fill="hold">
                                          <p:stCondLst>
                                            <p:cond delay="499"/>
                                          </p:stCondLst>
                                        </p:cTn>
                                        <p:tgtEl>
                                          <p:spTgt spid="29"/>
                                        </p:tgtEl>
                                        <p:attrNameLst>
                                          <p:attrName>style.visibility</p:attrName>
                                        </p:attrNameLst>
                                      </p:cBhvr>
                                      <p:to>
                                        <p:strVal val="hidden"/>
                                      </p:to>
                                    </p:set>
                                  </p:childTnLst>
                                </p:cTn>
                              </p:par>
                              <p:par>
                                <p:cTn id="161" presetID="2" presetClass="exit" presetSubtype="4" fill="hold" nodeType="withEffect">
                                  <p:stCondLst>
                                    <p:cond delay="0"/>
                                  </p:stCondLst>
                                  <p:childTnLst>
                                    <p:anim calcmode="lin" valueType="num">
                                      <p:cBhvr additive="base">
                                        <p:cTn id="162" dur="500"/>
                                        <p:tgtEl>
                                          <p:spTgt spid="94"/>
                                        </p:tgtEl>
                                        <p:attrNameLst>
                                          <p:attrName>ppt_x</p:attrName>
                                        </p:attrNameLst>
                                      </p:cBhvr>
                                      <p:tavLst>
                                        <p:tav tm="0">
                                          <p:val>
                                            <p:strVal val="ppt_x"/>
                                          </p:val>
                                        </p:tav>
                                        <p:tav tm="100000">
                                          <p:val>
                                            <p:strVal val="ppt_x"/>
                                          </p:val>
                                        </p:tav>
                                      </p:tavLst>
                                    </p:anim>
                                    <p:anim calcmode="lin" valueType="num">
                                      <p:cBhvr additive="base">
                                        <p:cTn id="163" dur="500"/>
                                        <p:tgtEl>
                                          <p:spTgt spid="94"/>
                                        </p:tgtEl>
                                        <p:attrNameLst>
                                          <p:attrName>ppt_y</p:attrName>
                                        </p:attrNameLst>
                                      </p:cBhvr>
                                      <p:tavLst>
                                        <p:tav tm="0">
                                          <p:val>
                                            <p:strVal val="ppt_y"/>
                                          </p:val>
                                        </p:tav>
                                        <p:tav tm="100000">
                                          <p:val>
                                            <p:strVal val="1+ppt_h/2"/>
                                          </p:val>
                                        </p:tav>
                                      </p:tavLst>
                                    </p:anim>
                                    <p:set>
                                      <p:cBhvr>
                                        <p:cTn id="164" dur="1" fill="hold">
                                          <p:stCondLst>
                                            <p:cond delay="499"/>
                                          </p:stCondLst>
                                        </p:cTn>
                                        <p:tgtEl>
                                          <p:spTgt spid="94"/>
                                        </p:tgtEl>
                                        <p:attrNameLst>
                                          <p:attrName>style.visibility</p:attrName>
                                        </p:attrNameLst>
                                      </p:cBhvr>
                                      <p:to>
                                        <p:strVal val="hidden"/>
                                      </p:to>
                                    </p:set>
                                  </p:childTnLst>
                                </p:cTn>
                              </p:par>
                            </p:childTnLst>
                          </p:cTn>
                        </p:par>
                        <p:par>
                          <p:cTn id="165" fill="hold">
                            <p:stCondLst>
                              <p:cond delay="43350"/>
                            </p:stCondLst>
                            <p:childTnLst>
                              <p:par>
                                <p:cTn id="166" presetID="16" presetClass="emph" presetSubtype="0" fill="hold" grpId="2" nodeType="afterEffect">
                                  <p:stCondLst>
                                    <p:cond delay="0"/>
                                  </p:stCondLst>
                                  <p:iterate type="lt">
                                    <p:tmPct val="4000"/>
                                  </p:iterate>
                                  <p:childTnLst>
                                    <p:set>
                                      <p:cBhvr override="childStyle">
                                        <p:cTn id="167" dur="500" fill="hold"/>
                                        <p:tgtEl>
                                          <p:spTgt spid="25"/>
                                        </p:tgtEl>
                                        <p:attrNameLst>
                                          <p:attrName>style.color</p:attrName>
                                        </p:attrNameLst>
                                      </p:cBhvr>
                                      <p:to>
                                        <p:clrVal>
                                          <a:srgbClr val="C00000"/>
                                        </p:clrVal>
                                      </p:to>
                                    </p:set>
                                    <p:set>
                                      <p:cBhvr>
                                        <p:cTn id="168" dur="500" fill="hold"/>
                                        <p:tgtEl>
                                          <p:spTgt spid="25"/>
                                        </p:tgtEl>
                                        <p:attrNameLst>
                                          <p:attrName>fillcolor</p:attrName>
                                        </p:attrNameLst>
                                      </p:cBhvr>
                                      <p:to>
                                        <p:clrVal>
                                          <a:srgbClr val="C00000"/>
                                        </p:clrVal>
                                      </p:to>
                                    </p:set>
                                    <p:set>
                                      <p:cBhvr>
                                        <p:cTn id="169" dur="500" fill="hold"/>
                                        <p:tgtEl>
                                          <p:spTgt spid="25"/>
                                        </p:tgtEl>
                                        <p:attrNameLst>
                                          <p:attrName>fill.type</p:attrName>
                                        </p:attrNameLst>
                                      </p:cBhvr>
                                      <p:to>
                                        <p:strVal val="solid"/>
                                      </p:to>
                                    </p:set>
                                  </p:childTnLst>
                                </p:cTn>
                              </p:par>
                            </p:childTnLst>
                          </p:cTn>
                        </p:par>
                      </p:childTnLst>
                    </p:cTn>
                  </p:par>
                </p:childTnLst>
              </p:cTn>
              <p:nextCondLst>
                <p:cond evt="onClick" delay="0">
                  <p:tgtEl>
                    <p:spTgt spid="25"/>
                  </p:tgtEl>
                </p:cond>
              </p:nextCondLst>
            </p:seq>
            <p:seq concurrent="1" nextAc="seek">
              <p:cTn id="170" restart="whenNotActive" fill="hold" evtFilter="cancelBubble" nodeType="interactiveSeq">
                <p:stCondLst>
                  <p:cond evt="onClick" delay="0">
                    <p:tgtEl>
                      <p:spTgt spid="72"/>
                    </p:tgtEl>
                  </p:cond>
                </p:stCondLst>
                <p:endSync evt="end" delay="0">
                  <p:rtn val="all"/>
                </p:endSync>
                <p:childTnLst>
                  <p:par>
                    <p:cTn id="171" fill="hold">
                      <p:stCondLst>
                        <p:cond delay="0"/>
                      </p:stCondLst>
                      <p:childTnLst>
                        <p:par>
                          <p:cTn id="172" fill="hold">
                            <p:stCondLst>
                              <p:cond delay="0"/>
                            </p:stCondLst>
                            <p:childTnLst>
                              <p:par>
                                <p:cTn id="173" presetID="26" presetClass="emph" presetSubtype="0" fill="hold" grpId="1" nodeType="withEffect">
                                  <p:stCondLst>
                                    <p:cond delay="0"/>
                                  </p:stCondLst>
                                  <p:iterate type="lt">
                                    <p:tmPct val="0"/>
                                  </p:iterate>
                                  <p:childTnLst>
                                    <p:animEffect transition="out" filter="fade">
                                      <p:cBhvr>
                                        <p:cTn id="174" dur="500" tmFilter="0, 0; .2, .5; .8, .5; 1, 0"/>
                                        <p:tgtEl>
                                          <p:spTgt spid="72"/>
                                        </p:tgtEl>
                                      </p:cBhvr>
                                    </p:animEffect>
                                    <p:animScale>
                                      <p:cBhvr>
                                        <p:cTn id="175" dur="250" autoRev="1" fill="hold"/>
                                        <p:tgtEl>
                                          <p:spTgt spid="72"/>
                                        </p:tgtEl>
                                      </p:cBhvr>
                                      <p:by x="105000" y="105000"/>
                                    </p:animScale>
                                  </p:childTnLst>
                                </p:cTn>
                              </p:par>
                              <p:par>
                                <p:cTn id="176" presetID="9" presetClass="entr" presetSubtype="0" fill="hold" grpId="1" nodeType="withEffect">
                                  <p:stCondLst>
                                    <p:cond delay="0"/>
                                  </p:stCondLst>
                                  <p:childTnLst>
                                    <p:set>
                                      <p:cBhvr>
                                        <p:cTn id="177" dur="1" fill="hold">
                                          <p:stCondLst>
                                            <p:cond delay="0"/>
                                          </p:stCondLst>
                                        </p:cTn>
                                        <p:tgtEl>
                                          <p:spTgt spid="89"/>
                                        </p:tgtEl>
                                        <p:attrNameLst>
                                          <p:attrName>style.visibility</p:attrName>
                                        </p:attrNameLst>
                                      </p:cBhvr>
                                      <p:to>
                                        <p:strVal val="visible"/>
                                      </p:to>
                                    </p:set>
                                    <p:animEffect transition="in" filter="dissolve">
                                      <p:cBhvr>
                                        <p:cTn id="178" dur="500"/>
                                        <p:tgtEl>
                                          <p:spTgt spid="89"/>
                                        </p:tgtEl>
                                      </p:cBhvr>
                                    </p:animEffect>
                                  </p:childTnLst>
                                </p:cTn>
                              </p:par>
                            </p:childTnLst>
                          </p:cTn>
                        </p:par>
                        <p:par>
                          <p:cTn id="179" fill="hold">
                            <p:stCondLst>
                              <p:cond delay="500"/>
                            </p:stCondLst>
                            <p:childTnLst>
                              <p:par>
                                <p:cTn id="180" presetID="22" presetClass="entr" presetSubtype="8" fill="hold" grpId="0" nodeType="afterEffect">
                                  <p:stCondLst>
                                    <p:cond delay="0"/>
                                  </p:stCondLst>
                                  <p:iterate type="lt">
                                    <p:tmPct val="10000"/>
                                  </p:iterate>
                                  <p:childTnLst>
                                    <p:set>
                                      <p:cBhvr>
                                        <p:cTn id="181" dur="1" fill="hold">
                                          <p:stCondLst>
                                            <p:cond delay="0"/>
                                          </p:stCondLst>
                                        </p:cTn>
                                        <p:tgtEl>
                                          <p:spTgt spid="9"/>
                                        </p:tgtEl>
                                        <p:attrNameLst>
                                          <p:attrName>style.visibility</p:attrName>
                                        </p:attrNameLst>
                                      </p:cBhvr>
                                      <p:to>
                                        <p:strVal val="visible"/>
                                      </p:to>
                                    </p:set>
                                    <p:animEffect transition="in" filter="wipe(left)">
                                      <p:cBhvr>
                                        <p:cTn id="182" dur="500"/>
                                        <p:tgtEl>
                                          <p:spTgt spid="9"/>
                                        </p:tgtEl>
                                      </p:cBhvr>
                                    </p:animEffect>
                                  </p:childTnLst>
                                </p:cTn>
                              </p:par>
                              <p:par>
                                <p:cTn id="183" presetID="1" presetClass="entr" presetSubtype="0" fill="hold" grpId="1" nodeType="withEffect">
                                  <p:stCondLst>
                                    <p:cond delay="0"/>
                                  </p:stCondLst>
                                  <p:iterate type="lt">
                                    <p:tmAbs val="0"/>
                                  </p:iterate>
                                  <p:childTnLst>
                                    <p:set>
                                      <p:cBhvr>
                                        <p:cTn id="184" dur="1" fill="hold">
                                          <p:stCondLst>
                                            <p:cond delay="11599"/>
                                          </p:stCondLst>
                                        </p:cTn>
                                        <p:tgtEl>
                                          <p:spTgt spid="9"/>
                                        </p:tgtEl>
                                        <p:attrNameLst>
                                          <p:attrName>style.visibility</p:attrName>
                                        </p:attrNameLst>
                                      </p:cBhvr>
                                      <p:to>
                                        <p:strVal val="visible"/>
                                      </p:to>
                                    </p:set>
                                  </p:childTnLst>
                                  <p:subTnLst>
                                    <p:audio>
                                      <p:cMediaNode>
                                        <p:cTn display="0" masterRel="sameClick">
                                          <p:stCondLst>
                                            <p:cond evt="begin" delay="0">
                                              <p:tn val="183"/>
                                            </p:cond>
                                          </p:stCondLst>
                                          <p:endCondLst>
                                            <p:cond evt="onStopAudio" delay="0">
                                              <p:tgtEl>
                                                <p:sldTgt/>
                                              </p:tgtEl>
                                            </p:cond>
                                          </p:endCondLst>
                                        </p:cTn>
                                        <p:tgtEl>
                                          <p:sndTgt r:embed="rId9" name="cpL07S06_Clip_2.wav"/>
                                        </p:tgtEl>
                                      </p:cMediaNode>
                                    </p:audio>
                                  </p:subTnLst>
                                </p:cTn>
                              </p:par>
                              <p:par>
                                <p:cTn id="185" presetID="64" presetClass="path" presetSubtype="0" accel="50000" decel="50000" fill="hold" nodeType="withEffect">
                                  <p:stCondLst>
                                    <p:cond delay="0"/>
                                  </p:stCondLst>
                                  <p:childTnLst>
                                    <p:animMotion origin="layout" path="M 0.0493 0.04213 L 0.04705 -0.13982 " pathEditMode="relative" rAng="0" ptsTypes="AA">
                                      <p:cBhvr>
                                        <p:cTn id="186" dur="1000" fill="hold"/>
                                        <p:tgtEl>
                                          <p:spTgt spid="30"/>
                                        </p:tgtEl>
                                        <p:attrNameLst>
                                          <p:attrName>ppt_x</p:attrName>
                                          <p:attrName>ppt_y</p:attrName>
                                        </p:attrNameLst>
                                      </p:cBhvr>
                                      <p:rCtr x="-122" y="-9097"/>
                                    </p:animMotion>
                                  </p:childTnLst>
                                </p:cTn>
                              </p:par>
                              <p:par>
                                <p:cTn id="187" presetID="64" presetClass="path" presetSubtype="0" accel="50000" decel="50000" fill="hold" nodeType="withEffect">
                                  <p:stCondLst>
                                    <p:cond delay="0"/>
                                  </p:stCondLst>
                                  <p:childTnLst>
                                    <p:animMotion origin="layout" path="M 0.04878 0.04182 L 0.04653 -0.23804 " pathEditMode="fixed" rAng="0" ptsTypes="AA">
                                      <p:cBhvr>
                                        <p:cTn id="188" dur="1000" fill="hold"/>
                                        <p:tgtEl>
                                          <p:spTgt spid="95"/>
                                        </p:tgtEl>
                                        <p:attrNameLst>
                                          <p:attrName>ppt_x</p:attrName>
                                          <p:attrName>ppt_y</p:attrName>
                                        </p:attrNameLst>
                                      </p:cBhvr>
                                      <p:rCtr x="-122" y="-14005"/>
                                    </p:animMotion>
                                  </p:childTnLst>
                                </p:cTn>
                              </p:par>
                            </p:childTnLst>
                          </p:cTn>
                        </p:par>
                        <p:par>
                          <p:cTn id="189" fill="hold">
                            <p:stCondLst>
                              <p:cond delay="12100"/>
                            </p:stCondLst>
                            <p:childTnLst>
                              <p:par>
                                <p:cTn id="190" presetID="2" presetClass="exit" presetSubtype="4" fill="hold" nodeType="afterEffect">
                                  <p:stCondLst>
                                    <p:cond delay="0"/>
                                  </p:stCondLst>
                                  <p:childTnLst>
                                    <p:anim calcmode="lin" valueType="num">
                                      <p:cBhvr additive="base">
                                        <p:cTn id="191" dur="500"/>
                                        <p:tgtEl>
                                          <p:spTgt spid="30"/>
                                        </p:tgtEl>
                                        <p:attrNameLst>
                                          <p:attrName>ppt_x</p:attrName>
                                        </p:attrNameLst>
                                      </p:cBhvr>
                                      <p:tavLst>
                                        <p:tav tm="0">
                                          <p:val>
                                            <p:strVal val="ppt_x"/>
                                          </p:val>
                                        </p:tav>
                                        <p:tav tm="100000">
                                          <p:val>
                                            <p:strVal val="ppt_x"/>
                                          </p:val>
                                        </p:tav>
                                      </p:tavLst>
                                    </p:anim>
                                    <p:anim calcmode="lin" valueType="num">
                                      <p:cBhvr additive="base">
                                        <p:cTn id="192" dur="500"/>
                                        <p:tgtEl>
                                          <p:spTgt spid="30"/>
                                        </p:tgtEl>
                                        <p:attrNameLst>
                                          <p:attrName>ppt_y</p:attrName>
                                        </p:attrNameLst>
                                      </p:cBhvr>
                                      <p:tavLst>
                                        <p:tav tm="0">
                                          <p:val>
                                            <p:strVal val="ppt_y"/>
                                          </p:val>
                                        </p:tav>
                                        <p:tav tm="100000">
                                          <p:val>
                                            <p:strVal val="1+ppt_h/2"/>
                                          </p:val>
                                        </p:tav>
                                      </p:tavLst>
                                    </p:anim>
                                    <p:set>
                                      <p:cBhvr>
                                        <p:cTn id="193" dur="1" fill="hold">
                                          <p:stCondLst>
                                            <p:cond delay="499"/>
                                          </p:stCondLst>
                                        </p:cTn>
                                        <p:tgtEl>
                                          <p:spTgt spid="30"/>
                                        </p:tgtEl>
                                        <p:attrNameLst>
                                          <p:attrName>style.visibility</p:attrName>
                                        </p:attrNameLst>
                                      </p:cBhvr>
                                      <p:to>
                                        <p:strVal val="hidden"/>
                                      </p:to>
                                    </p:set>
                                  </p:childTnLst>
                                </p:cTn>
                              </p:par>
                              <p:par>
                                <p:cTn id="194" presetID="2" presetClass="exit" presetSubtype="4" fill="hold" nodeType="withEffect">
                                  <p:stCondLst>
                                    <p:cond delay="0"/>
                                  </p:stCondLst>
                                  <p:childTnLst>
                                    <p:anim calcmode="lin" valueType="num">
                                      <p:cBhvr additive="base">
                                        <p:cTn id="195" dur="500"/>
                                        <p:tgtEl>
                                          <p:spTgt spid="95"/>
                                        </p:tgtEl>
                                        <p:attrNameLst>
                                          <p:attrName>ppt_x</p:attrName>
                                        </p:attrNameLst>
                                      </p:cBhvr>
                                      <p:tavLst>
                                        <p:tav tm="0">
                                          <p:val>
                                            <p:strVal val="ppt_x"/>
                                          </p:val>
                                        </p:tav>
                                        <p:tav tm="100000">
                                          <p:val>
                                            <p:strVal val="ppt_x"/>
                                          </p:val>
                                        </p:tav>
                                      </p:tavLst>
                                    </p:anim>
                                    <p:anim calcmode="lin" valueType="num">
                                      <p:cBhvr additive="base">
                                        <p:cTn id="196" dur="500"/>
                                        <p:tgtEl>
                                          <p:spTgt spid="95"/>
                                        </p:tgtEl>
                                        <p:attrNameLst>
                                          <p:attrName>ppt_y</p:attrName>
                                        </p:attrNameLst>
                                      </p:cBhvr>
                                      <p:tavLst>
                                        <p:tav tm="0">
                                          <p:val>
                                            <p:strVal val="ppt_y"/>
                                          </p:val>
                                        </p:tav>
                                        <p:tav tm="100000">
                                          <p:val>
                                            <p:strVal val="1+ppt_h/2"/>
                                          </p:val>
                                        </p:tav>
                                      </p:tavLst>
                                    </p:anim>
                                    <p:set>
                                      <p:cBhvr>
                                        <p:cTn id="197" dur="1" fill="hold">
                                          <p:stCondLst>
                                            <p:cond delay="499"/>
                                          </p:stCondLst>
                                        </p:cTn>
                                        <p:tgtEl>
                                          <p:spTgt spid="95"/>
                                        </p:tgtEl>
                                        <p:attrNameLst>
                                          <p:attrName>style.visibility</p:attrName>
                                        </p:attrNameLst>
                                      </p:cBhvr>
                                      <p:to>
                                        <p:strVal val="hidden"/>
                                      </p:to>
                                    </p:set>
                                  </p:childTnLst>
                                </p:cTn>
                              </p:par>
                            </p:childTnLst>
                          </p:cTn>
                        </p:par>
                        <p:par>
                          <p:cTn id="198" fill="hold">
                            <p:stCondLst>
                              <p:cond delay="12600"/>
                            </p:stCondLst>
                            <p:childTnLst>
                              <p:par>
                                <p:cTn id="199" presetID="22" presetClass="entr" presetSubtype="8" fill="hold" grpId="0" nodeType="afterEffect">
                                  <p:stCondLst>
                                    <p:cond delay="0"/>
                                  </p:stCondLst>
                                  <p:iterate type="lt">
                                    <p:tmPct val="10000"/>
                                  </p:iterate>
                                  <p:childTnLst>
                                    <p:set>
                                      <p:cBhvr>
                                        <p:cTn id="200" dur="1" fill="hold">
                                          <p:stCondLst>
                                            <p:cond delay="0"/>
                                          </p:stCondLst>
                                        </p:cTn>
                                        <p:tgtEl>
                                          <p:spTgt spid="55"/>
                                        </p:tgtEl>
                                        <p:attrNameLst>
                                          <p:attrName>style.visibility</p:attrName>
                                        </p:attrNameLst>
                                      </p:cBhvr>
                                      <p:to>
                                        <p:strVal val="visible"/>
                                      </p:to>
                                    </p:set>
                                    <p:animEffect transition="in" filter="wipe(left)">
                                      <p:cBhvr>
                                        <p:cTn id="201" dur="500"/>
                                        <p:tgtEl>
                                          <p:spTgt spid="55"/>
                                        </p:tgtEl>
                                      </p:cBhvr>
                                    </p:animEffect>
                                  </p:childTnLst>
                                </p:cTn>
                              </p:par>
                              <p:par>
                                <p:cTn id="202" presetID="1" presetClass="entr" presetSubtype="0" fill="hold" grpId="1" nodeType="withEffect">
                                  <p:stCondLst>
                                    <p:cond delay="0"/>
                                  </p:stCondLst>
                                  <p:iterate type="lt">
                                    <p:tmAbs val="0"/>
                                  </p:iterate>
                                  <p:childTnLst>
                                    <p:set>
                                      <p:cBhvr>
                                        <p:cTn id="203" dur="1" fill="hold">
                                          <p:stCondLst>
                                            <p:cond delay="28699"/>
                                          </p:stCondLst>
                                        </p:cTn>
                                        <p:tgtEl>
                                          <p:spTgt spid="55"/>
                                        </p:tgtEl>
                                        <p:attrNameLst>
                                          <p:attrName>style.visibility</p:attrName>
                                        </p:attrNameLst>
                                      </p:cBhvr>
                                      <p:to>
                                        <p:strVal val="visible"/>
                                      </p:to>
                                    </p:set>
                                  </p:childTnLst>
                                  <p:subTnLst>
                                    <p:audio>
                                      <p:cMediaNode>
                                        <p:cTn display="0" masterRel="sameClick">
                                          <p:stCondLst>
                                            <p:cond evt="begin" delay="0">
                                              <p:tn val="202"/>
                                            </p:cond>
                                          </p:stCondLst>
                                          <p:endCondLst>
                                            <p:cond evt="onStopAudio" delay="0">
                                              <p:tgtEl>
                                                <p:sldTgt/>
                                              </p:tgtEl>
                                            </p:cond>
                                          </p:endCondLst>
                                        </p:cTn>
                                        <p:tgtEl>
                                          <p:sndTgt r:embed="rId10" name="cpL07S06_Clip_2_1.wav"/>
                                        </p:tgtEl>
                                      </p:cMediaNode>
                                    </p:audio>
                                  </p:subTnLst>
                                </p:cTn>
                              </p:par>
                              <p:par>
                                <p:cTn id="204" presetID="64" presetClass="path" presetSubtype="0" accel="50000" decel="50000" fill="hold" nodeType="withEffect">
                                  <p:stCondLst>
                                    <p:cond delay="0"/>
                                  </p:stCondLst>
                                  <p:childTnLst>
                                    <p:animMotion origin="layout" path="M 0.02986 0.04189 L 0.0276 -0.14005 " pathEditMode="relative" rAng="0" ptsTypes="AA">
                                      <p:cBhvr>
                                        <p:cTn id="205" dur="1000" fill="hold"/>
                                        <p:tgtEl>
                                          <p:spTgt spid="31"/>
                                        </p:tgtEl>
                                        <p:attrNameLst>
                                          <p:attrName>ppt_x</p:attrName>
                                          <p:attrName>ppt_y</p:attrName>
                                        </p:attrNameLst>
                                      </p:cBhvr>
                                      <p:rCtr x="-122" y="-9097"/>
                                    </p:animMotion>
                                  </p:childTnLst>
                                </p:cTn>
                              </p:par>
                              <p:par>
                                <p:cTn id="206" presetID="64" presetClass="path" presetSubtype="0" accel="50000" decel="50000" fill="hold" nodeType="withEffect">
                                  <p:stCondLst>
                                    <p:cond delay="0"/>
                                  </p:stCondLst>
                                  <p:childTnLst>
                                    <p:animMotion origin="layout" path="M 0.02829 0.04291 L 0.02604 -0.23695 " pathEditMode="fixed" rAng="0" ptsTypes="AA">
                                      <p:cBhvr>
                                        <p:cTn id="207" dur="1000" fill="hold"/>
                                        <p:tgtEl>
                                          <p:spTgt spid="96"/>
                                        </p:tgtEl>
                                        <p:attrNameLst>
                                          <p:attrName>ppt_x</p:attrName>
                                          <p:attrName>ppt_y</p:attrName>
                                        </p:attrNameLst>
                                      </p:cBhvr>
                                      <p:rCtr x="-122" y="-14005"/>
                                    </p:animMotion>
                                  </p:childTnLst>
                                </p:cTn>
                              </p:par>
                              <p:par>
                                <p:cTn id="208" presetID="53" presetClass="entr" presetSubtype="16" fill="hold" grpId="3" nodeType="withEffect">
                                  <p:stCondLst>
                                    <p:cond delay="1000"/>
                                  </p:stCondLst>
                                  <p:childTnLst>
                                    <p:set>
                                      <p:cBhvr>
                                        <p:cTn id="209" dur="1" fill="hold">
                                          <p:stCondLst>
                                            <p:cond delay="0"/>
                                          </p:stCondLst>
                                        </p:cTn>
                                        <p:tgtEl>
                                          <p:spTgt spid="56"/>
                                        </p:tgtEl>
                                        <p:attrNameLst>
                                          <p:attrName>style.visibility</p:attrName>
                                        </p:attrNameLst>
                                      </p:cBhvr>
                                      <p:to>
                                        <p:strVal val="visible"/>
                                      </p:to>
                                    </p:set>
                                    <p:anim calcmode="lin" valueType="num">
                                      <p:cBhvr>
                                        <p:cTn id="210" dur="500" fill="hold"/>
                                        <p:tgtEl>
                                          <p:spTgt spid="56"/>
                                        </p:tgtEl>
                                        <p:attrNameLst>
                                          <p:attrName>ppt_w</p:attrName>
                                        </p:attrNameLst>
                                      </p:cBhvr>
                                      <p:tavLst>
                                        <p:tav tm="0">
                                          <p:val>
                                            <p:fltVal val="0"/>
                                          </p:val>
                                        </p:tav>
                                        <p:tav tm="100000">
                                          <p:val>
                                            <p:strVal val="#ppt_w"/>
                                          </p:val>
                                        </p:tav>
                                      </p:tavLst>
                                    </p:anim>
                                    <p:anim calcmode="lin" valueType="num">
                                      <p:cBhvr>
                                        <p:cTn id="211" dur="500" fill="hold"/>
                                        <p:tgtEl>
                                          <p:spTgt spid="56"/>
                                        </p:tgtEl>
                                        <p:attrNameLst>
                                          <p:attrName>ppt_h</p:attrName>
                                        </p:attrNameLst>
                                      </p:cBhvr>
                                      <p:tavLst>
                                        <p:tav tm="0">
                                          <p:val>
                                            <p:fltVal val="0"/>
                                          </p:val>
                                        </p:tav>
                                        <p:tav tm="100000">
                                          <p:val>
                                            <p:strVal val="#ppt_h"/>
                                          </p:val>
                                        </p:tav>
                                      </p:tavLst>
                                    </p:anim>
                                    <p:animEffect transition="in" filter="fade">
                                      <p:cBhvr>
                                        <p:cTn id="212" dur="500"/>
                                        <p:tgtEl>
                                          <p:spTgt spid="56"/>
                                        </p:tgtEl>
                                      </p:cBhvr>
                                    </p:animEffect>
                                  </p:childTnLst>
                                </p:cTn>
                              </p:par>
                              <p:par>
                                <p:cTn id="213" presetID="45" presetClass="entr" presetSubtype="0" fill="hold" grpId="0" nodeType="withEffect">
                                  <p:stCondLst>
                                    <p:cond delay="5700"/>
                                  </p:stCondLst>
                                  <p:childTnLst>
                                    <p:set>
                                      <p:cBhvr>
                                        <p:cTn id="214" dur="1" fill="hold">
                                          <p:stCondLst>
                                            <p:cond delay="0"/>
                                          </p:stCondLst>
                                        </p:cTn>
                                        <p:tgtEl>
                                          <p:spTgt spid="59"/>
                                        </p:tgtEl>
                                        <p:attrNameLst>
                                          <p:attrName>style.visibility</p:attrName>
                                        </p:attrNameLst>
                                      </p:cBhvr>
                                      <p:to>
                                        <p:strVal val="visible"/>
                                      </p:to>
                                    </p:set>
                                    <p:animEffect transition="in" filter="fade">
                                      <p:cBhvr>
                                        <p:cTn id="215" dur="2000"/>
                                        <p:tgtEl>
                                          <p:spTgt spid="59"/>
                                        </p:tgtEl>
                                      </p:cBhvr>
                                    </p:animEffect>
                                    <p:anim calcmode="lin" valueType="num">
                                      <p:cBhvr>
                                        <p:cTn id="216" dur="2000" fill="hold"/>
                                        <p:tgtEl>
                                          <p:spTgt spid="59"/>
                                        </p:tgtEl>
                                        <p:attrNameLst>
                                          <p:attrName>ppt_w</p:attrName>
                                        </p:attrNameLst>
                                      </p:cBhvr>
                                      <p:tavLst>
                                        <p:tav tm="0" fmla="#ppt_w*sin(2.5*pi*$)">
                                          <p:val>
                                            <p:fltVal val="0"/>
                                          </p:val>
                                        </p:tav>
                                        <p:tav tm="100000">
                                          <p:val>
                                            <p:fltVal val="1"/>
                                          </p:val>
                                        </p:tav>
                                      </p:tavLst>
                                    </p:anim>
                                    <p:anim calcmode="lin" valueType="num">
                                      <p:cBhvr>
                                        <p:cTn id="217" dur="2000" fill="hold"/>
                                        <p:tgtEl>
                                          <p:spTgt spid="59"/>
                                        </p:tgtEl>
                                        <p:attrNameLst>
                                          <p:attrName>ppt_h</p:attrName>
                                        </p:attrNameLst>
                                      </p:cBhvr>
                                      <p:tavLst>
                                        <p:tav tm="0">
                                          <p:val>
                                            <p:strVal val="#ppt_h"/>
                                          </p:val>
                                        </p:tav>
                                        <p:tav tm="100000">
                                          <p:val>
                                            <p:strVal val="#ppt_h"/>
                                          </p:val>
                                        </p:tav>
                                      </p:tavLst>
                                    </p:anim>
                                  </p:childTnLst>
                                </p:cTn>
                              </p:par>
                              <p:par>
                                <p:cTn id="218" presetID="1" presetClass="exit" presetSubtype="0" fill="hold" grpId="1" nodeType="withEffect">
                                  <p:stCondLst>
                                    <p:cond delay="11100"/>
                                  </p:stCondLst>
                                  <p:childTnLst>
                                    <p:set>
                                      <p:cBhvr>
                                        <p:cTn id="219" dur="1" fill="hold">
                                          <p:stCondLst>
                                            <p:cond delay="0"/>
                                          </p:stCondLst>
                                        </p:cTn>
                                        <p:tgtEl>
                                          <p:spTgt spid="59"/>
                                        </p:tgtEl>
                                        <p:attrNameLst>
                                          <p:attrName>style.visibility</p:attrName>
                                        </p:attrNameLst>
                                      </p:cBhvr>
                                      <p:to>
                                        <p:strVal val="hidden"/>
                                      </p:to>
                                    </p:set>
                                  </p:childTnLst>
                                </p:cTn>
                              </p:par>
                              <p:par>
                                <p:cTn id="220" presetID="45" presetClass="entr" presetSubtype="0" fill="hold" grpId="0" nodeType="withEffect">
                                  <p:stCondLst>
                                    <p:cond delay="11100"/>
                                  </p:stCondLst>
                                  <p:childTnLst>
                                    <p:set>
                                      <p:cBhvr>
                                        <p:cTn id="221" dur="1" fill="hold">
                                          <p:stCondLst>
                                            <p:cond delay="0"/>
                                          </p:stCondLst>
                                        </p:cTn>
                                        <p:tgtEl>
                                          <p:spTgt spid="58"/>
                                        </p:tgtEl>
                                        <p:attrNameLst>
                                          <p:attrName>style.visibility</p:attrName>
                                        </p:attrNameLst>
                                      </p:cBhvr>
                                      <p:to>
                                        <p:strVal val="visible"/>
                                      </p:to>
                                    </p:set>
                                    <p:animEffect transition="in" filter="fade">
                                      <p:cBhvr>
                                        <p:cTn id="222" dur="2000"/>
                                        <p:tgtEl>
                                          <p:spTgt spid="58"/>
                                        </p:tgtEl>
                                      </p:cBhvr>
                                    </p:animEffect>
                                    <p:anim calcmode="lin" valueType="num">
                                      <p:cBhvr>
                                        <p:cTn id="223" dur="2000" fill="hold"/>
                                        <p:tgtEl>
                                          <p:spTgt spid="58"/>
                                        </p:tgtEl>
                                        <p:attrNameLst>
                                          <p:attrName>ppt_w</p:attrName>
                                        </p:attrNameLst>
                                      </p:cBhvr>
                                      <p:tavLst>
                                        <p:tav tm="0" fmla="#ppt_w*sin(2.5*pi*$)">
                                          <p:val>
                                            <p:fltVal val="0"/>
                                          </p:val>
                                        </p:tav>
                                        <p:tav tm="100000">
                                          <p:val>
                                            <p:fltVal val="1"/>
                                          </p:val>
                                        </p:tav>
                                      </p:tavLst>
                                    </p:anim>
                                    <p:anim calcmode="lin" valueType="num">
                                      <p:cBhvr>
                                        <p:cTn id="224" dur="2000" fill="hold"/>
                                        <p:tgtEl>
                                          <p:spTgt spid="58"/>
                                        </p:tgtEl>
                                        <p:attrNameLst>
                                          <p:attrName>ppt_h</p:attrName>
                                        </p:attrNameLst>
                                      </p:cBhvr>
                                      <p:tavLst>
                                        <p:tav tm="0">
                                          <p:val>
                                            <p:strVal val="#ppt_h"/>
                                          </p:val>
                                        </p:tav>
                                        <p:tav tm="100000">
                                          <p:val>
                                            <p:strVal val="#ppt_h"/>
                                          </p:val>
                                        </p:tav>
                                      </p:tavLst>
                                    </p:anim>
                                  </p:childTnLst>
                                </p:cTn>
                              </p:par>
                              <p:par>
                                <p:cTn id="225" presetID="1" presetClass="exit" presetSubtype="0" fill="hold" grpId="1" nodeType="withEffect">
                                  <p:stCondLst>
                                    <p:cond delay="25000"/>
                                  </p:stCondLst>
                                  <p:childTnLst>
                                    <p:set>
                                      <p:cBhvr>
                                        <p:cTn id="226" dur="1" fill="hold">
                                          <p:stCondLst>
                                            <p:cond delay="0"/>
                                          </p:stCondLst>
                                        </p:cTn>
                                        <p:tgtEl>
                                          <p:spTgt spid="58"/>
                                        </p:tgtEl>
                                        <p:attrNameLst>
                                          <p:attrName>style.visibility</p:attrName>
                                        </p:attrNameLst>
                                      </p:cBhvr>
                                      <p:to>
                                        <p:strVal val="hidden"/>
                                      </p:to>
                                    </p:set>
                                  </p:childTnLst>
                                </p:cTn>
                              </p:par>
                            </p:childTnLst>
                          </p:cTn>
                        </p:par>
                        <p:par>
                          <p:cTn id="227" fill="hold">
                            <p:stCondLst>
                              <p:cond delay="41300"/>
                            </p:stCondLst>
                            <p:childTnLst>
                              <p:par>
                                <p:cTn id="228" presetID="2" presetClass="exit" presetSubtype="4" fill="hold" nodeType="afterEffect">
                                  <p:stCondLst>
                                    <p:cond delay="0"/>
                                  </p:stCondLst>
                                  <p:childTnLst>
                                    <p:anim calcmode="lin" valueType="num">
                                      <p:cBhvr additive="base">
                                        <p:cTn id="229" dur="500"/>
                                        <p:tgtEl>
                                          <p:spTgt spid="31"/>
                                        </p:tgtEl>
                                        <p:attrNameLst>
                                          <p:attrName>ppt_x</p:attrName>
                                        </p:attrNameLst>
                                      </p:cBhvr>
                                      <p:tavLst>
                                        <p:tav tm="0">
                                          <p:val>
                                            <p:strVal val="ppt_x"/>
                                          </p:val>
                                        </p:tav>
                                        <p:tav tm="100000">
                                          <p:val>
                                            <p:strVal val="ppt_x"/>
                                          </p:val>
                                        </p:tav>
                                      </p:tavLst>
                                    </p:anim>
                                    <p:anim calcmode="lin" valueType="num">
                                      <p:cBhvr additive="base">
                                        <p:cTn id="230" dur="500"/>
                                        <p:tgtEl>
                                          <p:spTgt spid="31"/>
                                        </p:tgtEl>
                                        <p:attrNameLst>
                                          <p:attrName>ppt_y</p:attrName>
                                        </p:attrNameLst>
                                      </p:cBhvr>
                                      <p:tavLst>
                                        <p:tav tm="0">
                                          <p:val>
                                            <p:strVal val="ppt_y"/>
                                          </p:val>
                                        </p:tav>
                                        <p:tav tm="100000">
                                          <p:val>
                                            <p:strVal val="1+ppt_h/2"/>
                                          </p:val>
                                        </p:tav>
                                      </p:tavLst>
                                    </p:anim>
                                    <p:set>
                                      <p:cBhvr>
                                        <p:cTn id="231" dur="1" fill="hold">
                                          <p:stCondLst>
                                            <p:cond delay="499"/>
                                          </p:stCondLst>
                                        </p:cTn>
                                        <p:tgtEl>
                                          <p:spTgt spid="31"/>
                                        </p:tgtEl>
                                        <p:attrNameLst>
                                          <p:attrName>style.visibility</p:attrName>
                                        </p:attrNameLst>
                                      </p:cBhvr>
                                      <p:to>
                                        <p:strVal val="hidden"/>
                                      </p:to>
                                    </p:set>
                                  </p:childTnLst>
                                </p:cTn>
                              </p:par>
                              <p:par>
                                <p:cTn id="232" presetID="2" presetClass="exit" presetSubtype="4" fill="hold" nodeType="withEffect">
                                  <p:stCondLst>
                                    <p:cond delay="0"/>
                                  </p:stCondLst>
                                  <p:childTnLst>
                                    <p:anim calcmode="lin" valueType="num">
                                      <p:cBhvr additive="base">
                                        <p:cTn id="233" dur="500"/>
                                        <p:tgtEl>
                                          <p:spTgt spid="96"/>
                                        </p:tgtEl>
                                        <p:attrNameLst>
                                          <p:attrName>ppt_x</p:attrName>
                                        </p:attrNameLst>
                                      </p:cBhvr>
                                      <p:tavLst>
                                        <p:tav tm="0">
                                          <p:val>
                                            <p:strVal val="ppt_x"/>
                                          </p:val>
                                        </p:tav>
                                        <p:tav tm="100000">
                                          <p:val>
                                            <p:strVal val="ppt_x"/>
                                          </p:val>
                                        </p:tav>
                                      </p:tavLst>
                                    </p:anim>
                                    <p:anim calcmode="lin" valueType="num">
                                      <p:cBhvr additive="base">
                                        <p:cTn id="234" dur="500"/>
                                        <p:tgtEl>
                                          <p:spTgt spid="96"/>
                                        </p:tgtEl>
                                        <p:attrNameLst>
                                          <p:attrName>ppt_y</p:attrName>
                                        </p:attrNameLst>
                                      </p:cBhvr>
                                      <p:tavLst>
                                        <p:tav tm="0">
                                          <p:val>
                                            <p:strVal val="ppt_y"/>
                                          </p:val>
                                        </p:tav>
                                        <p:tav tm="100000">
                                          <p:val>
                                            <p:strVal val="1+ppt_h/2"/>
                                          </p:val>
                                        </p:tav>
                                      </p:tavLst>
                                    </p:anim>
                                    <p:set>
                                      <p:cBhvr>
                                        <p:cTn id="235" dur="1" fill="hold">
                                          <p:stCondLst>
                                            <p:cond delay="499"/>
                                          </p:stCondLst>
                                        </p:cTn>
                                        <p:tgtEl>
                                          <p:spTgt spid="96"/>
                                        </p:tgtEl>
                                        <p:attrNameLst>
                                          <p:attrName>style.visibility</p:attrName>
                                        </p:attrNameLst>
                                      </p:cBhvr>
                                      <p:to>
                                        <p:strVal val="hidden"/>
                                      </p:to>
                                    </p:set>
                                  </p:childTnLst>
                                </p:cTn>
                              </p:par>
                            </p:childTnLst>
                          </p:cTn>
                        </p:par>
                        <p:par>
                          <p:cTn id="236" fill="hold">
                            <p:stCondLst>
                              <p:cond delay="41800"/>
                            </p:stCondLst>
                            <p:childTnLst>
                              <p:par>
                                <p:cTn id="237" presetID="22" presetClass="entr" presetSubtype="8" fill="hold" grpId="0" nodeType="afterEffect">
                                  <p:stCondLst>
                                    <p:cond delay="0"/>
                                  </p:stCondLst>
                                  <p:iterate type="lt">
                                    <p:tmPct val="10000"/>
                                  </p:iterate>
                                  <p:childTnLst>
                                    <p:set>
                                      <p:cBhvr>
                                        <p:cTn id="238" dur="1" fill="hold">
                                          <p:stCondLst>
                                            <p:cond delay="0"/>
                                          </p:stCondLst>
                                        </p:cTn>
                                        <p:tgtEl>
                                          <p:spTgt spid="57"/>
                                        </p:tgtEl>
                                        <p:attrNameLst>
                                          <p:attrName>style.visibility</p:attrName>
                                        </p:attrNameLst>
                                      </p:cBhvr>
                                      <p:to>
                                        <p:strVal val="visible"/>
                                      </p:to>
                                    </p:set>
                                    <p:animEffect transition="in" filter="wipe(left)">
                                      <p:cBhvr>
                                        <p:cTn id="239" dur="500"/>
                                        <p:tgtEl>
                                          <p:spTgt spid="57"/>
                                        </p:tgtEl>
                                      </p:cBhvr>
                                    </p:animEffect>
                                  </p:childTnLst>
                                </p:cTn>
                              </p:par>
                              <p:par>
                                <p:cTn id="240" presetID="1" presetClass="entr" presetSubtype="0" fill="hold" grpId="1" nodeType="withEffect">
                                  <p:stCondLst>
                                    <p:cond delay="0"/>
                                  </p:stCondLst>
                                  <p:iterate type="lt">
                                    <p:tmAbs val="0"/>
                                  </p:iterate>
                                  <p:childTnLst>
                                    <p:set>
                                      <p:cBhvr>
                                        <p:cTn id="241" dur="1" fill="hold">
                                          <p:stCondLst>
                                            <p:cond delay="37399"/>
                                          </p:stCondLst>
                                        </p:cTn>
                                        <p:tgtEl>
                                          <p:spTgt spid="57"/>
                                        </p:tgtEl>
                                        <p:attrNameLst>
                                          <p:attrName>style.visibility</p:attrName>
                                        </p:attrNameLst>
                                      </p:cBhvr>
                                      <p:to>
                                        <p:strVal val="visible"/>
                                      </p:to>
                                    </p:set>
                                  </p:childTnLst>
                                  <p:subTnLst>
                                    <p:audio>
                                      <p:cMediaNode>
                                        <p:cTn display="0" masterRel="sameClick">
                                          <p:stCondLst>
                                            <p:cond evt="begin" delay="0">
                                              <p:tn val="240"/>
                                            </p:cond>
                                          </p:stCondLst>
                                          <p:endCondLst>
                                            <p:cond evt="onStopAudio" delay="0">
                                              <p:tgtEl>
                                                <p:sldTgt/>
                                              </p:tgtEl>
                                            </p:cond>
                                          </p:endCondLst>
                                        </p:cTn>
                                        <p:tgtEl>
                                          <p:sndTgt r:embed="rId11" name="cpL07S06_Clip_2_2.wav"/>
                                        </p:tgtEl>
                                      </p:cMediaNode>
                                    </p:audio>
                                  </p:subTnLst>
                                </p:cTn>
                              </p:par>
                              <p:par>
                                <p:cTn id="242" presetID="64" presetClass="path" presetSubtype="0" accel="50000" decel="50000" fill="hold" nodeType="withEffect">
                                  <p:stCondLst>
                                    <p:cond delay="0"/>
                                  </p:stCondLst>
                                  <p:childTnLst>
                                    <p:animMotion origin="layout" path="M 0.01025 0.04213 L 0.00799 -0.13982 " pathEditMode="relative" rAng="0" ptsTypes="AA">
                                      <p:cBhvr>
                                        <p:cTn id="243" dur="1000" fill="hold"/>
                                        <p:tgtEl>
                                          <p:spTgt spid="32"/>
                                        </p:tgtEl>
                                        <p:attrNameLst>
                                          <p:attrName>ppt_x</p:attrName>
                                          <p:attrName>ppt_y</p:attrName>
                                        </p:attrNameLst>
                                      </p:cBhvr>
                                      <p:rCtr x="-122" y="-9097"/>
                                    </p:animMotion>
                                  </p:childTnLst>
                                </p:cTn>
                              </p:par>
                              <p:par>
                                <p:cTn id="244" presetID="64" presetClass="path" presetSubtype="0" accel="50000" decel="50000" fill="hold" nodeType="withEffect">
                                  <p:stCondLst>
                                    <p:cond delay="0"/>
                                  </p:stCondLst>
                                  <p:childTnLst>
                                    <p:animMotion origin="layout" path="M 0.00868 0.04341 L 0.00643 -0.23645 " pathEditMode="fixed" rAng="0" ptsTypes="AA">
                                      <p:cBhvr>
                                        <p:cTn id="245" dur="1000" fill="hold"/>
                                        <p:tgtEl>
                                          <p:spTgt spid="97"/>
                                        </p:tgtEl>
                                        <p:attrNameLst>
                                          <p:attrName>ppt_x</p:attrName>
                                          <p:attrName>ppt_y</p:attrName>
                                        </p:attrNameLst>
                                      </p:cBhvr>
                                      <p:rCtr x="-122" y="-14005"/>
                                    </p:animMotion>
                                  </p:childTnLst>
                                </p:cTn>
                              </p:par>
                              <p:par>
                                <p:cTn id="246" presetID="42" presetClass="path" presetSubtype="0" accel="50000" decel="50000" fill="hold" grpId="1" nodeType="withEffect">
                                  <p:stCondLst>
                                    <p:cond delay="1000"/>
                                  </p:stCondLst>
                                  <p:childTnLst>
                                    <p:animMotion origin="layout" path="M -1.38889E-6 1.48148E-6 L -1.38889E-6 0.12245 " pathEditMode="relative" rAng="0" ptsTypes="AA">
                                      <p:cBhvr>
                                        <p:cTn id="247" dur="2000" fill="hold"/>
                                        <p:tgtEl>
                                          <p:spTgt spid="56"/>
                                        </p:tgtEl>
                                        <p:attrNameLst>
                                          <p:attrName>ppt_x</p:attrName>
                                          <p:attrName>ppt_y</p:attrName>
                                        </p:attrNameLst>
                                      </p:cBhvr>
                                      <p:rCtr x="0" y="6111"/>
                                    </p:animMotion>
                                  </p:childTnLst>
                                </p:cTn>
                              </p:par>
                              <p:par>
                                <p:cTn id="248" presetID="22" presetClass="entr" presetSubtype="4" fill="hold" nodeType="withEffect">
                                  <p:stCondLst>
                                    <p:cond delay="9700"/>
                                  </p:stCondLst>
                                  <p:childTnLst>
                                    <p:set>
                                      <p:cBhvr>
                                        <p:cTn id="249" dur="1" fill="hold">
                                          <p:stCondLst>
                                            <p:cond delay="0"/>
                                          </p:stCondLst>
                                        </p:cTn>
                                        <p:tgtEl>
                                          <p:spTgt spid="61"/>
                                        </p:tgtEl>
                                        <p:attrNameLst>
                                          <p:attrName>style.visibility</p:attrName>
                                        </p:attrNameLst>
                                      </p:cBhvr>
                                      <p:to>
                                        <p:strVal val="visible"/>
                                      </p:to>
                                    </p:set>
                                    <p:animEffect transition="in" filter="wipe(down)">
                                      <p:cBhvr>
                                        <p:cTn id="250" dur="1000"/>
                                        <p:tgtEl>
                                          <p:spTgt spid="61"/>
                                        </p:tgtEl>
                                      </p:cBhvr>
                                    </p:animEffect>
                                  </p:childTnLst>
                                </p:cTn>
                              </p:par>
                              <p:par>
                                <p:cTn id="251" presetID="2" presetClass="exit" presetSubtype="4" fill="hold" nodeType="withEffect">
                                  <p:stCondLst>
                                    <p:cond delay="20200"/>
                                  </p:stCondLst>
                                  <p:childTnLst>
                                    <p:anim calcmode="lin" valueType="num">
                                      <p:cBhvr additive="base">
                                        <p:cTn id="252" dur="500"/>
                                        <p:tgtEl>
                                          <p:spTgt spid="32"/>
                                        </p:tgtEl>
                                        <p:attrNameLst>
                                          <p:attrName>ppt_x</p:attrName>
                                        </p:attrNameLst>
                                      </p:cBhvr>
                                      <p:tavLst>
                                        <p:tav tm="0">
                                          <p:val>
                                            <p:strVal val="ppt_x"/>
                                          </p:val>
                                        </p:tav>
                                        <p:tav tm="100000">
                                          <p:val>
                                            <p:strVal val="ppt_x"/>
                                          </p:val>
                                        </p:tav>
                                      </p:tavLst>
                                    </p:anim>
                                    <p:anim calcmode="lin" valueType="num">
                                      <p:cBhvr additive="base">
                                        <p:cTn id="253" dur="500"/>
                                        <p:tgtEl>
                                          <p:spTgt spid="32"/>
                                        </p:tgtEl>
                                        <p:attrNameLst>
                                          <p:attrName>ppt_y</p:attrName>
                                        </p:attrNameLst>
                                      </p:cBhvr>
                                      <p:tavLst>
                                        <p:tav tm="0">
                                          <p:val>
                                            <p:strVal val="ppt_y"/>
                                          </p:val>
                                        </p:tav>
                                        <p:tav tm="100000">
                                          <p:val>
                                            <p:strVal val="1+ppt_h/2"/>
                                          </p:val>
                                        </p:tav>
                                      </p:tavLst>
                                    </p:anim>
                                    <p:set>
                                      <p:cBhvr>
                                        <p:cTn id="254" dur="1" fill="hold">
                                          <p:stCondLst>
                                            <p:cond delay="499"/>
                                          </p:stCondLst>
                                        </p:cTn>
                                        <p:tgtEl>
                                          <p:spTgt spid="32"/>
                                        </p:tgtEl>
                                        <p:attrNameLst>
                                          <p:attrName>style.visibility</p:attrName>
                                        </p:attrNameLst>
                                      </p:cBhvr>
                                      <p:to>
                                        <p:strVal val="hidden"/>
                                      </p:to>
                                    </p:set>
                                  </p:childTnLst>
                                </p:cTn>
                              </p:par>
                              <p:par>
                                <p:cTn id="255" presetID="2" presetClass="exit" presetSubtype="4" fill="hold" nodeType="withEffect">
                                  <p:stCondLst>
                                    <p:cond delay="20200"/>
                                  </p:stCondLst>
                                  <p:childTnLst>
                                    <p:anim calcmode="lin" valueType="num">
                                      <p:cBhvr additive="base">
                                        <p:cTn id="256" dur="500"/>
                                        <p:tgtEl>
                                          <p:spTgt spid="97"/>
                                        </p:tgtEl>
                                        <p:attrNameLst>
                                          <p:attrName>ppt_x</p:attrName>
                                        </p:attrNameLst>
                                      </p:cBhvr>
                                      <p:tavLst>
                                        <p:tav tm="0">
                                          <p:val>
                                            <p:strVal val="ppt_x"/>
                                          </p:val>
                                        </p:tav>
                                        <p:tav tm="100000">
                                          <p:val>
                                            <p:strVal val="ppt_x"/>
                                          </p:val>
                                        </p:tav>
                                      </p:tavLst>
                                    </p:anim>
                                    <p:anim calcmode="lin" valueType="num">
                                      <p:cBhvr additive="base">
                                        <p:cTn id="257" dur="500"/>
                                        <p:tgtEl>
                                          <p:spTgt spid="97"/>
                                        </p:tgtEl>
                                        <p:attrNameLst>
                                          <p:attrName>ppt_y</p:attrName>
                                        </p:attrNameLst>
                                      </p:cBhvr>
                                      <p:tavLst>
                                        <p:tav tm="0">
                                          <p:val>
                                            <p:strVal val="ppt_y"/>
                                          </p:val>
                                        </p:tav>
                                        <p:tav tm="100000">
                                          <p:val>
                                            <p:strVal val="1+ppt_h/2"/>
                                          </p:val>
                                        </p:tav>
                                      </p:tavLst>
                                    </p:anim>
                                    <p:set>
                                      <p:cBhvr>
                                        <p:cTn id="258" dur="1" fill="hold">
                                          <p:stCondLst>
                                            <p:cond delay="499"/>
                                          </p:stCondLst>
                                        </p:cTn>
                                        <p:tgtEl>
                                          <p:spTgt spid="97"/>
                                        </p:tgtEl>
                                        <p:attrNameLst>
                                          <p:attrName>style.visibility</p:attrName>
                                        </p:attrNameLst>
                                      </p:cBhvr>
                                      <p:to>
                                        <p:strVal val="hidden"/>
                                      </p:to>
                                    </p:set>
                                  </p:childTnLst>
                                </p:cTn>
                              </p:par>
                              <p:par>
                                <p:cTn id="259" presetID="64" presetClass="path" presetSubtype="0" accel="50000" decel="50000" fill="hold" nodeType="withEffect">
                                  <p:stCondLst>
                                    <p:cond delay="21600"/>
                                  </p:stCondLst>
                                  <p:childTnLst>
                                    <p:animMotion origin="layout" path="M -0.00903 0.04189 L -0.01129 -0.14005 " pathEditMode="relative" rAng="0" ptsTypes="AA">
                                      <p:cBhvr>
                                        <p:cTn id="260" dur="1000" fill="hold"/>
                                        <p:tgtEl>
                                          <p:spTgt spid="47"/>
                                        </p:tgtEl>
                                        <p:attrNameLst>
                                          <p:attrName>ppt_x</p:attrName>
                                          <p:attrName>ppt_y</p:attrName>
                                        </p:attrNameLst>
                                      </p:cBhvr>
                                      <p:rCtr x="-122" y="-9097"/>
                                    </p:animMotion>
                                  </p:childTnLst>
                                </p:cTn>
                              </p:par>
                              <p:par>
                                <p:cTn id="261" presetID="64" presetClass="path" presetSubtype="0" accel="50000" decel="50000" fill="hold" nodeType="withEffect">
                                  <p:stCondLst>
                                    <p:cond delay="21600"/>
                                  </p:stCondLst>
                                  <p:childTnLst>
                                    <p:animMotion origin="layout" path="M -0.01112 0.04337 L -0.01337 -0.23649 " pathEditMode="fixed" rAng="0" ptsTypes="AA">
                                      <p:cBhvr>
                                        <p:cTn id="262" dur="1000" fill="hold"/>
                                        <p:tgtEl>
                                          <p:spTgt spid="98"/>
                                        </p:tgtEl>
                                        <p:attrNameLst>
                                          <p:attrName>ppt_x</p:attrName>
                                          <p:attrName>ppt_y</p:attrName>
                                        </p:attrNameLst>
                                      </p:cBhvr>
                                      <p:rCtr x="-122" y="-14005"/>
                                    </p:animMotion>
                                  </p:childTnLst>
                                </p:cTn>
                              </p:par>
                              <p:par>
                                <p:cTn id="263" presetID="22" presetClass="entr" presetSubtype="1" fill="hold" nodeType="withEffect">
                                  <p:stCondLst>
                                    <p:cond delay="23600"/>
                                  </p:stCondLst>
                                  <p:childTnLst>
                                    <p:set>
                                      <p:cBhvr>
                                        <p:cTn id="264" dur="1" fill="hold">
                                          <p:stCondLst>
                                            <p:cond delay="0"/>
                                          </p:stCondLst>
                                        </p:cTn>
                                        <p:tgtEl>
                                          <p:spTgt spid="71"/>
                                        </p:tgtEl>
                                        <p:attrNameLst>
                                          <p:attrName>style.visibility</p:attrName>
                                        </p:attrNameLst>
                                      </p:cBhvr>
                                      <p:to>
                                        <p:strVal val="visible"/>
                                      </p:to>
                                    </p:set>
                                    <p:animEffect transition="in" filter="wipe(up)">
                                      <p:cBhvr>
                                        <p:cTn id="265" dur="1000"/>
                                        <p:tgtEl>
                                          <p:spTgt spid="71"/>
                                        </p:tgtEl>
                                      </p:cBhvr>
                                    </p:animEffect>
                                  </p:childTnLst>
                                </p:cTn>
                              </p:par>
                            </p:childTnLst>
                          </p:cTn>
                        </p:par>
                        <p:par>
                          <p:cTn id="266" fill="hold">
                            <p:stCondLst>
                              <p:cond delay="79200"/>
                            </p:stCondLst>
                            <p:childTnLst>
                              <p:par>
                                <p:cTn id="267" presetID="2" presetClass="exit" presetSubtype="4" fill="hold" nodeType="afterEffect">
                                  <p:stCondLst>
                                    <p:cond delay="0"/>
                                  </p:stCondLst>
                                  <p:childTnLst>
                                    <p:anim calcmode="lin" valueType="num">
                                      <p:cBhvr additive="base">
                                        <p:cTn id="268" dur="500"/>
                                        <p:tgtEl>
                                          <p:spTgt spid="47"/>
                                        </p:tgtEl>
                                        <p:attrNameLst>
                                          <p:attrName>ppt_x</p:attrName>
                                        </p:attrNameLst>
                                      </p:cBhvr>
                                      <p:tavLst>
                                        <p:tav tm="0">
                                          <p:val>
                                            <p:strVal val="ppt_x"/>
                                          </p:val>
                                        </p:tav>
                                        <p:tav tm="100000">
                                          <p:val>
                                            <p:strVal val="ppt_x"/>
                                          </p:val>
                                        </p:tav>
                                      </p:tavLst>
                                    </p:anim>
                                    <p:anim calcmode="lin" valueType="num">
                                      <p:cBhvr additive="base">
                                        <p:cTn id="269" dur="500"/>
                                        <p:tgtEl>
                                          <p:spTgt spid="47"/>
                                        </p:tgtEl>
                                        <p:attrNameLst>
                                          <p:attrName>ppt_y</p:attrName>
                                        </p:attrNameLst>
                                      </p:cBhvr>
                                      <p:tavLst>
                                        <p:tav tm="0">
                                          <p:val>
                                            <p:strVal val="ppt_y"/>
                                          </p:val>
                                        </p:tav>
                                        <p:tav tm="100000">
                                          <p:val>
                                            <p:strVal val="1+ppt_h/2"/>
                                          </p:val>
                                        </p:tav>
                                      </p:tavLst>
                                    </p:anim>
                                    <p:set>
                                      <p:cBhvr>
                                        <p:cTn id="270" dur="1" fill="hold">
                                          <p:stCondLst>
                                            <p:cond delay="499"/>
                                          </p:stCondLst>
                                        </p:cTn>
                                        <p:tgtEl>
                                          <p:spTgt spid="47"/>
                                        </p:tgtEl>
                                        <p:attrNameLst>
                                          <p:attrName>style.visibility</p:attrName>
                                        </p:attrNameLst>
                                      </p:cBhvr>
                                      <p:to>
                                        <p:strVal val="hidden"/>
                                      </p:to>
                                    </p:set>
                                  </p:childTnLst>
                                </p:cTn>
                              </p:par>
                              <p:par>
                                <p:cTn id="271" presetID="2" presetClass="exit" presetSubtype="4" fill="hold" nodeType="withEffect">
                                  <p:stCondLst>
                                    <p:cond delay="0"/>
                                  </p:stCondLst>
                                  <p:childTnLst>
                                    <p:anim calcmode="lin" valueType="num">
                                      <p:cBhvr additive="base">
                                        <p:cTn id="272" dur="500"/>
                                        <p:tgtEl>
                                          <p:spTgt spid="98"/>
                                        </p:tgtEl>
                                        <p:attrNameLst>
                                          <p:attrName>ppt_x</p:attrName>
                                        </p:attrNameLst>
                                      </p:cBhvr>
                                      <p:tavLst>
                                        <p:tav tm="0">
                                          <p:val>
                                            <p:strVal val="ppt_x"/>
                                          </p:val>
                                        </p:tav>
                                        <p:tav tm="100000">
                                          <p:val>
                                            <p:strVal val="ppt_x"/>
                                          </p:val>
                                        </p:tav>
                                      </p:tavLst>
                                    </p:anim>
                                    <p:anim calcmode="lin" valueType="num">
                                      <p:cBhvr additive="base">
                                        <p:cTn id="273" dur="500"/>
                                        <p:tgtEl>
                                          <p:spTgt spid="98"/>
                                        </p:tgtEl>
                                        <p:attrNameLst>
                                          <p:attrName>ppt_y</p:attrName>
                                        </p:attrNameLst>
                                      </p:cBhvr>
                                      <p:tavLst>
                                        <p:tav tm="0">
                                          <p:val>
                                            <p:strVal val="ppt_y"/>
                                          </p:val>
                                        </p:tav>
                                        <p:tav tm="100000">
                                          <p:val>
                                            <p:strVal val="1+ppt_h/2"/>
                                          </p:val>
                                        </p:tav>
                                      </p:tavLst>
                                    </p:anim>
                                    <p:set>
                                      <p:cBhvr>
                                        <p:cTn id="274" dur="1" fill="hold">
                                          <p:stCondLst>
                                            <p:cond delay="499"/>
                                          </p:stCondLst>
                                        </p:cTn>
                                        <p:tgtEl>
                                          <p:spTgt spid="98"/>
                                        </p:tgtEl>
                                        <p:attrNameLst>
                                          <p:attrName>style.visibility</p:attrName>
                                        </p:attrNameLst>
                                      </p:cBhvr>
                                      <p:to>
                                        <p:strVal val="hidden"/>
                                      </p:to>
                                    </p:set>
                                  </p:childTnLst>
                                </p:cTn>
                              </p:par>
                            </p:childTnLst>
                          </p:cTn>
                        </p:par>
                        <p:par>
                          <p:cTn id="275" fill="hold">
                            <p:stCondLst>
                              <p:cond delay="79700"/>
                            </p:stCondLst>
                            <p:childTnLst>
                              <p:par>
                                <p:cTn id="276" presetID="22" presetClass="entr" presetSubtype="8" fill="hold" grpId="0" nodeType="afterEffect">
                                  <p:stCondLst>
                                    <p:cond delay="0"/>
                                  </p:stCondLst>
                                  <p:iterate type="lt">
                                    <p:tmPct val="10000"/>
                                  </p:iterate>
                                  <p:childTnLst>
                                    <p:set>
                                      <p:cBhvr>
                                        <p:cTn id="277" dur="1" fill="hold">
                                          <p:stCondLst>
                                            <p:cond delay="0"/>
                                          </p:stCondLst>
                                        </p:cTn>
                                        <p:tgtEl>
                                          <p:spTgt spid="66"/>
                                        </p:tgtEl>
                                        <p:attrNameLst>
                                          <p:attrName>style.visibility</p:attrName>
                                        </p:attrNameLst>
                                      </p:cBhvr>
                                      <p:to>
                                        <p:strVal val="visible"/>
                                      </p:to>
                                    </p:set>
                                    <p:animEffect transition="in" filter="wipe(left)">
                                      <p:cBhvr>
                                        <p:cTn id="278" dur="500"/>
                                        <p:tgtEl>
                                          <p:spTgt spid="66"/>
                                        </p:tgtEl>
                                      </p:cBhvr>
                                    </p:animEffect>
                                  </p:childTnLst>
                                </p:cTn>
                              </p:par>
                              <p:par>
                                <p:cTn id="279" presetID="1" presetClass="entr" presetSubtype="0" fill="hold" grpId="1" nodeType="withEffect">
                                  <p:stCondLst>
                                    <p:cond delay="0"/>
                                  </p:stCondLst>
                                  <p:iterate type="lt">
                                    <p:tmAbs val="0"/>
                                  </p:iterate>
                                  <p:childTnLst>
                                    <p:set>
                                      <p:cBhvr>
                                        <p:cTn id="280" dur="1" fill="hold">
                                          <p:stCondLst>
                                            <p:cond delay="37799"/>
                                          </p:stCondLst>
                                        </p:cTn>
                                        <p:tgtEl>
                                          <p:spTgt spid="66"/>
                                        </p:tgtEl>
                                        <p:attrNameLst>
                                          <p:attrName>style.visibility</p:attrName>
                                        </p:attrNameLst>
                                      </p:cBhvr>
                                      <p:to>
                                        <p:strVal val="visible"/>
                                      </p:to>
                                    </p:set>
                                  </p:childTnLst>
                                  <p:subTnLst>
                                    <p:audio>
                                      <p:cMediaNode>
                                        <p:cTn display="0" masterRel="sameClick">
                                          <p:stCondLst>
                                            <p:cond evt="begin" delay="0">
                                              <p:tn val="279"/>
                                            </p:cond>
                                          </p:stCondLst>
                                          <p:endCondLst>
                                            <p:cond evt="onStopAudio" delay="0">
                                              <p:tgtEl>
                                                <p:sldTgt/>
                                              </p:tgtEl>
                                            </p:cond>
                                          </p:endCondLst>
                                        </p:cTn>
                                        <p:tgtEl>
                                          <p:sndTgt r:embed="rId12" name="cpL07S06_Clip_2_3.wav"/>
                                        </p:tgtEl>
                                      </p:cMediaNode>
                                    </p:audio>
                                  </p:subTnLst>
                                </p:cTn>
                              </p:par>
                              <p:par>
                                <p:cTn id="281" presetID="64" presetClass="path" presetSubtype="0" accel="50000" decel="50000" fill="hold" nodeType="withEffect">
                                  <p:stCondLst>
                                    <p:cond delay="0"/>
                                  </p:stCondLst>
                                  <p:childTnLst>
                                    <p:animMotion origin="layout" path="M -0.02916 0.04305 L -0.03142 -0.13889 " pathEditMode="relative" rAng="0" ptsTypes="AA">
                                      <p:cBhvr>
                                        <p:cTn id="282" dur="1000" fill="hold"/>
                                        <p:tgtEl>
                                          <p:spTgt spid="54"/>
                                        </p:tgtEl>
                                        <p:attrNameLst>
                                          <p:attrName>ppt_x</p:attrName>
                                          <p:attrName>ppt_y</p:attrName>
                                        </p:attrNameLst>
                                      </p:cBhvr>
                                      <p:rCtr x="-122" y="-9097"/>
                                    </p:animMotion>
                                  </p:childTnLst>
                                </p:cTn>
                              </p:par>
                              <p:par>
                                <p:cTn id="283" presetID="64" presetClass="path" presetSubtype="0" accel="50000" decel="50000" fill="hold" nodeType="withEffect">
                                  <p:stCondLst>
                                    <p:cond delay="0"/>
                                  </p:stCondLst>
                                  <p:childTnLst>
                                    <p:animMotion origin="layout" path="M -0.03055 0.04385 L -0.03281 -0.23601 " pathEditMode="fixed" rAng="0" ptsTypes="AA">
                                      <p:cBhvr>
                                        <p:cTn id="284" dur="1000" fill="hold"/>
                                        <p:tgtEl>
                                          <p:spTgt spid="99"/>
                                        </p:tgtEl>
                                        <p:attrNameLst>
                                          <p:attrName>ppt_x</p:attrName>
                                          <p:attrName>ppt_y</p:attrName>
                                        </p:attrNameLst>
                                      </p:cBhvr>
                                      <p:rCtr x="-122" y="-14005"/>
                                    </p:animMotion>
                                  </p:childTnLst>
                                </p:cTn>
                              </p:par>
                              <p:par>
                                <p:cTn id="285" presetID="1" presetClass="exit" presetSubtype="0" fill="hold" grpId="2" nodeType="withEffect">
                                  <p:stCondLst>
                                    <p:cond delay="1300"/>
                                  </p:stCondLst>
                                  <p:childTnLst>
                                    <p:set>
                                      <p:cBhvr>
                                        <p:cTn id="286" dur="1" fill="hold">
                                          <p:stCondLst>
                                            <p:cond delay="0"/>
                                          </p:stCondLst>
                                        </p:cTn>
                                        <p:tgtEl>
                                          <p:spTgt spid="56"/>
                                        </p:tgtEl>
                                        <p:attrNameLst>
                                          <p:attrName>style.visibility</p:attrName>
                                        </p:attrNameLst>
                                      </p:cBhvr>
                                      <p:to>
                                        <p:strVal val="hidden"/>
                                      </p:to>
                                    </p:set>
                                  </p:childTnLst>
                                </p:cTn>
                              </p:par>
                              <p:par>
                                <p:cTn id="287" presetID="1" presetClass="entr" presetSubtype="0" fill="hold" grpId="0" nodeType="withEffect">
                                  <p:stCondLst>
                                    <p:cond delay="1300"/>
                                  </p:stCondLst>
                                  <p:childTnLst>
                                    <p:set>
                                      <p:cBhvr>
                                        <p:cTn id="288" dur="1" fill="hold">
                                          <p:stCondLst>
                                            <p:cond delay="0"/>
                                          </p:stCondLst>
                                        </p:cTn>
                                        <p:tgtEl>
                                          <p:spTgt spid="60"/>
                                        </p:tgtEl>
                                        <p:attrNameLst>
                                          <p:attrName>style.visibility</p:attrName>
                                        </p:attrNameLst>
                                      </p:cBhvr>
                                      <p:to>
                                        <p:strVal val="visible"/>
                                      </p:to>
                                    </p:set>
                                  </p:childTnLst>
                                </p:cTn>
                              </p:par>
                              <p:par>
                                <p:cTn id="289" presetID="42" presetClass="path" presetSubtype="0" accel="50000" decel="50000" fill="hold" grpId="1" nodeType="withEffect">
                                  <p:stCondLst>
                                    <p:cond delay="1300"/>
                                  </p:stCondLst>
                                  <p:childTnLst>
                                    <p:animMotion origin="layout" path="M -1.38889E-6 4.44444E-6 L -1.38889E-6 0.08055 " pathEditMode="relative" rAng="0" ptsTypes="AA">
                                      <p:cBhvr>
                                        <p:cTn id="290" dur="2000" fill="hold"/>
                                        <p:tgtEl>
                                          <p:spTgt spid="60"/>
                                        </p:tgtEl>
                                        <p:attrNameLst>
                                          <p:attrName>ppt_x</p:attrName>
                                          <p:attrName>ppt_y</p:attrName>
                                        </p:attrNameLst>
                                      </p:cBhvr>
                                      <p:rCtr x="0" y="4028"/>
                                    </p:animMotion>
                                  </p:childTnLst>
                                </p:cTn>
                              </p:par>
                              <p:par>
                                <p:cTn id="291" presetID="2" presetClass="exit" presetSubtype="8" fill="hold" grpId="1" nodeType="withEffect">
                                  <p:stCondLst>
                                    <p:cond delay="4500"/>
                                  </p:stCondLst>
                                  <p:childTnLst>
                                    <p:anim calcmode="lin" valueType="num">
                                      <p:cBhvr additive="base">
                                        <p:cTn id="292" dur="1000"/>
                                        <p:tgtEl>
                                          <p:spTgt spid="50"/>
                                        </p:tgtEl>
                                        <p:attrNameLst>
                                          <p:attrName>ppt_x</p:attrName>
                                        </p:attrNameLst>
                                      </p:cBhvr>
                                      <p:tavLst>
                                        <p:tav tm="0">
                                          <p:val>
                                            <p:strVal val="ppt_x"/>
                                          </p:val>
                                        </p:tav>
                                        <p:tav tm="100000">
                                          <p:val>
                                            <p:strVal val="0-ppt_w/2"/>
                                          </p:val>
                                        </p:tav>
                                      </p:tavLst>
                                    </p:anim>
                                    <p:anim calcmode="lin" valueType="num">
                                      <p:cBhvr additive="base">
                                        <p:cTn id="293" dur="1000"/>
                                        <p:tgtEl>
                                          <p:spTgt spid="50"/>
                                        </p:tgtEl>
                                        <p:attrNameLst>
                                          <p:attrName>ppt_y</p:attrName>
                                        </p:attrNameLst>
                                      </p:cBhvr>
                                      <p:tavLst>
                                        <p:tav tm="0">
                                          <p:val>
                                            <p:strVal val="ppt_y"/>
                                          </p:val>
                                        </p:tav>
                                        <p:tav tm="100000">
                                          <p:val>
                                            <p:strVal val="ppt_y"/>
                                          </p:val>
                                        </p:tav>
                                      </p:tavLst>
                                    </p:anim>
                                    <p:set>
                                      <p:cBhvr>
                                        <p:cTn id="294" dur="1" fill="hold">
                                          <p:stCondLst>
                                            <p:cond delay="999"/>
                                          </p:stCondLst>
                                        </p:cTn>
                                        <p:tgtEl>
                                          <p:spTgt spid="50"/>
                                        </p:tgtEl>
                                        <p:attrNameLst>
                                          <p:attrName>style.visibility</p:attrName>
                                        </p:attrNameLst>
                                      </p:cBhvr>
                                      <p:to>
                                        <p:strVal val="hidden"/>
                                      </p:to>
                                    </p:set>
                                  </p:childTnLst>
                                </p:cTn>
                              </p:par>
                              <p:par>
                                <p:cTn id="295" presetID="53" presetClass="entr" presetSubtype="16" fill="hold" grpId="0" nodeType="withEffect">
                                  <p:stCondLst>
                                    <p:cond delay="4500"/>
                                  </p:stCondLst>
                                  <p:childTnLst>
                                    <p:set>
                                      <p:cBhvr>
                                        <p:cTn id="296" dur="1" fill="hold">
                                          <p:stCondLst>
                                            <p:cond delay="0"/>
                                          </p:stCondLst>
                                        </p:cTn>
                                        <p:tgtEl>
                                          <p:spTgt spid="5"/>
                                        </p:tgtEl>
                                        <p:attrNameLst>
                                          <p:attrName>style.visibility</p:attrName>
                                        </p:attrNameLst>
                                      </p:cBhvr>
                                      <p:to>
                                        <p:strVal val="visible"/>
                                      </p:to>
                                    </p:set>
                                    <p:anim calcmode="lin" valueType="num">
                                      <p:cBhvr>
                                        <p:cTn id="297" dur="500" fill="hold"/>
                                        <p:tgtEl>
                                          <p:spTgt spid="5"/>
                                        </p:tgtEl>
                                        <p:attrNameLst>
                                          <p:attrName>ppt_w</p:attrName>
                                        </p:attrNameLst>
                                      </p:cBhvr>
                                      <p:tavLst>
                                        <p:tav tm="0">
                                          <p:val>
                                            <p:fltVal val="0"/>
                                          </p:val>
                                        </p:tav>
                                        <p:tav tm="100000">
                                          <p:val>
                                            <p:strVal val="#ppt_w"/>
                                          </p:val>
                                        </p:tav>
                                      </p:tavLst>
                                    </p:anim>
                                    <p:anim calcmode="lin" valueType="num">
                                      <p:cBhvr>
                                        <p:cTn id="298" dur="500" fill="hold"/>
                                        <p:tgtEl>
                                          <p:spTgt spid="5"/>
                                        </p:tgtEl>
                                        <p:attrNameLst>
                                          <p:attrName>ppt_h</p:attrName>
                                        </p:attrNameLst>
                                      </p:cBhvr>
                                      <p:tavLst>
                                        <p:tav tm="0">
                                          <p:val>
                                            <p:fltVal val="0"/>
                                          </p:val>
                                        </p:tav>
                                        <p:tav tm="100000">
                                          <p:val>
                                            <p:strVal val="#ppt_h"/>
                                          </p:val>
                                        </p:tav>
                                      </p:tavLst>
                                    </p:anim>
                                    <p:animEffect transition="in" filter="fade">
                                      <p:cBhvr>
                                        <p:cTn id="299" dur="500"/>
                                        <p:tgtEl>
                                          <p:spTgt spid="5"/>
                                        </p:tgtEl>
                                      </p:cBhvr>
                                    </p:animEffect>
                                  </p:childTnLst>
                                </p:cTn>
                              </p:par>
                              <p:par>
                                <p:cTn id="300" presetID="2" presetClass="exit" presetSubtype="8" fill="hold" nodeType="withEffect">
                                  <p:stCondLst>
                                    <p:cond delay="7500"/>
                                  </p:stCondLst>
                                  <p:childTnLst>
                                    <p:anim calcmode="lin" valueType="num">
                                      <p:cBhvr additive="base">
                                        <p:cTn id="301" dur="500"/>
                                        <p:tgtEl>
                                          <p:spTgt spid="61"/>
                                        </p:tgtEl>
                                        <p:attrNameLst>
                                          <p:attrName>ppt_x</p:attrName>
                                        </p:attrNameLst>
                                      </p:cBhvr>
                                      <p:tavLst>
                                        <p:tav tm="0">
                                          <p:val>
                                            <p:strVal val="ppt_x"/>
                                          </p:val>
                                        </p:tav>
                                        <p:tav tm="100000">
                                          <p:val>
                                            <p:strVal val="0-ppt_w/2"/>
                                          </p:val>
                                        </p:tav>
                                      </p:tavLst>
                                    </p:anim>
                                    <p:anim calcmode="lin" valueType="num">
                                      <p:cBhvr additive="base">
                                        <p:cTn id="302" dur="500"/>
                                        <p:tgtEl>
                                          <p:spTgt spid="61"/>
                                        </p:tgtEl>
                                        <p:attrNameLst>
                                          <p:attrName>ppt_y</p:attrName>
                                        </p:attrNameLst>
                                      </p:cBhvr>
                                      <p:tavLst>
                                        <p:tav tm="0">
                                          <p:val>
                                            <p:strVal val="ppt_y"/>
                                          </p:val>
                                        </p:tav>
                                        <p:tav tm="100000">
                                          <p:val>
                                            <p:strVal val="ppt_y"/>
                                          </p:val>
                                        </p:tav>
                                      </p:tavLst>
                                    </p:anim>
                                    <p:set>
                                      <p:cBhvr>
                                        <p:cTn id="303" dur="1" fill="hold">
                                          <p:stCondLst>
                                            <p:cond delay="499"/>
                                          </p:stCondLst>
                                        </p:cTn>
                                        <p:tgtEl>
                                          <p:spTgt spid="61"/>
                                        </p:tgtEl>
                                        <p:attrNameLst>
                                          <p:attrName>style.visibility</p:attrName>
                                        </p:attrNameLst>
                                      </p:cBhvr>
                                      <p:to>
                                        <p:strVal val="hidden"/>
                                      </p:to>
                                    </p:set>
                                  </p:childTnLst>
                                </p:cTn>
                              </p:par>
                              <p:par>
                                <p:cTn id="304" presetID="22" presetClass="entr" presetSubtype="4" fill="hold" grpId="0" nodeType="withEffect">
                                  <p:stCondLst>
                                    <p:cond delay="10100"/>
                                  </p:stCondLst>
                                  <p:childTnLst>
                                    <p:set>
                                      <p:cBhvr>
                                        <p:cTn id="305" dur="1" fill="hold">
                                          <p:stCondLst>
                                            <p:cond delay="0"/>
                                          </p:stCondLst>
                                        </p:cTn>
                                        <p:tgtEl>
                                          <p:spTgt spid="69"/>
                                        </p:tgtEl>
                                        <p:attrNameLst>
                                          <p:attrName>style.visibility</p:attrName>
                                        </p:attrNameLst>
                                      </p:cBhvr>
                                      <p:to>
                                        <p:strVal val="visible"/>
                                      </p:to>
                                    </p:set>
                                    <p:animEffect transition="in" filter="wipe(down)">
                                      <p:cBhvr>
                                        <p:cTn id="306" dur="2000"/>
                                        <p:tgtEl>
                                          <p:spTgt spid="69"/>
                                        </p:tgtEl>
                                      </p:cBhvr>
                                    </p:animEffect>
                                  </p:childTnLst>
                                </p:cTn>
                              </p:par>
                              <p:par>
                                <p:cTn id="307" presetID="26" presetClass="emph" presetSubtype="0" fill="hold" grpId="1" nodeType="withEffect">
                                  <p:stCondLst>
                                    <p:cond delay="12100"/>
                                  </p:stCondLst>
                                  <p:childTnLst>
                                    <p:animEffect transition="out" filter="fade">
                                      <p:cBhvr>
                                        <p:cTn id="308" dur="500" tmFilter="0, 0; .2, .5; .8, .5; 1, 0"/>
                                        <p:tgtEl>
                                          <p:spTgt spid="69"/>
                                        </p:tgtEl>
                                      </p:cBhvr>
                                    </p:animEffect>
                                    <p:animScale>
                                      <p:cBhvr>
                                        <p:cTn id="309" dur="250" autoRev="1" fill="hold"/>
                                        <p:tgtEl>
                                          <p:spTgt spid="69"/>
                                        </p:tgtEl>
                                      </p:cBhvr>
                                      <p:by x="105000" y="105000"/>
                                    </p:animScale>
                                  </p:childTnLst>
                                </p:cTn>
                              </p:par>
                              <p:par>
                                <p:cTn id="310" presetID="22" presetClass="entr" presetSubtype="4" fill="hold" nodeType="withEffect">
                                  <p:stCondLst>
                                    <p:cond delay="13300"/>
                                  </p:stCondLst>
                                  <p:childTnLst>
                                    <p:set>
                                      <p:cBhvr>
                                        <p:cTn id="311" dur="1" fill="hold">
                                          <p:stCondLst>
                                            <p:cond delay="0"/>
                                          </p:stCondLst>
                                        </p:cTn>
                                        <p:tgtEl>
                                          <p:spTgt spid="70"/>
                                        </p:tgtEl>
                                        <p:attrNameLst>
                                          <p:attrName>style.visibility</p:attrName>
                                        </p:attrNameLst>
                                      </p:cBhvr>
                                      <p:to>
                                        <p:strVal val="visible"/>
                                      </p:to>
                                    </p:set>
                                    <p:animEffect transition="in" filter="wipe(down)">
                                      <p:cBhvr>
                                        <p:cTn id="312" dur="1000"/>
                                        <p:tgtEl>
                                          <p:spTgt spid="70"/>
                                        </p:tgtEl>
                                      </p:cBhvr>
                                    </p:animEffect>
                                  </p:childTnLst>
                                </p:cTn>
                              </p:par>
                              <p:par>
                                <p:cTn id="313" presetID="2" presetClass="exit" presetSubtype="4" fill="hold" nodeType="withEffect">
                                  <p:stCondLst>
                                    <p:cond delay="22800"/>
                                  </p:stCondLst>
                                  <p:childTnLst>
                                    <p:anim calcmode="lin" valueType="num">
                                      <p:cBhvr additive="base">
                                        <p:cTn id="314" dur="500"/>
                                        <p:tgtEl>
                                          <p:spTgt spid="54"/>
                                        </p:tgtEl>
                                        <p:attrNameLst>
                                          <p:attrName>ppt_x</p:attrName>
                                        </p:attrNameLst>
                                      </p:cBhvr>
                                      <p:tavLst>
                                        <p:tav tm="0">
                                          <p:val>
                                            <p:strVal val="ppt_x"/>
                                          </p:val>
                                        </p:tav>
                                        <p:tav tm="100000">
                                          <p:val>
                                            <p:strVal val="ppt_x"/>
                                          </p:val>
                                        </p:tav>
                                      </p:tavLst>
                                    </p:anim>
                                    <p:anim calcmode="lin" valueType="num">
                                      <p:cBhvr additive="base">
                                        <p:cTn id="315" dur="500"/>
                                        <p:tgtEl>
                                          <p:spTgt spid="54"/>
                                        </p:tgtEl>
                                        <p:attrNameLst>
                                          <p:attrName>ppt_y</p:attrName>
                                        </p:attrNameLst>
                                      </p:cBhvr>
                                      <p:tavLst>
                                        <p:tav tm="0">
                                          <p:val>
                                            <p:strVal val="ppt_y"/>
                                          </p:val>
                                        </p:tav>
                                        <p:tav tm="100000">
                                          <p:val>
                                            <p:strVal val="1+ppt_h/2"/>
                                          </p:val>
                                        </p:tav>
                                      </p:tavLst>
                                    </p:anim>
                                    <p:set>
                                      <p:cBhvr>
                                        <p:cTn id="316" dur="1" fill="hold">
                                          <p:stCondLst>
                                            <p:cond delay="499"/>
                                          </p:stCondLst>
                                        </p:cTn>
                                        <p:tgtEl>
                                          <p:spTgt spid="54"/>
                                        </p:tgtEl>
                                        <p:attrNameLst>
                                          <p:attrName>style.visibility</p:attrName>
                                        </p:attrNameLst>
                                      </p:cBhvr>
                                      <p:to>
                                        <p:strVal val="hidden"/>
                                      </p:to>
                                    </p:set>
                                  </p:childTnLst>
                                </p:cTn>
                              </p:par>
                              <p:par>
                                <p:cTn id="317" presetID="2" presetClass="exit" presetSubtype="4" fill="hold" nodeType="withEffect">
                                  <p:stCondLst>
                                    <p:cond delay="22800"/>
                                  </p:stCondLst>
                                  <p:childTnLst>
                                    <p:anim calcmode="lin" valueType="num">
                                      <p:cBhvr additive="base">
                                        <p:cTn id="318" dur="500"/>
                                        <p:tgtEl>
                                          <p:spTgt spid="99"/>
                                        </p:tgtEl>
                                        <p:attrNameLst>
                                          <p:attrName>ppt_x</p:attrName>
                                        </p:attrNameLst>
                                      </p:cBhvr>
                                      <p:tavLst>
                                        <p:tav tm="0">
                                          <p:val>
                                            <p:strVal val="ppt_x"/>
                                          </p:val>
                                        </p:tav>
                                        <p:tav tm="100000">
                                          <p:val>
                                            <p:strVal val="ppt_x"/>
                                          </p:val>
                                        </p:tav>
                                      </p:tavLst>
                                    </p:anim>
                                    <p:anim calcmode="lin" valueType="num">
                                      <p:cBhvr additive="base">
                                        <p:cTn id="319" dur="500"/>
                                        <p:tgtEl>
                                          <p:spTgt spid="99"/>
                                        </p:tgtEl>
                                        <p:attrNameLst>
                                          <p:attrName>ppt_y</p:attrName>
                                        </p:attrNameLst>
                                      </p:cBhvr>
                                      <p:tavLst>
                                        <p:tav tm="0">
                                          <p:val>
                                            <p:strVal val="ppt_y"/>
                                          </p:val>
                                        </p:tav>
                                        <p:tav tm="100000">
                                          <p:val>
                                            <p:strVal val="1+ppt_h/2"/>
                                          </p:val>
                                        </p:tav>
                                      </p:tavLst>
                                    </p:anim>
                                    <p:set>
                                      <p:cBhvr>
                                        <p:cTn id="320" dur="1" fill="hold">
                                          <p:stCondLst>
                                            <p:cond delay="499"/>
                                          </p:stCondLst>
                                        </p:cTn>
                                        <p:tgtEl>
                                          <p:spTgt spid="99"/>
                                        </p:tgtEl>
                                        <p:attrNameLst>
                                          <p:attrName>style.visibility</p:attrName>
                                        </p:attrNameLst>
                                      </p:cBhvr>
                                      <p:to>
                                        <p:strVal val="hidden"/>
                                      </p:to>
                                    </p:set>
                                  </p:childTnLst>
                                </p:cTn>
                              </p:par>
                              <p:par>
                                <p:cTn id="321" presetID="64" presetClass="path" presetSubtype="0" accel="50000" decel="50000" fill="hold" nodeType="withEffect">
                                  <p:stCondLst>
                                    <p:cond delay="24200"/>
                                  </p:stCondLst>
                                  <p:childTnLst>
                                    <p:animMotion origin="layout" path="M -0.04896 0.04213 L -0.05122 -0.13982 " pathEditMode="relative" rAng="0" ptsTypes="AA">
                                      <p:cBhvr>
                                        <p:cTn id="322" dur="1000" fill="hold"/>
                                        <p:tgtEl>
                                          <p:spTgt spid="62"/>
                                        </p:tgtEl>
                                        <p:attrNameLst>
                                          <p:attrName>ppt_x</p:attrName>
                                          <p:attrName>ppt_y</p:attrName>
                                        </p:attrNameLst>
                                      </p:cBhvr>
                                      <p:rCtr x="-122" y="-9097"/>
                                    </p:animMotion>
                                  </p:childTnLst>
                                </p:cTn>
                              </p:par>
                              <p:par>
                                <p:cTn id="323" presetID="64" presetClass="path" presetSubtype="0" accel="50000" decel="50000" fill="hold" nodeType="withEffect">
                                  <p:stCondLst>
                                    <p:cond delay="24200"/>
                                  </p:stCondLst>
                                  <p:childTnLst>
                                    <p:animMotion origin="layout" path="M -0.05053 0.04339 L -0.05278 -0.23647 " pathEditMode="fixed" rAng="0" ptsTypes="AA">
                                      <p:cBhvr>
                                        <p:cTn id="324" dur="1000" fill="hold"/>
                                        <p:tgtEl>
                                          <p:spTgt spid="100"/>
                                        </p:tgtEl>
                                        <p:attrNameLst>
                                          <p:attrName>ppt_x</p:attrName>
                                          <p:attrName>ppt_y</p:attrName>
                                        </p:attrNameLst>
                                      </p:cBhvr>
                                      <p:rCtr x="-122" y="-14005"/>
                                    </p:animMotion>
                                  </p:childTnLst>
                                </p:cTn>
                              </p:par>
                              <p:par>
                                <p:cTn id="325" presetID="45" presetClass="entr" presetSubtype="0" fill="hold" grpId="0" nodeType="withEffect">
                                  <p:stCondLst>
                                    <p:cond delay="25500"/>
                                  </p:stCondLst>
                                  <p:childTnLst>
                                    <p:set>
                                      <p:cBhvr>
                                        <p:cTn id="326" dur="1" fill="hold">
                                          <p:stCondLst>
                                            <p:cond delay="0"/>
                                          </p:stCondLst>
                                        </p:cTn>
                                        <p:tgtEl>
                                          <p:spTgt spid="75"/>
                                        </p:tgtEl>
                                        <p:attrNameLst>
                                          <p:attrName>style.visibility</p:attrName>
                                        </p:attrNameLst>
                                      </p:cBhvr>
                                      <p:to>
                                        <p:strVal val="visible"/>
                                      </p:to>
                                    </p:set>
                                    <p:animEffect transition="in" filter="fade">
                                      <p:cBhvr>
                                        <p:cTn id="327" dur="2000"/>
                                        <p:tgtEl>
                                          <p:spTgt spid="75"/>
                                        </p:tgtEl>
                                      </p:cBhvr>
                                    </p:animEffect>
                                    <p:anim calcmode="lin" valueType="num">
                                      <p:cBhvr>
                                        <p:cTn id="328" dur="2000" fill="hold"/>
                                        <p:tgtEl>
                                          <p:spTgt spid="75"/>
                                        </p:tgtEl>
                                        <p:attrNameLst>
                                          <p:attrName>ppt_w</p:attrName>
                                        </p:attrNameLst>
                                      </p:cBhvr>
                                      <p:tavLst>
                                        <p:tav tm="0" fmla="#ppt_w*sin(2.5*pi*$)">
                                          <p:val>
                                            <p:fltVal val="0"/>
                                          </p:val>
                                        </p:tav>
                                        <p:tav tm="100000">
                                          <p:val>
                                            <p:fltVal val="1"/>
                                          </p:val>
                                        </p:tav>
                                      </p:tavLst>
                                    </p:anim>
                                    <p:anim calcmode="lin" valueType="num">
                                      <p:cBhvr>
                                        <p:cTn id="329" dur="2000" fill="hold"/>
                                        <p:tgtEl>
                                          <p:spTgt spid="75"/>
                                        </p:tgtEl>
                                        <p:attrNameLst>
                                          <p:attrName>ppt_h</p:attrName>
                                        </p:attrNameLst>
                                      </p:cBhvr>
                                      <p:tavLst>
                                        <p:tav tm="0">
                                          <p:val>
                                            <p:strVal val="#ppt_h"/>
                                          </p:val>
                                        </p:tav>
                                        <p:tav tm="100000">
                                          <p:val>
                                            <p:strVal val="#ppt_h"/>
                                          </p:val>
                                        </p:tav>
                                      </p:tavLst>
                                    </p:anim>
                                  </p:childTnLst>
                                </p:cTn>
                              </p:par>
                              <p:par>
                                <p:cTn id="330" presetID="1" presetClass="exit" presetSubtype="0" fill="hold" grpId="1" nodeType="withEffect">
                                  <p:stCondLst>
                                    <p:cond delay="33600"/>
                                  </p:stCondLst>
                                  <p:childTnLst>
                                    <p:set>
                                      <p:cBhvr>
                                        <p:cTn id="331" dur="1" fill="hold">
                                          <p:stCondLst>
                                            <p:cond delay="0"/>
                                          </p:stCondLst>
                                        </p:cTn>
                                        <p:tgtEl>
                                          <p:spTgt spid="75"/>
                                        </p:tgtEl>
                                        <p:attrNameLst>
                                          <p:attrName>style.visibility</p:attrName>
                                        </p:attrNameLst>
                                      </p:cBhvr>
                                      <p:to>
                                        <p:strVal val="hidden"/>
                                      </p:to>
                                    </p:set>
                                  </p:childTnLst>
                                </p:cTn>
                              </p:par>
                            </p:childTnLst>
                          </p:cTn>
                        </p:par>
                        <p:par>
                          <p:cTn id="332" fill="hold">
                            <p:stCondLst>
                              <p:cond delay="117500"/>
                            </p:stCondLst>
                            <p:childTnLst>
                              <p:par>
                                <p:cTn id="333" presetID="2" presetClass="exit" presetSubtype="4" fill="hold" nodeType="afterEffect">
                                  <p:stCondLst>
                                    <p:cond delay="0"/>
                                  </p:stCondLst>
                                  <p:childTnLst>
                                    <p:anim calcmode="lin" valueType="num">
                                      <p:cBhvr additive="base">
                                        <p:cTn id="334" dur="500"/>
                                        <p:tgtEl>
                                          <p:spTgt spid="62"/>
                                        </p:tgtEl>
                                        <p:attrNameLst>
                                          <p:attrName>ppt_x</p:attrName>
                                        </p:attrNameLst>
                                      </p:cBhvr>
                                      <p:tavLst>
                                        <p:tav tm="0">
                                          <p:val>
                                            <p:strVal val="ppt_x"/>
                                          </p:val>
                                        </p:tav>
                                        <p:tav tm="100000">
                                          <p:val>
                                            <p:strVal val="ppt_x"/>
                                          </p:val>
                                        </p:tav>
                                      </p:tavLst>
                                    </p:anim>
                                    <p:anim calcmode="lin" valueType="num">
                                      <p:cBhvr additive="base">
                                        <p:cTn id="335" dur="500"/>
                                        <p:tgtEl>
                                          <p:spTgt spid="62"/>
                                        </p:tgtEl>
                                        <p:attrNameLst>
                                          <p:attrName>ppt_y</p:attrName>
                                        </p:attrNameLst>
                                      </p:cBhvr>
                                      <p:tavLst>
                                        <p:tav tm="0">
                                          <p:val>
                                            <p:strVal val="ppt_y"/>
                                          </p:val>
                                        </p:tav>
                                        <p:tav tm="100000">
                                          <p:val>
                                            <p:strVal val="1+ppt_h/2"/>
                                          </p:val>
                                        </p:tav>
                                      </p:tavLst>
                                    </p:anim>
                                    <p:set>
                                      <p:cBhvr>
                                        <p:cTn id="336" dur="1" fill="hold">
                                          <p:stCondLst>
                                            <p:cond delay="499"/>
                                          </p:stCondLst>
                                        </p:cTn>
                                        <p:tgtEl>
                                          <p:spTgt spid="62"/>
                                        </p:tgtEl>
                                        <p:attrNameLst>
                                          <p:attrName>style.visibility</p:attrName>
                                        </p:attrNameLst>
                                      </p:cBhvr>
                                      <p:to>
                                        <p:strVal val="hidden"/>
                                      </p:to>
                                    </p:set>
                                  </p:childTnLst>
                                </p:cTn>
                              </p:par>
                              <p:par>
                                <p:cTn id="337" presetID="2" presetClass="exit" presetSubtype="4" fill="hold" nodeType="withEffect">
                                  <p:stCondLst>
                                    <p:cond delay="0"/>
                                  </p:stCondLst>
                                  <p:childTnLst>
                                    <p:anim calcmode="lin" valueType="num">
                                      <p:cBhvr additive="base">
                                        <p:cTn id="338" dur="500"/>
                                        <p:tgtEl>
                                          <p:spTgt spid="100"/>
                                        </p:tgtEl>
                                        <p:attrNameLst>
                                          <p:attrName>ppt_x</p:attrName>
                                        </p:attrNameLst>
                                      </p:cBhvr>
                                      <p:tavLst>
                                        <p:tav tm="0">
                                          <p:val>
                                            <p:strVal val="ppt_x"/>
                                          </p:val>
                                        </p:tav>
                                        <p:tav tm="100000">
                                          <p:val>
                                            <p:strVal val="ppt_x"/>
                                          </p:val>
                                        </p:tav>
                                      </p:tavLst>
                                    </p:anim>
                                    <p:anim calcmode="lin" valueType="num">
                                      <p:cBhvr additive="base">
                                        <p:cTn id="339" dur="500"/>
                                        <p:tgtEl>
                                          <p:spTgt spid="100"/>
                                        </p:tgtEl>
                                        <p:attrNameLst>
                                          <p:attrName>ppt_y</p:attrName>
                                        </p:attrNameLst>
                                      </p:cBhvr>
                                      <p:tavLst>
                                        <p:tav tm="0">
                                          <p:val>
                                            <p:strVal val="ppt_y"/>
                                          </p:val>
                                        </p:tav>
                                        <p:tav tm="100000">
                                          <p:val>
                                            <p:strVal val="1+ppt_h/2"/>
                                          </p:val>
                                        </p:tav>
                                      </p:tavLst>
                                    </p:anim>
                                    <p:set>
                                      <p:cBhvr>
                                        <p:cTn id="340" dur="1" fill="hold">
                                          <p:stCondLst>
                                            <p:cond delay="499"/>
                                          </p:stCondLst>
                                        </p:cTn>
                                        <p:tgtEl>
                                          <p:spTgt spid="100"/>
                                        </p:tgtEl>
                                        <p:attrNameLst>
                                          <p:attrName>style.visibility</p:attrName>
                                        </p:attrNameLst>
                                      </p:cBhvr>
                                      <p:to>
                                        <p:strVal val="hidden"/>
                                      </p:to>
                                    </p:set>
                                  </p:childTnLst>
                                </p:cTn>
                              </p:par>
                            </p:childTnLst>
                          </p:cTn>
                        </p:par>
                        <p:par>
                          <p:cTn id="341" fill="hold">
                            <p:stCondLst>
                              <p:cond delay="118000"/>
                            </p:stCondLst>
                            <p:childTnLst>
                              <p:par>
                                <p:cTn id="342" presetID="22" presetClass="entr" presetSubtype="8" fill="hold" grpId="0" nodeType="afterEffect">
                                  <p:stCondLst>
                                    <p:cond delay="0"/>
                                  </p:stCondLst>
                                  <p:iterate type="lt">
                                    <p:tmPct val="10000"/>
                                  </p:iterate>
                                  <p:childTnLst>
                                    <p:set>
                                      <p:cBhvr>
                                        <p:cTn id="343" dur="1" fill="hold">
                                          <p:stCondLst>
                                            <p:cond delay="0"/>
                                          </p:stCondLst>
                                        </p:cTn>
                                        <p:tgtEl>
                                          <p:spTgt spid="67"/>
                                        </p:tgtEl>
                                        <p:attrNameLst>
                                          <p:attrName>style.visibility</p:attrName>
                                        </p:attrNameLst>
                                      </p:cBhvr>
                                      <p:to>
                                        <p:strVal val="visible"/>
                                      </p:to>
                                    </p:set>
                                    <p:animEffect transition="in" filter="wipe(left)">
                                      <p:cBhvr>
                                        <p:cTn id="344" dur="500"/>
                                        <p:tgtEl>
                                          <p:spTgt spid="67"/>
                                        </p:tgtEl>
                                      </p:cBhvr>
                                    </p:animEffect>
                                  </p:childTnLst>
                                </p:cTn>
                              </p:par>
                              <p:par>
                                <p:cTn id="345" presetID="1" presetClass="entr" presetSubtype="0" fill="hold" grpId="1" nodeType="withEffect">
                                  <p:stCondLst>
                                    <p:cond delay="0"/>
                                  </p:stCondLst>
                                  <p:iterate type="lt">
                                    <p:tmAbs val="0"/>
                                  </p:iterate>
                                  <p:childTnLst>
                                    <p:set>
                                      <p:cBhvr>
                                        <p:cTn id="346" dur="1" fill="hold">
                                          <p:stCondLst>
                                            <p:cond delay="48199"/>
                                          </p:stCondLst>
                                        </p:cTn>
                                        <p:tgtEl>
                                          <p:spTgt spid="67"/>
                                        </p:tgtEl>
                                        <p:attrNameLst>
                                          <p:attrName>style.visibility</p:attrName>
                                        </p:attrNameLst>
                                      </p:cBhvr>
                                      <p:to>
                                        <p:strVal val="visible"/>
                                      </p:to>
                                    </p:set>
                                  </p:childTnLst>
                                  <p:subTnLst>
                                    <p:audio>
                                      <p:cMediaNode>
                                        <p:cTn display="0" masterRel="sameClick">
                                          <p:stCondLst>
                                            <p:cond evt="begin" delay="0">
                                              <p:tn val="345"/>
                                            </p:cond>
                                          </p:stCondLst>
                                          <p:endCondLst>
                                            <p:cond evt="onStopAudio" delay="0">
                                              <p:tgtEl>
                                                <p:sldTgt/>
                                              </p:tgtEl>
                                            </p:cond>
                                          </p:endCondLst>
                                        </p:cTn>
                                        <p:tgtEl>
                                          <p:sndTgt r:embed="rId13" name="cpL07S06_Clip_2_4.wav"/>
                                        </p:tgtEl>
                                      </p:cMediaNode>
                                    </p:audio>
                                  </p:subTnLst>
                                </p:cTn>
                              </p:par>
                              <p:par>
                                <p:cTn id="347" presetID="64" presetClass="path" presetSubtype="0" accel="50000" decel="50000" fill="hold" nodeType="withEffect">
                                  <p:stCondLst>
                                    <p:cond delay="0"/>
                                  </p:stCondLst>
                                  <p:childTnLst>
                                    <p:animMotion origin="layout" path="M -0.06857 0.04166 L -0.07083 -0.14028 " pathEditMode="relative" rAng="0" ptsTypes="AA">
                                      <p:cBhvr>
                                        <p:cTn id="348" dur="1000" fill="hold"/>
                                        <p:tgtEl>
                                          <p:spTgt spid="63"/>
                                        </p:tgtEl>
                                        <p:attrNameLst>
                                          <p:attrName>ppt_x</p:attrName>
                                          <p:attrName>ppt_y</p:attrName>
                                        </p:attrNameLst>
                                      </p:cBhvr>
                                      <p:rCtr x="-122" y="-9097"/>
                                    </p:animMotion>
                                  </p:childTnLst>
                                </p:cTn>
                              </p:par>
                              <p:par>
                                <p:cTn id="349" presetID="64" presetClass="path" presetSubtype="0" accel="50000" decel="50000" fill="hold" nodeType="withEffect">
                                  <p:stCondLst>
                                    <p:cond delay="0"/>
                                  </p:stCondLst>
                                  <p:childTnLst>
                                    <p:animMotion origin="layout" path="M -0.06996 0.04341 L -0.07222 -0.23645 " pathEditMode="fixed" rAng="0" ptsTypes="AA">
                                      <p:cBhvr>
                                        <p:cTn id="350" dur="1000" fill="hold"/>
                                        <p:tgtEl>
                                          <p:spTgt spid="101"/>
                                        </p:tgtEl>
                                        <p:attrNameLst>
                                          <p:attrName>ppt_x</p:attrName>
                                          <p:attrName>ppt_y</p:attrName>
                                        </p:attrNameLst>
                                      </p:cBhvr>
                                      <p:rCtr x="-122" y="-14005"/>
                                    </p:animMotion>
                                  </p:childTnLst>
                                </p:cTn>
                              </p:par>
                              <p:par>
                                <p:cTn id="351" presetID="1" presetClass="exit" presetSubtype="0" fill="hold" grpId="2" nodeType="withEffect">
                                  <p:stCondLst>
                                    <p:cond delay="3600"/>
                                  </p:stCondLst>
                                  <p:childTnLst>
                                    <p:set>
                                      <p:cBhvr>
                                        <p:cTn id="352" dur="1" fill="hold">
                                          <p:stCondLst>
                                            <p:cond delay="0"/>
                                          </p:stCondLst>
                                        </p:cTn>
                                        <p:tgtEl>
                                          <p:spTgt spid="60"/>
                                        </p:tgtEl>
                                        <p:attrNameLst>
                                          <p:attrName>style.visibility</p:attrName>
                                        </p:attrNameLst>
                                      </p:cBhvr>
                                      <p:to>
                                        <p:strVal val="hidden"/>
                                      </p:to>
                                    </p:set>
                                  </p:childTnLst>
                                </p:cTn>
                              </p:par>
                              <p:par>
                                <p:cTn id="353" presetID="1" presetClass="entr" presetSubtype="0" fill="hold" grpId="0" nodeType="withEffect">
                                  <p:stCondLst>
                                    <p:cond delay="3600"/>
                                  </p:stCondLst>
                                  <p:childTnLst>
                                    <p:set>
                                      <p:cBhvr>
                                        <p:cTn id="354" dur="1" fill="hold">
                                          <p:stCondLst>
                                            <p:cond delay="0"/>
                                          </p:stCondLst>
                                        </p:cTn>
                                        <p:tgtEl>
                                          <p:spTgt spid="73"/>
                                        </p:tgtEl>
                                        <p:attrNameLst>
                                          <p:attrName>style.visibility</p:attrName>
                                        </p:attrNameLst>
                                      </p:cBhvr>
                                      <p:to>
                                        <p:strVal val="visible"/>
                                      </p:to>
                                    </p:set>
                                  </p:childTnLst>
                                </p:cTn>
                              </p:par>
                              <p:par>
                                <p:cTn id="355" presetID="42" presetClass="path" presetSubtype="0" accel="50000" decel="50000" fill="hold" grpId="1" nodeType="withEffect">
                                  <p:stCondLst>
                                    <p:cond delay="3600"/>
                                  </p:stCondLst>
                                  <p:childTnLst>
                                    <p:animMotion origin="layout" path="M -2.22222E-6 2.96296E-6 L -2.22222E-6 0.11898 " pathEditMode="relative" rAng="0" ptsTypes="AA">
                                      <p:cBhvr>
                                        <p:cTn id="356" dur="2000" fill="hold"/>
                                        <p:tgtEl>
                                          <p:spTgt spid="73"/>
                                        </p:tgtEl>
                                        <p:attrNameLst>
                                          <p:attrName>ppt_x</p:attrName>
                                          <p:attrName>ppt_y</p:attrName>
                                        </p:attrNameLst>
                                      </p:cBhvr>
                                      <p:rCtr x="0" y="5949"/>
                                    </p:animMotion>
                                  </p:childTnLst>
                                </p:cTn>
                              </p:par>
                              <p:par>
                                <p:cTn id="357" presetID="2" presetClass="exit" presetSubtype="8" fill="hold" grpId="1" nodeType="withEffect">
                                  <p:stCondLst>
                                    <p:cond delay="8600"/>
                                  </p:stCondLst>
                                  <p:childTnLst>
                                    <p:anim calcmode="lin" valueType="num">
                                      <p:cBhvr additive="base">
                                        <p:cTn id="358" dur="500"/>
                                        <p:tgtEl>
                                          <p:spTgt spid="51"/>
                                        </p:tgtEl>
                                        <p:attrNameLst>
                                          <p:attrName>ppt_x</p:attrName>
                                        </p:attrNameLst>
                                      </p:cBhvr>
                                      <p:tavLst>
                                        <p:tav tm="0">
                                          <p:val>
                                            <p:strVal val="ppt_x"/>
                                          </p:val>
                                        </p:tav>
                                        <p:tav tm="100000">
                                          <p:val>
                                            <p:strVal val="0-ppt_w/2"/>
                                          </p:val>
                                        </p:tav>
                                      </p:tavLst>
                                    </p:anim>
                                    <p:anim calcmode="lin" valueType="num">
                                      <p:cBhvr additive="base">
                                        <p:cTn id="359" dur="500"/>
                                        <p:tgtEl>
                                          <p:spTgt spid="51"/>
                                        </p:tgtEl>
                                        <p:attrNameLst>
                                          <p:attrName>ppt_y</p:attrName>
                                        </p:attrNameLst>
                                      </p:cBhvr>
                                      <p:tavLst>
                                        <p:tav tm="0">
                                          <p:val>
                                            <p:strVal val="ppt_y"/>
                                          </p:val>
                                        </p:tav>
                                        <p:tav tm="100000">
                                          <p:val>
                                            <p:strVal val="ppt_y"/>
                                          </p:val>
                                        </p:tav>
                                      </p:tavLst>
                                    </p:anim>
                                    <p:set>
                                      <p:cBhvr>
                                        <p:cTn id="360" dur="1" fill="hold">
                                          <p:stCondLst>
                                            <p:cond delay="499"/>
                                          </p:stCondLst>
                                        </p:cTn>
                                        <p:tgtEl>
                                          <p:spTgt spid="51"/>
                                        </p:tgtEl>
                                        <p:attrNameLst>
                                          <p:attrName>style.visibility</p:attrName>
                                        </p:attrNameLst>
                                      </p:cBhvr>
                                      <p:to>
                                        <p:strVal val="hidden"/>
                                      </p:to>
                                    </p:set>
                                  </p:childTnLst>
                                </p:cTn>
                              </p:par>
                              <p:par>
                                <p:cTn id="361" presetID="53" presetClass="entr" presetSubtype="16" fill="hold" grpId="0" nodeType="withEffect">
                                  <p:stCondLst>
                                    <p:cond delay="8600"/>
                                  </p:stCondLst>
                                  <p:childTnLst>
                                    <p:set>
                                      <p:cBhvr>
                                        <p:cTn id="362" dur="1" fill="hold">
                                          <p:stCondLst>
                                            <p:cond delay="0"/>
                                          </p:stCondLst>
                                        </p:cTn>
                                        <p:tgtEl>
                                          <p:spTgt spid="74"/>
                                        </p:tgtEl>
                                        <p:attrNameLst>
                                          <p:attrName>style.visibility</p:attrName>
                                        </p:attrNameLst>
                                      </p:cBhvr>
                                      <p:to>
                                        <p:strVal val="visible"/>
                                      </p:to>
                                    </p:set>
                                    <p:anim calcmode="lin" valueType="num">
                                      <p:cBhvr>
                                        <p:cTn id="363" dur="500" fill="hold"/>
                                        <p:tgtEl>
                                          <p:spTgt spid="74"/>
                                        </p:tgtEl>
                                        <p:attrNameLst>
                                          <p:attrName>ppt_w</p:attrName>
                                        </p:attrNameLst>
                                      </p:cBhvr>
                                      <p:tavLst>
                                        <p:tav tm="0">
                                          <p:val>
                                            <p:fltVal val="0"/>
                                          </p:val>
                                        </p:tav>
                                        <p:tav tm="100000">
                                          <p:val>
                                            <p:strVal val="#ppt_w"/>
                                          </p:val>
                                        </p:tav>
                                      </p:tavLst>
                                    </p:anim>
                                    <p:anim calcmode="lin" valueType="num">
                                      <p:cBhvr>
                                        <p:cTn id="364" dur="500" fill="hold"/>
                                        <p:tgtEl>
                                          <p:spTgt spid="74"/>
                                        </p:tgtEl>
                                        <p:attrNameLst>
                                          <p:attrName>ppt_h</p:attrName>
                                        </p:attrNameLst>
                                      </p:cBhvr>
                                      <p:tavLst>
                                        <p:tav tm="0">
                                          <p:val>
                                            <p:fltVal val="0"/>
                                          </p:val>
                                        </p:tav>
                                        <p:tav tm="100000">
                                          <p:val>
                                            <p:strVal val="#ppt_h"/>
                                          </p:val>
                                        </p:tav>
                                      </p:tavLst>
                                    </p:anim>
                                    <p:animEffect transition="in" filter="fade">
                                      <p:cBhvr>
                                        <p:cTn id="365" dur="500"/>
                                        <p:tgtEl>
                                          <p:spTgt spid="74"/>
                                        </p:tgtEl>
                                      </p:cBhvr>
                                    </p:animEffect>
                                  </p:childTnLst>
                                </p:cTn>
                              </p:par>
                              <p:par>
                                <p:cTn id="366" presetID="2" presetClass="exit" presetSubtype="8" fill="hold" nodeType="withEffect">
                                  <p:stCondLst>
                                    <p:cond delay="10800"/>
                                  </p:stCondLst>
                                  <p:childTnLst>
                                    <p:anim calcmode="lin" valueType="num">
                                      <p:cBhvr additive="base">
                                        <p:cTn id="367" dur="500"/>
                                        <p:tgtEl>
                                          <p:spTgt spid="70"/>
                                        </p:tgtEl>
                                        <p:attrNameLst>
                                          <p:attrName>ppt_x</p:attrName>
                                        </p:attrNameLst>
                                      </p:cBhvr>
                                      <p:tavLst>
                                        <p:tav tm="0">
                                          <p:val>
                                            <p:strVal val="ppt_x"/>
                                          </p:val>
                                        </p:tav>
                                        <p:tav tm="100000">
                                          <p:val>
                                            <p:strVal val="0-ppt_w/2"/>
                                          </p:val>
                                        </p:tav>
                                      </p:tavLst>
                                    </p:anim>
                                    <p:anim calcmode="lin" valueType="num">
                                      <p:cBhvr additive="base">
                                        <p:cTn id="368" dur="500"/>
                                        <p:tgtEl>
                                          <p:spTgt spid="70"/>
                                        </p:tgtEl>
                                        <p:attrNameLst>
                                          <p:attrName>ppt_y</p:attrName>
                                        </p:attrNameLst>
                                      </p:cBhvr>
                                      <p:tavLst>
                                        <p:tav tm="0">
                                          <p:val>
                                            <p:strVal val="ppt_y"/>
                                          </p:val>
                                        </p:tav>
                                        <p:tav tm="100000">
                                          <p:val>
                                            <p:strVal val="ppt_y"/>
                                          </p:val>
                                        </p:tav>
                                      </p:tavLst>
                                    </p:anim>
                                    <p:set>
                                      <p:cBhvr>
                                        <p:cTn id="369" dur="1" fill="hold">
                                          <p:stCondLst>
                                            <p:cond delay="499"/>
                                          </p:stCondLst>
                                        </p:cTn>
                                        <p:tgtEl>
                                          <p:spTgt spid="70"/>
                                        </p:tgtEl>
                                        <p:attrNameLst>
                                          <p:attrName>style.visibility</p:attrName>
                                        </p:attrNameLst>
                                      </p:cBhvr>
                                      <p:to>
                                        <p:strVal val="hidden"/>
                                      </p:to>
                                    </p:set>
                                  </p:childTnLst>
                                </p:cTn>
                              </p:par>
                              <p:par>
                                <p:cTn id="370" presetID="2" presetClass="exit" presetSubtype="8" fill="hold" nodeType="withEffect">
                                  <p:stCondLst>
                                    <p:cond delay="13700"/>
                                  </p:stCondLst>
                                  <p:childTnLst>
                                    <p:anim calcmode="lin" valueType="num">
                                      <p:cBhvr additive="base">
                                        <p:cTn id="371" dur="500"/>
                                        <p:tgtEl>
                                          <p:spTgt spid="71"/>
                                        </p:tgtEl>
                                        <p:attrNameLst>
                                          <p:attrName>ppt_x</p:attrName>
                                        </p:attrNameLst>
                                      </p:cBhvr>
                                      <p:tavLst>
                                        <p:tav tm="0">
                                          <p:val>
                                            <p:strVal val="ppt_x"/>
                                          </p:val>
                                        </p:tav>
                                        <p:tav tm="100000">
                                          <p:val>
                                            <p:strVal val="0-ppt_w/2"/>
                                          </p:val>
                                        </p:tav>
                                      </p:tavLst>
                                    </p:anim>
                                    <p:anim calcmode="lin" valueType="num">
                                      <p:cBhvr additive="base">
                                        <p:cTn id="372" dur="500"/>
                                        <p:tgtEl>
                                          <p:spTgt spid="71"/>
                                        </p:tgtEl>
                                        <p:attrNameLst>
                                          <p:attrName>ppt_y</p:attrName>
                                        </p:attrNameLst>
                                      </p:cBhvr>
                                      <p:tavLst>
                                        <p:tav tm="0">
                                          <p:val>
                                            <p:strVal val="ppt_y"/>
                                          </p:val>
                                        </p:tav>
                                        <p:tav tm="100000">
                                          <p:val>
                                            <p:strVal val="ppt_y"/>
                                          </p:val>
                                        </p:tav>
                                      </p:tavLst>
                                    </p:anim>
                                    <p:set>
                                      <p:cBhvr>
                                        <p:cTn id="373" dur="1" fill="hold">
                                          <p:stCondLst>
                                            <p:cond delay="499"/>
                                          </p:stCondLst>
                                        </p:cTn>
                                        <p:tgtEl>
                                          <p:spTgt spid="71"/>
                                        </p:tgtEl>
                                        <p:attrNameLst>
                                          <p:attrName>style.visibility</p:attrName>
                                        </p:attrNameLst>
                                      </p:cBhvr>
                                      <p:to>
                                        <p:strVal val="hidden"/>
                                      </p:to>
                                    </p:set>
                                  </p:childTnLst>
                                </p:cTn>
                              </p:par>
                              <p:par>
                                <p:cTn id="374" presetID="22" presetClass="entr" presetSubtype="4" fill="hold" grpId="0" nodeType="withEffect">
                                  <p:stCondLst>
                                    <p:cond delay="19800"/>
                                  </p:stCondLst>
                                  <p:childTnLst>
                                    <p:set>
                                      <p:cBhvr>
                                        <p:cTn id="375" dur="1" fill="hold">
                                          <p:stCondLst>
                                            <p:cond delay="0"/>
                                          </p:stCondLst>
                                        </p:cTn>
                                        <p:tgtEl>
                                          <p:spTgt spid="35"/>
                                        </p:tgtEl>
                                        <p:attrNameLst>
                                          <p:attrName>style.visibility</p:attrName>
                                        </p:attrNameLst>
                                      </p:cBhvr>
                                      <p:to>
                                        <p:strVal val="visible"/>
                                      </p:to>
                                    </p:set>
                                    <p:animEffect transition="in" filter="wipe(down)">
                                      <p:cBhvr>
                                        <p:cTn id="376" dur="2000"/>
                                        <p:tgtEl>
                                          <p:spTgt spid="35"/>
                                        </p:tgtEl>
                                      </p:cBhvr>
                                    </p:animEffect>
                                  </p:childTnLst>
                                </p:cTn>
                              </p:par>
                              <p:par>
                                <p:cTn id="377" presetID="26" presetClass="emph" presetSubtype="0" fill="hold" grpId="1" nodeType="withEffect">
                                  <p:stCondLst>
                                    <p:cond delay="21800"/>
                                  </p:stCondLst>
                                  <p:childTnLst>
                                    <p:animEffect transition="out" filter="fade">
                                      <p:cBhvr>
                                        <p:cTn id="378" dur="500" tmFilter="0, 0; .2, .5; .8, .5; 1, 0"/>
                                        <p:tgtEl>
                                          <p:spTgt spid="35"/>
                                        </p:tgtEl>
                                      </p:cBhvr>
                                    </p:animEffect>
                                    <p:animScale>
                                      <p:cBhvr>
                                        <p:cTn id="379" dur="250" autoRev="1" fill="hold"/>
                                        <p:tgtEl>
                                          <p:spTgt spid="35"/>
                                        </p:tgtEl>
                                      </p:cBhvr>
                                      <p:by x="105000" y="105000"/>
                                    </p:animScale>
                                  </p:childTnLst>
                                </p:cTn>
                              </p:par>
                              <p:par>
                                <p:cTn id="380" presetID="2" presetClass="exit" presetSubtype="4" fill="hold" nodeType="withEffect">
                                  <p:stCondLst>
                                    <p:cond delay="21400"/>
                                  </p:stCondLst>
                                  <p:childTnLst>
                                    <p:anim calcmode="lin" valueType="num">
                                      <p:cBhvr additive="base">
                                        <p:cTn id="381" dur="500"/>
                                        <p:tgtEl>
                                          <p:spTgt spid="63"/>
                                        </p:tgtEl>
                                        <p:attrNameLst>
                                          <p:attrName>ppt_x</p:attrName>
                                        </p:attrNameLst>
                                      </p:cBhvr>
                                      <p:tavLst>
                                        <p:tav tm="0">
                                          <p:val>
                                            <p:strVal val="ppt_x"/>
                                          </p:val>
                                        </p:tav>
                                        <p:tav tm="100000">
                                          <p:val>
                                            <p:strVal val="ppt_x"/>
                                          </p:val>
                                        </p:tav>
                                      </p:tavLst>
                                    </p:anim>
                                    <p:anim calcmode="lin" valueType="num">
                                      <p:cBhvr additive="base">
                                        <p:cTn id="382" dur="500"/>
                                        <p:tgtEl>
                                          <p:spTgt spid="63"/>
                                        </p:tgtEl>
                                        <p:attrNameLst>
                                          <p:attrName>ppt_y</p:attrName>
                                        </p:attrNameLst>
                                      </p:cBhvr>
                                      <p:tavLst>
                                        <p:tav tm="0">
                                          <p:val>
                                            <p:strVal val="ppt_y"/>
                                          </p:val>
                                        </p:tav>
                                        <p:tav tm="100000">
                                          <p:val>
                                            <p:strVal val="1+ppt_h/2"/>
                                          </p:val>
                                        </p:tav>
                                      </p:tavLst>
                                    </p:anim>
                                    <p:set>
                                      <p:cBhvr>
                                        <p:cTn id="383" dur="1" fill="hold">
                                          <p:stCondLst>
                                            <p:cond delay="499"/>
                                          </p:stCondLst>
                                        </p:cTn>
                                        <p:tgtEl>
                                          <p:spTgt spid="63"/>
                                        </p:tgtEl>
                                        <p:attrNameLst>
                                          <p:attrName>style.visibility</p:attrName>
                                        </p:attrNameLst>
                                      </p:cBhvr>
                                      <p:to>
                                        <p:strVal val="hidden"/>
                                      </p:to>
                                    </p:set>
                                  </p:childTnLst>
                                </p:cTn>
                              </p:par>
                              <p:par>
                                <p:cTn id="384" presetID="2" presetClass="exit" presetSubtype="4" fill="hold" nodeType="withEffect">
                                  <p:stCondLst>
                                    <p:cond delay="21400"/>
                                  </p:stCondLst>
                                  <p:childTnLst>
                                    <p:anim calcmode="lin" valueType="num">
                                      <p:cBhvr additive="base">
                                        <p:cTn id="385" dur="500"/>
                                        <p:tgtEl>
                                          <p:spTgt spid="101"/>
                                        </p:tgtEl>
                                        <p:attrNameLst>
                                          <p:attrName>ppt_x</p:attrName>
                                        </p:attrNameLst>
                                      </p:cBhvr>
                                      <p:tavLst>
                                        <p:tav tm="0">
                                          <p:val>
                                            <p:strVal val="ppt_x"/>
                                          </p:val>
                                        </p:tav>
                                        <p:tav tm="100000">
                                          <p:val>
                                            <p:strVal val="ppt_x"/>
                                          </p:val>
                                        </p:tav>
                                      </p:tavLst>
                                    </p:anim>
                                    <p:anim calcmode="lin" valueType="num">
                                      <p:cBhvr additive="base">
                                        <p:cTn id="386" dur="500"/>
                                        <p:tgtEl>
                                          <p:spTgt spid="101"/>
                                        </p:tgtEl>
                                        <p:attrNameLst>
                                          <p:attrName>ppt_y</p:attrName>
                                        </p:attrNameLst>
                                      </p:cBhvr>
                                      <p:tavLst>
                                        <p:tav tm="0">
                                          <p:val>
                                            <p:strVal val="ppt_y"/>
                                          </p:val>
                                        </p:tav>
                                        <p:tav tm="100000">
                                          <p:val>
                                            <p:strVal val="1+ppt_h/2"/>
                                          </p:val>
                                        </p:tav>
                                      </p:tavLst>
                                    </p:anim>
                                    <p:set>
                                      <p:cBhvr>
                                        <p:cTn id="387" dur="1" fill="hold">
                                          <p:stCondLst>
                                            <p:cond delay="499"/>
                                          </p:stCondLst>
                                        </p:cTn>
                                        <p:tgtEl>
                                          <p:spTgt spid="101"/>
                                        </p:tgtEl>
                                        <p:attrNameLst>
                                          <p:attrName>style.visibility</p:attrName>
                                        </p:attrNameLst>
                                      </p:cBhvr>
                                      <p:to>
                                        <p:strVal val="hidden"/>
                                      </p:to>
                                    </p:set>
                                  </p:childTnLst>
                                </p:cTn>
                              </p:par>
                              <p:par>
                                <p:cTn id="388" presetID="64" presetClass="path" presetSubtype="0" accel="50000" decel="50000" fill="hold" nodeType="withEffect">
                                  <p:stCondLst>
                                    <p:cond delay="22700"/>
                                  </p:stCondLst>
                                  <p:childTnLst>
                                    <p:animMotion origin="layout" path="M -0.08819 0.04213 L -0.09045 -0.13982 " pathEditMode="relative" rAng="0" ptsTypes="AA">
                                      <p:cBhvr>
                                        <p:cTn id="389" dur="1000" fill="hold"/>
                                        <p:tgtEl>
                                          <p:spTgt spid="65"/>
                                        </p:tgtEl>
                                        <p:attrNameLst>
                                          <p:attrName>ppt_x</p:attrName>
                                          <p:attrName>ppt_y</p:attrName>
                                        </p:attrNameLst>
                                      </p:cBhvr>
                                      <p:rCtr x="-122" y="-9097"/>
                                    </p:animMotion>
                                  </p:childTnLst>
                                </p:cTn>
                              </p:par>
                              <p:par>
                                <p:cTn id="390" presetID="64" presetClass="path" presetSubtype="0" accel="50000" decel="50000" fill="hold" nodeType="withEffect">
                                  <p:stCondLst>
                                    <p:cond delay="22700"/>
                                  </p:stCondLst>
                                  <p:childTnLst>
                                    <p:animMotion origin="layout" path="M -0.08976 0.04339 L -0.09201 -0.23647 " pathEditMode="fixed" rAng="0" ptsTypes="AA">
                                      <p:cBhvr>
                                        <p:cTn id="391" dur="1000" fill="hold"/>
                                        <p:tgtEl>
                                          <p:spTgt spid="102"/>
                                        </p:tgtEl>
                                        <p:attrNameLst>
                                          <p:attrName>ppt_x</p:attrName>
                                          <p:attrName>ppt_y</p:attrName>
                                        </p:attrNameLst>
                                      </p:cBhvr>
                                      <p:rCtr x="-122" y="-14005"/>
                                    </p:animMotion>
                                  </p:childTnLst>
                                </p:cTn>
                              </p:par>
                              <p:par>
                                <p:cTn id="392" presetID="45" presetClass="entr" presetSubtype="0" fill="hold" grpId="0" nodeType="withEffect">
                                  <p:stCondLst>
                                    <p:cond delay="31800"/>
                                  </p:stCondLst>
                                  <p:childTnLst>
                                    <p:set>
                                      <p:cBhvr>
                                        <p:cTn id="393" dur="1" fill="hold">
                                          <p:stCondLst>
                                            <p:cond delay="0"/>
                                          </p:stCondLst>
                                        </p:cTn>
                                        <p:tgtEl>
                                          <p:spTgt spid="76"/>
                                        </p:tgtEl>
                                        <p:attrNameLst>
                                          <p:attrName>style.visibility</p:attrName>
                                        </p:attrNameLst>
                                      </p:cBhvr>
                                      <p:to>
                                        <p:strVal val="visible"/>
                                      </p:to>
                                    </p:set>
                                    <p:animEffect transition="in" filter="fade">
                                      <p:cBhvr>
                                        <p:cTn id="394" dur="2000"/>
                                        <p:tgtEl>
                                          <p:spTgt spid="76"/>
                                        </p:tgtEl>
                                      </p:cBhvr>
                                    </p:animEffect>
                                    <p:anim calcmode="lin" valueType="num">
                                      <p:cBhvr>
                                        <p:cTn id="395" dur="2000" fill="hold"/>
                                        <p:tgtEl>
                                          <p:spTgt spid="76"/>
                                        </p:tgtEl>
                                        <p:attrNameLst>
                                          <p:attrName>ppt_w</p:attrName>
                                        </p:attrNameLst>
                                      </p:cBhvr>
                                      <p:tavLst>
                                        <p:tav tm="0" fmla="#ppt_w*sin(2.5*pi*$)">
                                          <p:val>
                                            <p:fltVal val="0"/>
                                          </p:val>
                                        </p:tav>
                                        <p:tav tm="100000">
                                          <p:val>
                                            <p:fltVal val="1"/>
                                          </p:val>
                                        </p:tav>
                                      </p:tavLst>
                                    </p:anim>
                                    <p:anim calcmode="lin" valueType="num">
                                      <p:cBhvr>
                                        <p:cTn id="396" dur="2000" fill="hold"/>
                                        <p:tgtEl>
                                          <p:spTgt spid="76"/>
                                        </p:tgtEl>
                                        <p:attrNameLst>
                                          <p:attrName>ppt_h</p:attrName>
                                        </p:attrNameLst>
                                      </p:cBhvr>
                                      <p:tavLst>
                                        <p:tav tm="0">
                                          <p:val>
                                            <p:strVal val="#ppt_h"/>
                                          </p:val>
                                        </p:tav>
                                        <p:tav tm="100000">
                                          <p:val>
                                            <p:strVal val="#ppt_h"/>
                                          </p:val>
                                        </p:tav>
                                      </p:tavLst>
                                    </p:anim>
                                  </p:childTnLst>
                                </p:cTn>
                              </p:par>
                              <p:par>
                                <p:cTn id="397" presetID="1" presetClass="exit" presetSubtype="0" fill="hold" grpId="1" nodeType="withEffect">
                                  <p:stCondLst>
                                    <p:cond delay="39000"/>
                                  </p:stCondLst>
                                  <p:childTnLst>
                                    <p:set>
                                      <p:cBhvr>
                                        <p:cTn id="398" dur="1" fill="hold">
                                          <p:stCondLst>
                                            <p:cond delay="0"/>
                                          </p:stCondLst>
                                        </p:cTn>
                                        <p:tgtEl>
                                          <p:spTgt spid="76"/>
                                        </p:tgtEl>
                                        <p:attrNameLst>
                                          <p:attrName>style.visibility</p:attrName>
                                        </p:attrNameLst>
                                      </p:cBhvr>
                                      <p:to>
                                        <p:strVal val="hidden"/>
                                      </p:to>
                                    </p:set>
                                  </p:childTnLst>
                                </p:cTn>
                              </p:par>
                              <p:par>
                                <p:cTn id="399" presetID="45" presetClass="entr" presetSubtype="0" fill="hold" grpId="0" nodeType="withEffect">
                                  <p:stCondLst>
                                    <p:cond delay="39000"/>
                                  </p:stCondLst>
                                  <p:childTnLst>
                                    <p:set>
                                      <p:cBhvr>
                                        <p:cTn id="400" dur="1" fill="hold">
                                          <p:stCondLst>
                                            <p:cond delay="0"/>
                                          </p:stCondLst>
                                        </p:cTn>
                                        <p:tgtEl>
                                          <p:spTgt spid="77"/>
                                        </p:tgtEl>
                                        <p:attrNameLst>
                                          <p:attrName>style.visibility</p:attrName>
                                        </p:attrNameLst>
                                      </p:cBhvr>
                                      <p:to>
                                        <p:strVal val="visible"/>
                                      </p:to>
                                    </p:set>
                                    <p:animEffect transition="in" filter="fade">
                                      <p:cBhvr>
                                        <p:cTn id="401" dur="2000"/>
                                        <p:tgtEl>
                                          <p:spTgt spid="77"/>
                                        </p:tgtEl>
                                      </p:cBhvr>
                                    </p:animEffect>
                                    <p:anim calcmode="lin" valueType="num">
                                      <p:cBhvr>
                                        <p:cTn id="402" dur="2000" fill="hold"/>
                                        <p:tgtEl>
                                          <p:spTgt spid="77"/>
                                        </p:tgtEl>
                                        <p:attrNameLst>
                                          <p:attrName>ppt_w</p:attrName>
                                        </p:attrNameLst>
                                      </p:cBhvr>
                                      <p:tavLst>
                                        <p:tav tm="0" fmla="#ppt_w*sin(2.5*pi*$)">
                                          <p:val>
                                            <p:fltVal val="0"/>
                                          </p:val>
                                        </p:tav>
                                        <p:tav tm="100000">
                                          <p:val>
                                            <p:fltVal val="1"/>
                                          </p:val>
                                        </p:tav>
                                      </p:tavLst>
                                    </p:anim>
                                    <p:anim calcmode="lin" valueType="num">
                                      <p:cBhvr>
                                        <p:cTn id="403" dur="2000" fill="hold"/>
                                        <p:tgtEl>
                                          <p:spTgt spid="77"/>
                                        </p:tgtEl>
                                        <p:attrNameLst>
                                          <p:attrName>ppt_h</p:attrName>
                                        </p:attrNameLst>
                                      </p:cBhvr>
                                      <p:tavLst>
                                        <p:tav tm="0">
                                          <p:val>
                                            <p:strVal val="#ppt_h"/>
                                          </p:val>
                                        </p:tav>
                                        <p:tav tm="100000">
                                          <p:val>
                                            <p:strVal val="#ppt_h"/>
                                          </p:val>
                                        </p:tav>
                                      </p:tavLst>
                                    </p:anim>
                                  </p:childTnLst>
                                </p:cTn>
                              </p:par>
                              <p:par>
                                <p:cTn id="404" presetID="1" presetClass="exit" presetSubtype="0" fill="hold" grpId="1" nodeType="withEffect">
                                  <p:stCondLst>
                                    <p:cond delay="47300"/>
                                  </p:stCondLst>
                                  <p:childTnLst>
                                    <p:set>
                                      <p:cBhvr>
                                        <p:cTn id="405" dur="1" fill="hold">
                                          <p:stCondLst>
                                            <p:cond delay="0"/>
                                          </p:stCondLst>
                                        </p:cTn>
                                        <p:tgtEl>
                                          <p:spTgt spid="77"/>
                                        </p:tgtEl>
                                        <p:attrNameLst>
                                          <p:attrName>style.visibility</p:attrName>
                                        </p:attrNameLst>
                                      </p:cBhvr>
                                      <p:to>
                                        <p:strVal val="hidden"/>
                                      </p:to>
                                    </p:set>
                                  </p:childTnLst>
                                </p:cTn>
                              </p:par>
                            </p:childTnLst>
                          </p:cTn>
                        </p:par>
                        <p:par>
                          <p:cTn id="406" fill="hold">
                            <p:stCondLst>
                              <p:cond delay="166200"/>
                            </p:stCondLst>
                            <p:childTnLst>
                              <p:par>
                                <p:cTn id="407" presetID="2" presetClass="exit" presetSubtype="4" fill="hold" nodeType="afterEffect">
                                  <p:stCondLst>
                                    <p:cond delay="0"/>
                                  </p:stCondLst>
                                  <p:childTnLst>
                                    <p:anim calcmode="lin" valueType="num">
                                      <p:cBhvr additive="base">
                                        <p:cTn id="408" dur="500"/>
                                        <p:tgtEl>
                                          <p:spTgt spid="65"/>
                                        </p:tgtEl>
                                        <p:attrNameLst>
                                          <p:attrName>ppt_x</p:attrName>
                                        </p:attrNameLst>
                                      </p:cBhvr>
                                      <p:tavLst>
                                        <p:tav tm="0">
                                          <p:val>
                                            <p:strVal val="ppt_x"/>
                                          </p:val>
                                        </p:tav>
                                        <p:tav tm="100000">
                                          <p:val>
                                            <p:strVal val="ppt_x"/>
                                          </p:val>
                                        </p:tav>
                                      </p:tavLst>
                                    </p:anim>
                                    <p:anim calcmode="lin" valueType="num">
                                      <p:cBhvr additive="base">
                                        <p:cTn id="409" dur="500"/>
                                        <p:tgtEl>
                                          <p:spTgt spid="65"/>
                                        </p:tgtEl>
                                        <p:attrNameLst>
                                          <p:attrName>ppt_y</p:attrName>
                                        </p:attrNameLst>
                                      </p:cBhvr>
                                      <p:tavLst>
                                        <p:tav tm="0">
                                          <p:val>
                                            <p:strVal val="ppt_y"/>
                                          </p:val>
                                        </p:tav>
                                        <p:tav tm="100000">
                                          <p:val>
                                            <p:strVal val="1+ppt_h/2"/>
                                          </p:val>
                                        </p:tav>
                                      </p:tavLst>
                                    </p:anim>
                                    <p:set>
                                      <p:cBhvr>
                                        <p:cTn id="410" dur="1" fill="hold">
                                          <p:stCondLst>
                                            <p:cond delay="499"/>
                                          </p:stCondLst>
                                        </p:cTn>
                                        <p:tgtEl>
                                          <p:spTgt spid="65"/>
                                        </p:tgtEl>
                                        <p:attrNameLst>
                                          <p:attrName>style.visibility</p:attrName>
                                        </p:attrNameLst>
                                      </p:cBhvr>
                                      <p:to>
                                        <p:strVal val="hidden"/>
                                      </p:to>
                                    </p:set>
                                  </p:childTnLst>
                                </p:cTn>
                              </p:par>
                              <p:par>
                                <p:cTn id="411" presetID="2" presetClass="exit" presetSubtype="4" fill="hold" nodeType="withEffect">
                                  <p:stCondLst>
                                    <p:cond delay="0"/>
                                  </p:stCondLst>
                                  <p:childTnLst>
                                    <p:anim calcmode="lin" valueType="num">
                                      <p:cBhvr additive="base">
                                        <p:cTn id="412" dur="500"/>
                                        <p:tgtEl>
                                          <p:spTgt spid="102"/>
                                        </p:tgtEl>
                                        <p:attrNameLst>
                                          <p:attrName>ppt_x</p:attrName>
                                        </p:attrNameLst>
                                      </p:cBhvr>
                                      <p:tavLst>
                                        <p:tav tm="0">
                                          <p:val>
                                            <p:strVal val="ppt_x"/>
                                          </p:val>
                                        </p:tav>
                                        <p:tav tm="100000">
                                          <p:val>
                                            <p:strVal val="ppt_x"/>
                                          </p:val>
                                        </p:tav>
                                      </p:tavLst>
                                    </p:anim>
                                    <p:anim calcmode="lin" valueType="num">
                                      <p:cBhvr additive="base">
                                        <p:cTn id="413" dur="500"/>
                                        <p:tgtEl>
                                          <p:spTgt spid="102"/>
                                        </p:tgtEl>
                                        <p:attrNameLst>
                                          <p:attrName>ppt_y</p:attrName>
                                        </p:attrNameLst>
                                      </p:cBhvr>
                                      <p:tavLst>
                                        <p:tav tm="0">
                                          <p:val>
                                            <p:strVal val="ppt_y"/>
                                          </p:val>
                                        </p:tav>
                                        <p:tav tm="100000">
                                          <p:val>
                                            <p:strVal val="1+ppt_h/2"/>
                                          </p:val>
                                        </p:tav>
                                      </p:tavLst>
                                    </p:anim>
                                    <p:set>
                                      <p:cBhvr>
                                        <p:cTn id="414" dur="1" fill="hold">
                                          <p:stCondLst>
                                            <p:cond delay="499"/>
                                          </p:stCondLst>
                                        </p:cTn>
                                        <p:tgtEl>
                                          <p:spTgt spid="102"/>
                                        </p:tgtEl>
                                        <p:attrNameLst>
                                          <p:attrName>style.visibility</p:attrName>
                                        </p:attrNameLst>
                                      </p:cBhvr>
                                      <p:to>
                                        <p:strVal val="hidden"/>
                                      </p:to>
                                    </p:set>
                                  </p:childTnLst>
                                </p:cTn>
                              </p:par>
                            </p:childTnLst>
                          </p:cTn>
                        </p:par>
                        <p:par>
                          <p:cTn id="415" fill="hold">
                            <p:stCondLst>
                              <p:cond delay="166700"/>
                            </p:stCondLst>
                            <p:childTnLst>
                              <p:par>
                                <p:cTn id="416" presetID="1" presetClass="entr" presetSubtype="0" fill="hold" grpId="0" nodeType="afterEffect">
                                  <p:stCondLst>
                                    <p:cond delay="0"/>
                                  </p:stCondLst>
                                  <p:childTnLst>
                                    <p:set>
                                      <p:cBhvr>
                                        <p:cTn id="417" dur="1" fill="hold">
                                          <p:stCondLst>
                                            <p:cond delay="26099"/>
                                          </p:stCondLst>
                                        </p:cTn>
                                        <p:tgtEl>
                                          <p:spTgt spid="90"/>
                                        </p:tgtEl>
                                        <p:attrNameLst>
                                          <p:attrName>style.visibility</p:attrName>
                                        </p:attrNameLst>
                                      </p:cBhvr>
                                      <p:to>
                                        <p:strVal val="visible"/>
                                      </p:to>
                                    </p:set>
                                  </p:childTnLst>
                                  <p:subTnLst>
                                    <p:audio>
                                      <p:cMediaNode>
                                        <p:cTn display="0" masterRel="sameClick">
                                          <p:stCondLst>
                                            <p:cond evt="begin" delay="0">
                                              <p:tn val="416"/>
                                            </p:cond>
                                          </p:stCondLst>
                                          <p:endCondLst>
                                            <p:cond evt="onStopAudio" delay="0">
                                              <p:tgtEl>
                                                <p:sldTgt/>
                                              </p:tgtEl>
                                            </p:cond>
                                          </p:endCondLst>
                                        </p:cTn>
                                        <p:tgtEl>
                                          <p:sndTgt r:embed="rId14" name="cpL07S06_Clip_2_4a.wav"/>
                                        </p:tgtEl>
                                      </p:cMediaNode>
                                    </p:audio>
                                  </p:subTnLst>
                                </p:cTn>
                              </p:par>
                              <p:par>
                                <p:cTn id="418" presetID="64" presetClass="path" presetSubtype="0" accel="50000" decel="50000" fill="hold" nodeType="withEffect">
                                  <p:stCondLst>
                                    <p:cond delay="0"/>
                                  </p:stCondLst>
                                  <p:childTnLst>
                                    <p:animMotion origin="layout" path="M -0.10816 0.04213 L -0.11041 -0.13982 " pathEditMode="relative" rAng="0" ptsTypes="AA">
                                      <p:cBhvr>
                                        <p:cTn id="419" dur="1000" fill="hold"/>
                                        <p:tgtEl>
                                          <p:spTgt spid="37"/>
                                        </p:tgtEl>
                                        <p:attrNameLst>
                                          <p:attrName>ppt_x</p:attrName>
                                          <p:attrName>ppt_y</p:attrName>
                                        </p:attrNameLst>
                                      </p:cBhvr>
                                      <p:rCtr x="-122" y="-9097"/>
                                    </p:animMotion>
                                  </p:childTnLst>
                                </p:cTn>
                              </p:par>
                              <p:par>
                                <p:cTn id="420" presetID="64" presetClass="path" presetSubtype="0" accel="50000" decel="50000" fill="hold" nodeType="withEffect">
                                  <p:stCondLst>
                                    <p:cond delay="0"/>
                                  </p:stCondLst>
                                  <p:childTnLst>
                                    <p:animMotion origin="layout" path="M -0.10937 0.04344 L -0.11163 -0.23642 " pathEditMode="fixed" rAng="0" ptsTypes="AA">
                                      <p:cBhvr>
                                        <p:cTn id="421" dur="1000" fill="hold"/>
                                        <p:tgtEl>
                                          <p:spTgt spid="103"/>
                                        </p:tgtEl>
                                        <p:attrNameLst>
                                          <p:attrName>ppt_x</p:attrName>
                                          <p:attrName>ppt_y</p:attrName>
                                        </p:attrNameLst>
                                      </p:cBhvr>
                                      <p:rCtr x="-122" y="-14005"/>
                                    </p:animMotion>
                                  </p:childTnLst>
                                </p:cTn>
                              </p:par>
                              <p:par>
                                <p:cTn id="422" presetID="22" presetClass="entr" presetSubtype="1" fill="hold" grpId="0" nodeType="withEffect">
                                  <p:stCondLst>
                                    <p:cond delay="7100"/>
                                  </p:stCondLst>
                                  <p:childTnLst>
                                    <p:set>
                                      <p:cBhvr>
                                        <p:cTn id="423" dur="1" fill="hold">
                                          <p:stCondLst>
                                            <p:cond delay="0"/>
                                          </p:stCondLst>
                                        </p:cTn>
                                        <p:tgtEl>
                                          <p:spTgt spid="6"/>
                                        </p:tgtEl>
                                        <p:attrNameLst>
                                          <p:attrName>style.visibility</p:attrName>
                                        </p:attrNameLst>
                                      </p:cBhvr>
                                      <p:to>
                                        <p:strVal val="visible"/>
                                      </p:to>
                                    </p:set>
                                    <p:animEffect transition="in" filter="wipe(up)">
                                      <p:cBhvr>
                                        <p:cTn id="424" dur="500"/>
                                        <p:tgtEl>
                                          <p:spTgt spid="6"/>
                                        </p:tgtEl>
                                      </p:cBhvr>
                                    </p:animEffect>
                                  </p:childTnLst>
                                </p:cTn>
                              </p:par>
                              <p:par>
                                <p:cTn id="425" presetID="22" presetClass="entr" presetSubtype="1" fill="hold" grpId="0" nodeType="withEffect">
                                  <p:stCondLst>
                                    <p:cond delay="10000"/>
                                  </p:stCondLst>
                                  <p:childTnLst>
                                    <p:set>
                                      <p:cBhvr>
                                        <p:cTn id="426" dur="1" fill="hold">
                                          <p:stCondLst>
                                            <p:cond delay="0"/>
                                          </p:stCondLst>
                                        </p:cTn>
                                        <p:tgtEl>
                                          <p:spTgt spid="11"/>
                                        </p:tgtEl>
                                        <p:attrNameLst>
                                          <p:attrName>style.visibility</p:attrName>
                                        </p:attrNameLst>
                                      </p:cBhvr>
                                      <p:to>
                                        <p:strVal val="visible"/>
                                      </p:to>
                                    </p:set>
                                    <p:animEffect transition="in" filter="wipe(up)">
                                      <p:cBhvr>
                                        <p:cTn id="427" dur="1000"/>
                                        <p:tgtEl>
                                          <p:spTgt spid="11"/>
                                        </p:tgtEl>
                                      </p:cBhvr>
                                    </p:animEffect>
                                  </p:childTnLst>
                                </p:cTn>
                              </p:par>
                              <p:par>
                                <p:cTn id="428" presetID="22" presetClass="entr" presetSubtype="8" fill="hold" grpId="0" nodeType="withEffect">
                                  <p:stCondLst>
                                    <p:cond delay="11000"/>
                                  </p:stCondLst>
                                  <p:childTnLst>
                                    <p:set>
                                      <p:cBhvr>
                                        <p:cTn id="429" dur="1" fill="hold">
                                          <p:stCondLst>
                                            <p:cond delay="0"/>
                                          </p:stCondLst>
                                        </p:cTn>
                                        <p:tgtEl>
                                          <p:spTgt spid="91"/>
                                        </p:tgtEl>
                                        <p:attrNameLst>
                                          <p:attrName>style.visibility</p:attrName>
                                        </p:attrNameLst>
                                      </p:cBhvr>
                                      <p:to>
                                        <p:strVal val="visible"/>
                                      </p:to>
                                    </p:set>
                                    <p:animEffect transition="in" filter="wipe(left)">
                                      <p:cBhvr>
                                        <p:cTn id="430" dur="2000"/>
                                        <p:tgtEl>
                                          <p:spTgt spid="91"/>
                                        </p:tgtEl>
                                      </p:cBhvr>
                                    </p:animEffect>
                                  </p:childTnLst>
                                </p:cTn>
                              </p:par>
                              <p:par>
                                <p:cTn id="431" presetID="26" presetClass="emph" presetSubtype="0" fill="hold" grpId="1" nodeType="withEffect">
                                  <p:stCondLst>
                                    <p:cond delay="13000"/>
                                  </p:stCondLst>
                                  <p:childTnLst>
                                    <p:animEffect transition="out" filter="fade">
                                      <p:cBhvr>
                                        <p:cTn id="432" dur="500" tmFilter="0, 0; .2, .5; .8, .5; 1, 0"/>
                                        <p:tgtEl>
                                          <p:spTgt spid="91"/>
                                        </p:tgtEl>
                                      </p:cBhvr>
                                    </p:animEffect>
                                    <p:animScale>
                                      <p:cBhvr>
                                        <p:cTn id="433" dur="250" autoRev="1" fill="hold"/>
                                        <p:tgtEl>
                                          <p:spTgt spid="91"/>
                                        </p:tgtEl>
                                      </p:cBhvr>
                                      <p:by x="105000" y="105000"/>
                                    </p:animScale>
                                  </p:childTnLst>
                                </p:cTn>
                              </p:par>
                            </p:childTnLst>
                          </p:cTn>
                        </p:par>
                        <p:par>
                          <p:cTn id="434" fill="hold">
                            <p:stCondLst>
                              <p:cond delay="192800"/>
                            </p:stCondLst>
                            <p:childTnLst>
                              <p:par>
                                <p:cTn id="435" presetID="2" presetClass="exit" presetSubtype="4" fill="hold" nodeType="afterEffect">
                                  <p:stCondLst>
                                    <p:cond delay="0"/>
                                  </p:stCondLst>
                                  <p:childTnLst>
                                    <p:anim calcmode="lin" valueType="num">
                                      <p:cBhvr additive="base">
                                        <p:cTn id="436" dur="500"/>
                                        <p:tgtEl>
                                          <p:spTgt spid="37"/>
                                        </p:tgtEl>
                                        <p:attrNameLst>
                                          <p:attrName>ppt_x</p:attrName>
                                        </p:attrNameLst>
                                      </p:cBhvr>
                                      <p:tavLst>
                                        <p:tav tm="0">
                                          <p:val>
                                            <p:strVal val="ppt_x"/>
                                          </p:val>
                                        </p:tav>
                                        <p:tav tm="100000">
                                          <p:val>
                                            <p:strVal val="ppt_x"/>
                                          </p:val>
                                        </p:tav>
                                      </p:tavLst>
                                    </p:anim>
                                    <p:anim calcmode="lin" valueType="num">
                                      <p:cBhvr additive="base">
                                        <p:cTn id="437" dur="500"/>
                                        <p:tgtEl>
                                          <p:spTgt spid="37"/>
                                        </p:tgtEl>
                                        <p:attrNameLst>
                                          <p:attrName>ppt_y</p:attrName>
                                        </p:attrNameLst>
                                      </p:cBhvr>
                                      <p:tavLst>
                                        <p:tav tm="0">
                                          <p:val>
                                            <p:strVal val="ppt_y"/>
                                          </p:val>
                                        </p:tav>
                                        <p:tav tm="100000">
                                          <p:val>
                                            <p:strVal val="1+ppt_h/2"/>
                                          </p:val>
                                        </p:tav>
                                      </p:tavLst>
                                    </p:anim>
                                    <p:set>
                                      <p:cBhvr>
                                        <p:cTn id="438" dur="1" fill="hold">
                                          <p:stCondLst>
                                            <p:cond delay="499"/>
                                          </p:stCondLst>
                                        </p:cTn>
                                        <p:tgtEl>
                                          <p:spTgt spid="37"/>
                                        </p:tgtEl>
                                        <p:attrNameLst>
                                          <p:attrName>style.visibility</p:attrName>
                                        </p:attrNameLst>
                                      </p:cBhvr>
                                      <p:to>
                                        <p:strVal val="hidden"/>
                                      </p:to>
                                    </p:set>
                                  </p:childTnLst>
                                </p:cTn>
                              </p:par>
                              <p:par>
                                <p:cTn id="439" presetID="2" presetClass="exit" presetSubtype="4" fill="hold" nodeType="withEffect">
                                  <p:stCondLst>
                                    <p:cond delay="0"/>
                                  </p:stCondLst>
                                  <p:childTnLst>
                                    <p:anim calcmode="lin" valueType="num">
                                      <p:cBhvr additive="base">
                                        <p:cTn id="440" dur="500"/>
                                        <p:tgtEl>
                                          <p:spTgt spid="103"/>
                                        </p:tgtEl>
                                        <p:attrNameLst>
                                          <p:attrName>ppt_x</p:attrName>
                                        </p:attrNameLst>
                                      </p:cBhvr>
                                      <p:tavLst>
                                        <p:tav tm="0">
                                          <p:val>
                                            <p:strVal val="ppt_x"/>
                                          </p:val>
                                        </p:tav>
                                        <p:tav tm="100000">
                                          <p:val>
                                            <p:strVal val="ppt_x"/>
                                          </p:val>
                                        </p:tav>
                                      </p:tavLst>
                                    </p:anim>
                                    <p:anim calcmode="lin" valueType="num">
                                      <p:cBhvr additive="base">
                                        <p:cTn id="441" dur="500"/>
                                        <p:tgtEl>
                                          <p:spTgt spid="103"/>
                                        </p:tgtEl>
                                        <p:attrNameLst>
                                          <p:attrName>ppt_y</p:attrName>
                                        </p:attrNameLst>
                                      </p:cBhvr>
                                      <p:tavLst>
                                        <p:tav tm="0">
                                          <p:val>
                                            <p:strVal val="ppt_y"/>
                                          </p:val>
                                        </p:tav>
                                        <p:tav tm="100000">
                                          <p:val>
                                            <p:strVal val="1+ppt_h/2"/>
                                          </p:val>
                                        </p:tav>
                                      </p:tavLst>
                                    </p:anim>
                                    <p:set>
                                      <p:cBhvr>
                                        <p:cTn id="442" dur="1" fill="hold">
                                          <p:stCondLst>
                                            <p:cond delay="499"/>
                                          </p:stCondLst>
                                        </p:cTn>
                                        <p:tgtEl>
                                          <p:spTgt spid="103"/>
                                        </p:tgtEl>
                                        <p:attrNameLst>
                                          <p:attrName>style.visibility</p:attrName>
                                        </p:attrNameLst>
                                      </p:cBhvr>
                                      <p:to>
                                        <p:strVal val="hidden"/>
                                      </p:to>
                                    </p:set>
                                  </p:childTnLst>
                                </p:cTn>
                              </p:par>
                            </p:childTnLst>
                          </p:cTn>
                        </p:par>
                        <p:par>
                          <p:cTn id="443" fill="hold">
                            <p:stCondLst>
                              <p:cond delay="193300"/>
                            </p:stCondLst>
                            <p:childTnLst>
                              <p:par>
                                <p:cTn id="444" presetID="22" presetClass="entr" presetSubtype="8" fill="hold" grpId="0" nodeType="afterEffect">
                                  <p:stCondLst>
                                    <p:cond delay="0"/>
                                  </p:stCondLst>
                                  <p:iterate type="lt">
                                    <p:tmPct val="10000"/>
                                  </p:iterate>
                                  <p:childTnLst>
                                    <p:set>
                                      <p:cBhvr>
                                        <p:cTn id="445" dur="1" fill="hold">
                                          <p:stCondLst>
                                            <p:cond delay="0"/>
                                          </p:stCondLst>
                                        </p:cTn>
                                        <p:tgtEl>
                                          <p:spTgt spid="36"/>
                                        </p:tgtEl>
                                        <p:attrNameLst>
                                          <p:attrName>style.visibility</p:attrName>
                                        </p:attrNameLst>
                                      </p:cBhvr>
                                      <p:to>
                                        <p:strVal val="visible"/>
                                      </p:to>
                                    </p:set>
                                    <p:animEffect transition="in" filter="wipe(left)">
                                      <p:cBhvr>
                                        <p:cTn id="446" dur="500"/>
                                        <p:tgtEl>
                                          <p:spTgt spid="36"/>
                                        </p:tgtEl>
                                      </p:cBhvr>
                                    </p:animEffect>
                                  </p:childTnLst>
                                </p:cTn>
                              </p:par>
                              <p:par>
                                <p:cTn id="447" presetID="1" presetClass="entr" presetSubtype="0" fill="hold" grpId="1" nodeType="withEffect">
                                  <p:stCondLst>
                                    <p:cond delay="0"/>
                                  </p:stCondLst>
                                  <p:iterate type="lt">
                                    <p:tmAbs val="0"/>
                                  </p:iterate>
                                  <p:childTnLst>
                                    <p:set>
                                      <p:cBhvr>
                                        <p:cTn id="448" dur="1" fill="hold">
                                          <p:stCondLst>
                                            <p:cond delay="19599"/>
                                          </p:stCondLst>
                                        </p:cTn>
                                        <p:tgtEl>
                                          <p:spTgt spid="36"/>
                                        </p:tgtEl>
                                        <p:attrNameLst>
                                          <p:attrName>style.visibility</p:attrName>
                                        </p:attrNameLst>
                                      </p:cBhvr>
                                      <p:to>
                                        <p:strVal val="visible"/>
                                      </p:to>
                                    </p:set>
                                  </p:childTnLst>
                                  <p:subTnLst>
                                    <p:audio>
                                      <p:cMediaNode>
                                        <p:cTn display="0" masterRel="sameClick">
                                          <p:stCondLst>
                                            <p:cond evt="begin" delay="0">
                                              <p:tn val="447"/>
                                            </p:cond>
                                          </p:stCondLst>
                                          <p:endCondLst>
                                            <p:cond evt="onStopAudio" delay="0">
                                              <p:tgtEl>
                                                <p:sldTgt/>
                                              </p:tgtEl>
                                            </p:cond>
                                          </p:endCondLst>
                                        </p:cTn>
                                        <p:tgtEl>
                                          <p:sndTgt r:embed="rId15" name="cpL07S06_Clip_2_5.wav"/>
                                        </p:tgtEl>
                                      </p:cMediaNode>
                                    </p:audio>
                                  </p:subTnLst>
                                </p:cTn>
                              </p:par>
                              <p:par>
                                <p:cTn id="449" presetID="64" presetClass="path" presetSubtype="0" accel="50000" decel="50000" fill="hold" nodeType="withEffect">
                                  <p:stCondLst>
                                    <p:cond delay="0"/>
                                  </p:stCondLst>
                                  <p:childTnLst>
                                    <p:animMotion origin="layout" path="M -0.12778 0.04259 L -0.13003 -0.13936 " pathEditMode="relative" rAng="0" ptsTypes="AA">
                                      <p:cBhvr>
                                        <p:cTn id="450" dur="1000" fill="hold"/>
                                        <p:tgtEl>
                                          <p:spTgt spid="38"/>
                                        </p:tgtEl>
                                        <p:attrNameLst>
                                          <p:attrName>ppt_x</p:attrName>
                                          <p:attrName>ppt_y</p:attrName>
                                        </p:attrNameLst>
                                      </p:cBhvr>
                                      <p:rCtr x="-122" y="-9097"/>
                                    </p:animMotion>
                                  </p:childTnLst>
                                </p:cTn>
                              </p:par>
                              <p:par>
                                <p:cTn id="451" presetID="64" presetClass="path" presetSubtype="0" accel="50000" decel="50000" fill="hold" nodeType="withEffect">
                                  <p:stCondLst>
                                    <p:cond delay="0"/>
                                  </p:stCondLst>
                                  <p:childTnLst>
                                    <p:animMotion origin="layout" path="M -0.12917 0.04247 L -0.13142 -0.2374 " pathEditMode="fixed" rAng="0" ptsTypes="AA">
                                      <p:cBhvr>
                                        <p:cTn id="452" dur="1000" fill="hold"/>
                                        <p:tgtEl>
                                          <p:spTgt spid="104"/>
                                        </p:tgtEl>
                                        <p:attrNameLst>
                                          <p:attrName>ppt_x</p:attrName>
                                          <p:attrName>ppt_y</p:attrName>
                                        </p:attrNameLst>
                                      </p:cBhvr>
                                      <p:rCtr x="-122" y="-14005"/>
                                    </p:animMotion>
                                  </p:childTnLst>
                                </p:cTn>
                              </p:par>
                              <p:par>
                                <p:cTn id="453" presetID="53" presetClass="exit" presetSubtype="32" fill="hold" grpId="3" nodeType="withEffect">
                                  <p:stCondLst>
                                    <p:cond delay="0"/>
                                  </p:stCondLst>
                                  <p:childTnLst>
                                    <p:anim calcmode="lin" valueType="num">
                                      <p:cBhvr>
                                        <p:cTn id="454" dur="500"/>
                                        <p:tgtEl>
                                          <p:spTgt spid="73"/>
                                        </p:tgtEl>
                                        <p:attrNameLst>
                                          <p:attrName>ppt_w</p:attrName>
                                        </p:attrNameLst>
                                      </p:cBhvr>
                                      <p:tavLst>
                                        <p:tav tm="0">
                                          <p:val>
                                            <p:strVal val="ppt_w"/>
                                          </p:val>
                                        </p:tav>
                                        <p:tav tm="100000">
                                          <p:val>
                                            <p:fltVal val="0"/>
                                          </p:val>
                                        </p:tav>
                                      </p:tavLst>
                                    </p:anim>
                                    <p:anim calcmode="lin" valueType="num">
                                      <p:cBhvr>
                                        <p:cTn id="455" dur="500"/>
                                        <p:tgtEl>
                                          <p:spTgt spid="73"/>
                                        </p:tgtEl>
                                        <p:attrNameLst>
                                          <p:attrName>ppt_h</p:attrName>
                                        </p:attrNameLst>
                                      </p:cBhvr>
                                      <p:tavLst>
                                        <p:tav tm="0">
                                          <p:val>
                                            <p:strVal val="ppt_h"/>
                                          </p:val>
                                        </p:tav>
                                        <p:tav tm="100000">
                                          <p:val>
                                            <p:fltVal val="0"/>
                                          </p:val>
                                        </p:tav>
                                      </p:tavLst>
                                    </p:anim>
                                    <p:animEffect transition="out" filter="fade">
                                      <p:cBhvr>
                                        <p:cTn id="456" dur="500"/>
                                        <p:tgtEl>
                                          <p:spTgt spid="73"/>
                                        </p:tgtEl>
                                      </p:cBhvr>
                                    </p:animEffect>
                                    <p:set>
                                      <p:cBhvr>
                                        <p:cTn id="457" dur="1" fill="hold">
                                          <p:stCondLst>
                                            <p:cond delay="499"/>
                                          </p:stCondLst>
                                        </p:cTn>
                                        <p:tgtEl>
                                          <p:spTgt spid="73"/>
                                        </p:tgtEl>
                                        <p:attrNameLst>
                                          <p:attrName>style.visibility</p:attrName>
                                        </p:attrNameLst>
                                      </p:cBhvr>
                                      <p:to>
                                        <p:strVal val="hidden"/>
                                      </p:to>
                                    </p:set>
                                  </p:childTnLst>
                                </p:cTn>
                              </p:par>
                              <p:par>
                                <p:cTn id="458" presetID="22" presetClass="entr" presetSubtype="4" fill="hold" grpId="0" nodeType="withEffect">
                                  <p:stCondLst>
                                    <p:cond delay="6400"/>
                                  </p:stCondLst>
                                  <p:childTnLst>
                                    <p:set>
                                      <p:cBhvr>
                                        <p:cTn id="459" dur="1" fill="hold">
                                          <p:stCondLst>
                                            <p:cond delay="0"/>
                                          </p:stCondLst>
                                        </p:cTn>
                                        <p:tgtEl>
                                          <p:spTgt spid="48"/>
                                        </p:tgtEl>
                                        <p:attrNameLst>
                                          <p:attrName>style.visibility</p:attrName>
                                        </p:attrNameLst>
                                      </p:cBhvr>
                                      <p:to>
                                        <p:strVal val="visible"/>
                                      </p:to>
                                    </p:set>
                                    <p:animEffect transition="in" filter="wipe(down)">
                                      <p:cBhvr>
                                        <p:cTn id="460" dur="2000"/>
                                        <p:tgtEl>
                                          <p:spTgt spid="48"/>
                                        </p:tgtEl>
                                      </p:cBhvr>
                                    </p:animEffect>
                                  </p:childTnLst>
                                </p:cTn>
                              </p:par>
                              <p:par>
                                <p:cTn id="461" presetID="26" presetClass="emph" presetSubtype="0" fill="hold" grpId="1" nodeType="withEffect">
                                  <p:stCondLst>
                                    <p:cond delay="8400"/>
                                  </p:stCondLst>
                                  <p:childTnLst>
                                    <p:animEffect transition="out" filter="fade">
                                      <p:cBhvr>
                                        <p:cTn id="462" dur="500" tmFilter="0, 0; .2, .5; .8, .5; 1, 0"/>
                                        <p:tgtEl>
                                          <p:spTgt spid="48"/>
                                        </p:tgtEl>
                                      </p:cBhvr>
                                    </p:animEffect>
                                    <p:animScale>
                                      <p:cBhvr>
                                        <p:cTn id="463" dur="250" autoRev="1" fill="hold"/>
                                        <p:tgtEl>
                                          <p:spTgt spid="48"/>
                                        </p:tgtEl>
                                      </p:cBhvr>
                                      <p:by x="105000" y="105000"/>
                                    </p:animScale>
                                  </p:childTnLst>
                                </p:cTn>
                              </p:par>
                            </p:childTnLst>
                          </p:cTn>
                        </p:par>
                        <p:par>
                          <p:cTn id="464" fill="hold">
                            <p:stCondLst>
                              <p:cond delay="212900"/>
                            </p:stCondLst>
                            <p:childTnLst>
                              <p:par>
                                <p:cTn id="465" presetID="2" presetClass="exit" presetSubtype="4" fill="hold" nodeType="afterEffect">
                                  <p:stCondLst>
                                    <p:cond delay="0"/>
                                  </p:stCondLst>
                                  <p:childTnLst>
                                    <p:anim calcmode="lin" valueType="num">
                                      <p:cBhvr additive="base">
                                        <p:cTn id="466" dur="500"/>
                                        <p:tgtEl>
                                          <p:spTgt spid="38"/>
                                        </p:tgtEl>
                                        <p:attrNameLst>
                                          <p:attrName>ppt_x</p:attrName>
                                        </p:attrNameLst>
                                      </p:cBhvr>
                                      <p:tavLst>
                                        <p:tav tm="0">
                                          <p:val>
                                            <p:strVal val="ppt_x"/>
                                          </p:val>
                                        </p:tav>
                                        <p:tav tm="100000">
                                          <p:val>
                                            <p:strVal val="ppt_x"/>
                                          </p:val>
                                        </p:tav>
                                      </p:tavLst>
                                    </p:anim>
                                    <p:anim calcmode="lin" valueType="num">
                                      <p:cBhvr additive="base">
                                        <p:cTn id="467" dur="500"/>
                                        <p:tgtEl>
                                          <p:spTgt spid="38"/>
                                        </p:tgtEl>
                                        <p:attrNameLst>
                                          <p:attrName>ppt_y</p:attrName>
                                        </p:attrNameLst>
                                      </p:cBhvr>
                                      <p:tavLst>
                                        <p:tav tm="0">
                                          <p:val>
                                            <p:strVal val="ppt_y"/>
                                          </p:val>
                                        </p:tav>
                                        <p:tav tm="100000">
                                          <p:val>
                                            <p:strVal val="1+ppt_h/2"/>
                                          </p:val>
                                        </p:tav>
                                      </p:tavLst>
                                    </p:anim>
                                    <p:set>
                                      <p:cBhvr>
                                        <p:cTn id="468" dur="1" fill="hold">
                                          <p:stCondLst>
                                            <p:cond delay="499"/>
                                          </p:stCondLst>
                                        </p:cTn>
                                        <p:tgtEl>
                                          <p:spTgt spid="38"/>
                                        </p:tgtEl>
                                        <p:attrNameLst>
                                          <p:attrName>style.visibility</p:attrName>
                                        </p:attrNameLst>
                                      </p:cBhvr>
                                      <p:to>
                                        <p:strVal val="hidden"/>
                                      </p:to>
                                    </p:set>
                                  </p:childTnLst>
                                </p:cTn>
                              </p:par>
                              <p:par>
                                <p:cTn id="469" presetID="2" presetClass="exit" presetSubtype="4" fill="hold" nodeType="withEffect">
                                  <p:stCondLst>
                                    <p:cond delay="0"/>
                                  </p:stCondLst>
                                  <p:childTnLst>
                                    <p:anim calcmode="lin" valueType="num">
                                      <p:cBhvr additive="base">
                                        <p:cTn id="470" dur="500"/>
                                        <p:tgtEl>
                                          <p:spTgt spid="104"/>
                                        </p:tgtEl>
                                        <p:attrNameLst>
                                          <p:attrName>ppt_x</p:attrName>
                                        </p:attrNameLst>
                                      </p:cBhvr>
                                      <p:tavLst>
                                        <p:tav tm="0">
                                          <p:val>
                                            <p:strVal val="ppt_x"/>
                                          </p:val>
                                        </p:tav>
                                        <p:tav tm="100000">
                                          <p:val>
                                            <p:strVal val="ppt_x"/>
                                          </p:val>
                                        </p:tav>
                                      </p:tavLst>
                                    </p:anim>
                                    <p:anim calcmode="lin" valueType="num">
                                      <p:cBhvr additive="base">
                                        <p:cTn id="471" dur="500"/>
                                        <p:tgtEl>
                                          <p:spTgt spid="104"/>
                                        </p:tgtEl>
                                        <p:attrNameLst>
                                          <p:attrName>ppt_y</p:attrName>
                                        </p:attrNameLst>
                                      </p:cBhvr>
                                      <p:tavLst>
                                        <p:tav tm="0">
                                          <p:val>
                                            <p:strVal val="ppt_y"/>
                                          </p:val>
                                        </p:tav>
                                        <p:tav tm="100000">
                                          <p:val>
                                            <p:strVal val="1+ppt_h/2"/>
                                          </p:val>
                                        </p:tav>
                                      </p:tavLst>
                                    </p:anim>
                                    <p:set>
                                      <p:cBhvr>
                                        <p:cTn id="472" dur="1" fill="hold">
                                          <p:stCondLst>
                                            <p:cond delay="499"/>
                                          </p:stCondLst>
                                        </p:cTn>
                                        <p:tgtEl>
                                          <p:spTgt spid="104"/>
                                        </p:tgtEl>
                                        <p:attrNameLst>
                                          <p:attrName>style.visibility</p:attrName>
                                        </p:attrNameLst>
                                      </p:cBhvr>
                                      <p:to>
                                        <p:strVal val="hidden"/>
                                      </p:to>
                                    </p:set>
                                  </p:childTnLst>
                                </p:cTn>
                              </p:par>
                            </p:childTnLst>
                          </p:cTn>
                        </p:par>
                        <p:par>
                          <p:cTn id="473" fill="hold">
                            <p:stCondLst>
                              <p:cond delay="213400"/>
                            </p:stCondLst>
                            <p:childTnLst>
                              <p:par>
                                <p:cTn id="474" presetID="16" presetClass="emph" presetSubtype="0" fill="hold" grpId="2" nodeType="afterEffect">
                                  <p:stCondLst>
                                    <p:cond delay="0"/>
                                  </p:stCondLst>
                                  <p:iterate type="lt">
                                    <p:tmPct val="4000"/>
                                  </p:iterate>
                                  <p:childTnLst>
                                    <p:set>
                                      <p:cBhvr override="childStyle">
                                        <p:cTn id="475" dur="500" fill="hold"/>
                                        <p:tgtEl>
                                          <p:spTgt spid="72"/>
                                        </p:tgtEl>
                                        <p:attrNameLst>
                                          <p:attrName>style.color</p:attrName>
                                        </p:attrNameLst>
                                      </p:cBhvr>
                                      <p:to>
                                        <p:clrVal>
                                          <a:srgbClr val="C00000"/>
                                        </p:clrVal>
                                      </p:to>
                                    </p:set>
                                    <p:set>
                                      <p:cBhvr>
                                        <p:cTn id="476" dur="500" fill="hold"/>
                                        <p:tgtEl>
                                          <p:spTgt spid="72"/>
                                        </p:tgtEl>
                                        <p:attrNameLst>
                                          <p:attrName>fillcolor</p:attrName>
                                        </p:attrNameLst>
                                      </p:cBhvr>
                                      <p:to>
                                        <p:clrVal>
                                          <a:srgbClr val="C00000"/>
                                        </p:clrVal>
                                      </p:to>
                                    </p:set>
                                    <p:set>
                                      <p:cBhvr>
                                        <p:cTn id="477" dur="500" fill="hold"/>
                                        <p:tgtEl>
                                          <p:spTgt spid="72"/>
                                        </p:tgtEl>
                                        <p:attrNameLst>
                                          <p:attrName>fill.type</p:attrName>
                                        </p:attrNameLst>
                                      </p:cBhvr>
                                      <p:to>
                                        <p:strVal val="solid"/>
                                      </p:to>
                                    </p:set>
                                  </p:childTnLst>
                                </p:cTn>
                              </p:par>
                            </p:childTnLst>
                          </p:cTn>
                        </p:par>
                      </p:childTnLst>
                    </p:cTn>
                  </p:par>
                </p:childTnLst>
              </p:cTn>
              <p:nextCondLst>
                <p:cond evt="onClick" delay="0">
                  <p:tgtEl>
                    <p:spTgt spid="72"/>
                  </p:tgtEl>
                </p:cond>
              </p:nextCondLst>
            </p:seq>
            <p:seq concurrent="1" nextAc="seek">
              <p:cTn id="478" restart="whenNotActive" fill="hold" evtFilter="cancelBubble" nodeType="interactiveSeq">
                <p:stCondLst>
                  <p:cond evt="onClick" delay="0">
                    <p:tgtEl>
                      <p:spTgt spid="64"/>
                    </p:tgtEl>
                  </p:cond>
                </p:stCondLst>
                <p:endSync evt="end" delay="0">
                  <p:rtn val="all"/>
                </p:endSync>
                <p:childTnLst>
                  <p:par>
                    <p:cTn id="479" fill="hold">
                      <p:stCondLst>
                        <p:cond delay="0"/>
                      </p:stCondLst>
                      <p:childTnLst>
                        <p:par>
                          <p:cTn id="480" fill="hold">
                            <p:stCondLst>
                              <p:cond delay="0"/>
                            </p:stCondLst>
                            <p:childTnLst>
                              <p:par>
                                <p:cTn id="481" presetID="26" presetClass="emph" presetSubtype="0" fill="hold" grpId="1" nodeType="withEffect">
                                  <p:stCondLst>
                                    <p:cond delay="0"/>
                                  </p:stCondLst>
                                  <p:iterate type="lt">
                                    <p:tmPct val="0"/>
                                  </p:iterate>
                                  <p:childTnLst>
                                    <p:animEffect transition="out" filter="fade">
                                      <p:cBhvr>
                                        <p:cTn id="482" dur="500" tmFilter="0, 0; .2, .5; .8, .5; 1, 0"/>
                                        <p:tgtEl>
                                          <p:spTgt spid="64"/>
                                        </p:tgtEl>
                                      </p:cBhvr>
                                    </p:animEffect>
                                    <p:animScale>
                                      <p:cBhvr>
                                        <p:cTn id="483" dur="250" autoRev="1" fill="hold"/>
                                        <p:tgtEl>
                                          <p:spTgt spid="64"/>
                                        </p:tgtEl>
                                      </p:cBhvr>
                                      <p:by x="105000" y="105000"/>
                                    </p:animScale>
                                  </p:childTnLst>
                                </p:cTn>
                              </p:par>
                              <p:par>
                                <p:cTn id="484" presetID="9" presetClass="entr" presetSubtype="0" fill="hold" grpId="4" nodeType="withEffect">
                                  <p:stCondLst>
                                    <p:cond delay="0"/>
                                  </p:stCondLst>
                                  <p:childTnLst>
                                    <p:set>
                                      <p:cBhvr>
                                        <p:cTn id="485" dur="1" fill="hold">
                                          <p:stCondLst>
                                            <p:cond delay="0"/>
                                          </p:stCondLst>
                                        </p:cTn>
                                        <p:tgtEl>
                                          <p:spTgt spid="89"/>
                                        </p:tgtEl>
                                        <p:attrNameLst>
                                          <p:attrName>style.visibility</p:attrName>
                                        </p:attrNameLst>
                                      </p:cBhvr>
                                      <p:to>
                                        <p:strVal val="visible"/>
                                      </p:to>
                                    </p:set>
                                    <p:animEffect transition="in" filter="dissolve">
                                      <p:cBhvr>
                                        <p:cTn id="486" dur="500"/>
                                        <p:tgtEl>
                                          <p:spTgt spid="89"/>
                                        </p:tgtEl>
                                      </p:cBhvr>
                                    </p:animEffect>
                                  </p:childTnLst>
                                </p:cTn>
                              </p:par>
                            </p:childTnLst>
                          </p:cTn>
                        </p:par>
                        <p:par>
                          <p:cTn id="487" fill="hold">
                            <p:stCondLst>
                              <p:cond delay="500"/>
                            </p:stCondLst>
                            <p:childTnLst>
                              <p:par>
                                <p:cTn id="488" presetID="64" presetClass="path" presetSubtype="0" fill="hold" nodeType="afterEffect">
                                  <p:stCondLst>
                                    <p:cond delay="500"/>
                                  </p:stCondLst>
                                  <p:childTnLst>
                                    <p:animMotion origin="layout" path="M 0.00277 -0.2794 L -0.0007 -0.91991 " pathEditMode="relative" rAng="0" ptsTypes="AA">
                                      <p:cBhvr>
                                        <p:cTn id="489" dur="2000" fill="hold"/>
                                        <p:tgtEl>
                                          <p:spTgt spid="68"/>
                                        </p:tgtEl>
                                        <p:attrNameLst>
                                          <p:attrName>ppt_x</p:attrName>
                                          <p:attrName>ppt_y</p:attrName>
                                        </p:attrNameLst>
                                      </p:cBhvr>
                                      <p:rCtr x="-174" y="-32037"/>
                                    </p:animMotion>
                                  </p:childTnLst>
                                </p:cTn>
                              </p:par>
                            </p:childTnLst>
                          </p:cTn>
                        </p:par>
                        <p:par>
                          <p:cTn id="490" fill="hold">
                            <p:stCondLst>
                              <p:cond delay="3000"/>
                            </p:stCondLst>
                            <p:childTnLst>
                              <p:par>
                                <p:cTn id="491" presetID="1" presetClass="entr" presetSubtype="0" fill="hold" nodeType="afterEffect">
                                  <p:stCondLst>
                                    <p:cond delay="0"/>
                                  </p:stCondLst>
                                  <p:childTnLst>
                                    <p:set>
                                      <p:cBhvr>
                                        <p:cTn id="492" dur="1" fill="hold">
                                          <p:stCondLst>
                                            <p:cond delay="0"/>
                                          </p:stCondLst>
                                        </p:cTn>
                                        <p:tgtEl>
                                          <p:spTgt spid="68"/>
                                        </p:tgtEl>
                                        <p:attrNameLst>
                                          <p:attrName>style.visibility</p:attrName>
                                        </p:attrNameLst>
                                      </p:cBhvr>
                                      <p:to>
                                        <p:strVal val="visible"/>
                                      </p:to>
                                    </p:set>
                                  </p:childTnLst>
                                  <p:subTnLst>
                                    <p:audio>
                                      <p:cMediaNode>
                                        <p:cTn display="0" masterRel="sameClick">
                                          <p:stCondLst>
                                            <p:cond evt="begin" delay="0">
                                              <p:tn val="491"/>
                                            </p:cond>
                                          </p:stCondLst>
                                          <p:endCondLst>
                                            <p:cond evt="onStopAudio" delay="0">
                                              <p:tgtEl>
                                                <p:sldTgt/>
                                              </p:tgtEl>
                                            </p:cond>
                                          </p:endCondLst>
                                        </p:cTn>
                                        <p:tgtEl>
                                          <p:sndTgt r:embed="rId16" name="Keyboard.wav"/>
                                        </p:tgtEl>
                                      </p:cMediaNode>
                                    </p:audio>
                                  </p:subTnLst>
                                </p:cTn>
                              </p:par>
                              <p:par>
                                <p:cTn id="493" presetID="64" presetClass="path" presetSubtype="0" accel="50000" decel="50000" fill="hold" grpId="0" nodeType="withEffect">
                                  <p:stCondLst>
                                    <p:cond delay="1000"/>
                                  </p:stCondLst>
                                  <p:childTnLst>
                                    <p:animMotion origin="layout" path="M 0.0007 0.08959 L 0.00156 -0.89259 " pathEditMode="relative" rAng="0" ptsTypes="AA">
                                      <p:cBhvr>
                                        <p:cTn id="494" dur="250" fill="hold"/>
                                        <p:tgtEl>
                                          <p:spTgt spid="82"/>
                                        </p:tgtEl>
                                        <p:attrNameLst>
                                          <p:attrName>ppt_x</p:attrName>
                                          <p:attrName>ppt_y</p:attrName>
                                        </p:attrNameLst>
                                      </p:cBhvr>
                                      <p:rCtr x="35" y="-49120"/>
                                    </p:animMotion>
                                  </p:childTnLst>
                                </p:cTn>
                              </p:par>
                              <p:par>
                                <p:cTn id="495" presetID="1" presetClass="entr" presetSubtype="0" fill="hold" grpId="1" nodeType="withEffect">
                                  <p:stCondLst>
                                    <p:cond delay="1700"/>
                                  </p:stCondLst>
                                  <p:childTnLst>
                                    <p:set>
                                      <p:cBhvr>
                                        <p:cTn id="496" dur="1" fill="hold">
                                          <p:stCondLst>
                                            <p:cond delay="999"/>
                                          </p:stCondLst>
                                        </p:cTn>
                                        <p:tgtEl>
                                          <p:spTgt spid="82">
                                            <p:txEl>
                                              <p:charRg st="4294967295" end="4294967295"/>
                                            </p:txEl>
                                          </p:spTgt>
                                        </p:tgtEl>
                                        <p:attrNameLst>
                                          <p:attrName>style.visibility</p:attrName>
                                        </p:attrNameLst>
                                      </p:cBhvr>
                                      <p:to>
                                        <p:strVal val="visible"/>
                                      </p:to>
                                    </p:set>
                                  </p:childTnLst>
                                  <p:subTnLst>
                                    <p:audio>
                                      <p:cMediaNode>
                                        <p:cTn display="0" masterRel="sameClick">
                                          <p:stCondLst>
                                            <p:cond evt="begin" delay="0">
                                              <p:tn val="495"/>
                                            </p:cond>
                                          </p:stCondLst>
                                          <p:endCondLst>
                                            <p:cond evt="onStopAudio" delay="0">
                                              <p:tgtEl>
                                                <p:sldTgt/>
                                              </p:tgtEl>
                                            </p:cond>
                                          </p:endCondLst>
                                        </p:cTn>
                                        <p:tgtEl>
                                          <p:sndTgt r:embed="rId16" name="Keyboard.wav"/>
                                        </p:tgtEl>
                                      </p:cMediaNode>
                                    </p:audio>
                                  </p:subTnLst>
                                </p:cTn>
                              </p:par>
                              <p:par>
                                <p:cTn id="497" presetID="64" presetClass="path" presetSubtype="0" accel="49000" decel="50000" fill="hold" grpId="0" nodeType="withEffect">
                                  <p:stCondLst>
                                    <p:cond delay="1700"/>
                                  </p:stCondLst>
                                  <p:childTnLst>
                                    <p:animMotion origin="layout" path="M -0.00069 -0.09861 L -0.00069 -0.90579 " pathEditMode="relative" rAng="0" ptsTypes="AA">
                                      <p:cBhvr>
                                        <p:cTn id="498" dur="1000" fill="hold"/>
                                        <p:tgtEl>
                                          <p:spTgt spid="83"/>
                                        </p:tgtEl>
                                        <p:attrNameLst>
                                          <p:attrName>ppt_x</p:attrName>
                                          <p:attrName>ppt_y</p:attrName>
                                        </p:attrNameLst>
                                      </p:cBhvr>
                                      <p:rCtr x="0" y="-40370"/>
                                    </p:animMotion>
                                  </p:childTnLst>
                                </p:cTn>
                              </p:par>
                            </p:childTnLst>
                          </p:cTn>
                        </p:par>
                        <p:par>
                          <p:cTn id="499" fill="hold">
                            <p:stCondLst>
                              <p:cond delay="5700"/>
                            </p:stCondLst>
                            <p:childTnLst>
                              <p:par>
                                <p:cTn id="500" presetID="64" presetClass="path" presetSubtype="0" accel="50000" decel="50000" fill="hold" grpId="0" nodeType="afterEffect">
                                  <p:stCondLst>
                                    <p:cond delay="0"/>
                                  </p:stCondLst>
                                  <p:childTnLst>
                                    <p:animMotion origin="layout" path="M 0.00156 -0.03194 L 0.00156 -0.4618 " pathEditMode="fixed" rAng="0" ptsTypes="AA">
                                      <p:cBhvr>
                                        <p:cTn id="501" dur="1000" fill="hold"/>
                                        <p:tgtEl>
                                          <p:spTgt spid="84"/>
                                        </p:tgtEl>
                                        <p:attrNameLst>
                                          <p:attrName>ppt_x</p:attrName>
                                          <p:attrName>ppt_y</p:attrName>
                                        </p:attrNameLst>
                                      </p:cBhvr>
                                      <p:rCtr x="0" y="-21505"/>
                                    </p:animMotion>
                                  </p:childTnLst>
                                </p:cTn>
                              </p:par>
                            </p:childTnLst>
                          </p:cTn>
                        </p:par>
                      </p:childTnLst>
                    </p:cTn>
                  </p:par>
                </p:childTnLst>
              </p:cTn>
              <p:nextCondLst>
                <p:cond evt="onClick" delay="0">
                  <p:tgtEl>
                    <p:spTgt spid="64"/>
                  </p:tgtEl>
                </p:cond>
              </p:nextCondLst>
            </p:seq>
            <p:seq concurrent="1" nextAc="seek">
              <p:cTn id="502" restart="whenNotActive" fill="hold" evtFilter="cancelBubble" nodeType="interactiveSeq">
                <p:stCondLst>
                  <p:cond evt="onClick" delay="0">
                    <p:tgtEl>
                      <p:spTgt spid="84"/>
                    </p:tgtEl>
                  </p:cond>
                </p:stCondLst>
                <p:endSync evt="end" delay="0">
                  <p:rtn val="all"/>
                </p:endSync>
                <p:childTnLst>
                  <p:par>
                    <p:cTn id="503" fill="hold">
                      <p:stCondLst>
                        <p:cond delay="0"/>
                      </p:stCondLst>
                      <p:childTnLst>
                        <p:par>
                          <p:cTn id="504" fill="hold">
                            <p:stCondLst>
                              <p:cond delay="0"/>
                            </p:stCondLst>
                            <p:childTnLst>
                              <p:par>
                                <p:cTn id="505" presetID="16" presetClass="exit" presetSubtype="21" fill="hold" grpId="2" nodeType="afterEffect">
                                  <p:stCondLst>
                                    <p:cond delay="0"/>
                                  </p:stCondLst>
                                  <p:childTnLst>
                                    <p:animEffect transition="out" filter="barn(inVertical)">
                                      <p:cBhvr>
                                        <p:cTn id="506" dur="1000"/>
                                        <p:tgtEl>
                                          <p:spTgt spid="82"/>
                                        </p:tgtEl>
                                      </p:cBhvr>
                                    </p:animEffect>
                                    <p:set>
                                      <p:cBhvr>
                                        <p:cTn id="507" dur="1" fill="hold">
                                          <p:stCondLst>
                                            <p:cond delay="999"/>
                                          </p:stCondLst>
                                        </p:cTn>
                                        <p:tgtEl>
                                          <p:spTgt spid="82"/>
                                        </p:tgtEl>
                                        <p:attrNameLst>
                                          <p:attrName>style.visibility</p:attrName>
                                        </p:attrNameLst>
                                      </p:cBhvr>
                                      <p:to>
                                        <p:strVal val="hidden"/>
                                      </p:to>
                                    </p:set>
                                  </p:childTnLst>
                                </p:cTn>
                              </p:par>
                              <p:par>
                                <p:cTn id="508" presetID="16" presetClass="exit" presetSubtype="21" fill="hold" grpId="1" nodeType="withEffect">
                                  <p:stCondLst>
                                    <p:cond delay="0"/>
                                  </p:stCondLst>
                                  <p:childTnLst>
                                    <p:animEffect transition="out" filter="barn(inVertical)">
                                      <p:cBhvr>
                                        <p:cTn id="509" dur="1000"/>
                                        <p:tgtEl>
                                          <p:spTgt spid="83"/>
                                        </p:tgtEl>
                                      </p:cBhvr>
                                    </p:animEffect>
                                    <p:set>
                                      <p:cBhvr>
                                        <p:cTn id="510" dur="1" fill="hold">
                                          <p:stCondLst>
                                            <p:cond delay="999"/>
                                          </p:stCondLst>
                                        </p:cTn>
                                        <p:tgtEl>
                                          <p:spTgt spid="83"/>
                                        </p:tgtEl>
                                        <p:attrNameLst>
                                          <p:attrName>style.visibility</p:attrName>
                                        </p:attrNameLst>
                                      </p:cBhvr>
                                      <p:to>
                                        <p:strVal val="hidden"/>
                                      </p:to>
                                    </p:set>
                                  </p:childTnLst>
                                </p:cTn>
                              </p:par>
                            </p:childTnLst>
                          </p:cTn>
                        </p:par>
                        <p:par>
                          <p:cTn id="511" fill="hold">
                            <p:stCondLst>
                              <p:cond delay="1000"/>
                            </p:stCondLst>
                            <p:childTnLst>
                              <p:par>
                                <p:cTn id="512" presetID="2" presetClass="exit" presetSubtype="4" fill="hold" nodeType="afterEffect">
                                  <p:stCondLst>
                                    <p:cond delay="0"/>
                                  </p:stCondLst>
                                  <p:childTnLst>
                                    <p:anim calcmode="lin" valueType="num">
                                      <p:cBhvr additive="base">
                                        <p:cTn id="513" dur="500"/>
                                        <p:tgtEl>
                                          <p:spTgt spid="68"/>
                                        </p:tgtEl>
                                        <p:attrNameLst>
                                          <p:attrName>ppt_x</p:attrName>
                                        </p:attrNameLst>
                                      </p:cBhvr>
                                      <p:tavLst>
                                        <p:tav tm="0">
                                          <p:val>
                                            <p:strVal val="ppt_x"/>
                                          </p:val>
                                        </p:tav>
                                        <p:tav tm="100000">
                                          <p:val>
                                            <p:strVal val="ppt_x"/>
                                          </p:val>
                                        </p:tav>
                                      </p:tavLst>
                                    </p:anim>
                                    <p:anim calcmode="lin" valueType="num">
                                      <p:cBhvr additive="base">
                                        <p:cTn id="514" dur="500"/>
                                        <p:tgtEl>
                                          <p:spTgt spid="68"/>
                                        </p:tgtEl>
                                        <p:attrNameLst>
                                          <p:attrName>ppt_y</p:attrName>
                                        </p:attrNameLst>
                                      </p:cBhvr>
                                      <p:tavLst>
                                        <p:tav tm="0">
                                          <p:val>
                                            <p:strVal val="ppt_y"/>
                                          </p:val>
                                        </p:tav>
                                        <p:tav tm="100000">
                                          <p:val>
                                            <p:strVal val="1+ppt_h/2"/>
                                          </p:val>
                                        </p:tav>
                                      </p:tavLst>
                                    </p:anim>
                                    <p:set>
                                      <p:cBhvr>
                                        <p:cTn id="515" dur="1" fill="hold">
                                          <p:stCondLst>
                                            <p:cond delay="499"/>
                                          </p:stCondLst>
                                        </p:cTn>
                                        <p:tgtEl>
                                          <p:spTgt spid="68"/>
                                        </p:tgtEl>
                                        <p:attrNameLst>
                                          <p:attrName>style.visibility</p:attrName>
                                        </p:attrNameLst>
                                      </p:cBhvr>
                                      <p:to>
                                        <p:strVal val="hidden"/>
                                      </p:to>
                                    </p:set>
                                  </p:childTnLst>
                                  <p:subTnLst>
                                    <p:audio>
                                      <p:cMediaNode>
                                        <p:cTn display="0" masterRel="sameClick">
                                          <p:stCondLst>
                                            <p:cond evt="begin" delay="0">
                                              <p:tn val="512"/>
                                            </p:cond>
                                          </p:stCondLst>
                                          <p:endCondLst>
                                            <p:cond evt="onStopAudio" delay="0">
                                              <p:tgtEl>
                                                <p:sldTgt/>
                                              </p:tgtEl>
                                            </p:cond>
                                          </p:endCondLst>
                                        </p:cTn>
                                        <p:tgtEl>
                                          <p:sndTgt r:embed="rId17" name="Scratch.wav"/>
                                        </p:tgtEl>
                                      </p:cMediaNode>
                                    </p:audio>
                                  </p:subTnLst>
                                </p:cTn>
                              </p:par>
                            </p:childTnLst>
                          </p:cTn>
                        </p:par>
                        <p:par>
                          <p:cTn id="516" fill="hold">
                            <p:stCondLst>
                              <p:cond delay="1500"/>
                            </p:stCondLst>
                            <p:childTnLst>
                              <p:par>
                                <p:cTn id="517" presetID="2" presetClass="exit" presetSubtype="4" fill="hold" grpId="1" nodeType="afterEffect">
                                  <p:stCondLst>
                                    <p:cond delay="500"/>
                                  </p:stCondLst>
                                  <p:childTnLst>
                                    <p:anim calcmode="lin" valueType="num">
                                      <p:cBhvr additive="base">
                                        <p:cTn id="518" dur="500"/>
                                        <p:tgtEl>
                                          <p:spTgt spid="84"/>
                                        </p:tgtEl>
                                        <p:attrNameLst>
                                          <p:attrName>ppt_x</p:attrName>
                                        </p:attrNameLst>
                                      </p:cBhvr>
                                      <p:tavLst>
                                        <p:tav tm="0">
                                          <p:val>
                                            <p:strVal val="ppt_x"/>
                                          </p:val>
                                        </p:tav>
                                        <p:tav tm="100000">
                                          <p:val>
                                            <p:strVal val="ppt_x"/>
                                          </p:val>
                                        </p:tav>
                                      </p:tavLst>
                                    </p:anim>
                                    <p:anim calcmode="lin" valueType="num">
                                      <p:cBhvr additive="base">
                                        <p:cTn id="519" dur="500"/>
                                        <p:tgtEl>
                                          <p:spTgt spid="84"/>
                                        </p:tgtEl>
                                        <p:attrNameLst>
                                          <p:attrName>ppt_y</p:attrName>
                                        </p:attrNameLst>
                                      </p:cBhvr>
                                      <p:tavLst>
                                        <p:tav tm="0">
                                          <p:val>
                                            <p:strVal val="ppt_y"/>
                                          </p:val>
                                        </p:tav>
                                        <p:tav tm="100000">
                                          <p:val>
                                            <p:strVal val="1+ppt_h/2"/>
                                          </p:val>
                                        </p:tav>
                                      </p:tavLst>
                                    </p:anim>
                                    <p:set>
                                      <p:cBhvr>
                                        <p:cTn id="520" dur="1" fill="hold">
                                          <p:stCondLst>
                                            <p:cond delay="499"/>
                                          </p:stCondLst>
                                        </p:cTn>
                                        <p:tgtEl>
                                          <p:spTgt spid="84"/>
                                        </p:tgtEl>
                                        <p:attrNameLst>
                                          <p:attrName>style.visibility</p:attrName>
                                        </p:attrNameLst>
                                      </p:cBhvr>
                                      <p:to>
                                        <p:strVal val="hidden"/>
                                      </p:to>
                                    </p:set>
                                  </p:childTnLst>
                                </p:cTn>
                              </p:par>
                            </p:childTnLst>
                          </p:cTn>
                        </p:par>
                        <p:par>
                          <p:cTn id="521" fill="hold">
                            <p:stCondLst>
                              <p:cond delay="2500"/>
                            </p:stCondLst>
                            <p:childTnLst>
                              <p:par>
                                <p:cTn id="522" presetID="16" presetClass="emph" presetSubtype="0" fill="hold" grpId="2" nodeType="afterEffect">
                                  <p:stCondLst>
                                    <p:cond delay="0"/>
                                  </p:stCondLst>
                                  <p:iterate type="lt">
                                    <p:tmPct val="4000"/>
                                  </p:iterate>
                                  <p:childTnLst>
                                    <p:set>
                                      <p:cBhvr override="childStyle">
                                        <p:cTn id="523" dur="500" fill="hold"/>
                                        <p:tgtEl>
                                          <p:spTgt spid="64"/>
                                        </p:tgtEl>
                                        <p:attrNameLst>
                                          <p:attrName>style.color</p:attrName>
                                        </p:attrNameLst>
                                      </p:cBhvr>
                                      <p:to>
                                        <p:clrVal>
                                          <a:srgbClr val="C00000"/>
                                        </p:clrVal>
                                      </p:to>
                                    </p:set>
                                    <p:set>
                                      <p:cBhvr>
                                        <p:cTn id="524" dur="500" fill="hold"/>
                                        <p:tgtEl>
                                          <p:spTgt spid="64"/>
                                        </p:tgtEl>
                                        <p:attrNameLst>
                                          <p:attrName>fillcolor</p:attrName>
                                        </p:attrNameLst>
                                      </p:cBhvr>
                                      <p:to>
                                        <p:clrVal>
                                          <a:srgbClr val="C00000"/>
                                        </p:clrVal>
                                      </p:to>
                                    </p:set>
                                    <p:set>
                                      <p:cBhvr>
                                        <p:cTn id="525" dur="500" fill="hold"/>
                                        <p:tgtEl>
                                          <p:spTgt spid="64"/>
                                        </p:tgtEl>
                                        <p:attrNameLst>
                                          <p:attrName>fill.type</p:attrName>
                                        </p:attrNameLst>
                                      </p:cBhvr>
                                      <p:to>
                                        <p:strVal val="solid"/>
                                      </p:to>
                                    </p:set>
                                  </p:childTnLst>
                                </p:cTn>
                              </p:par>
                            </p:childTnLst>
                          </p:cTn>
                        </p:par>
                      </p:childTnLst>
                    </p:cTn>
                  </p:par>
                </p:childTnLst>
              </p:cTn>
              <p:nextCondLst>
                <p:cond evt="onClick" delay="0">
                  <p:tgtEl>
                    <p:spTgt spid="84"/>
                  </p:tgtEl>
                </p:cond>
              </p:nextCondLst>
            </p:seq>
            <p:seq concurrent="1" nextAc="seek">
              <p:cTn id="526" restart="whenNotActive" fill="hold" evtFilter="cancelBubble" nodeType="interactiveSeq">
                <p:stCondLst>
                  <p:cond evt="onClick" delay="0">
                    <p:tgtEl>
                      <p:spTgt spid="85"/>
                    </p:tgtEl>
                  </p:cond>
                </p:stCondLst>
                <p:endSync evt="end" delay="0">
                  <p:rtn val="all"/>
                </p:endSync>
                <p:childTnLst>
                  <p:par>
                    <p:cTn id="527" fill="hold">
                      <p:stCondLst>
                        <p:cond delay="0"/>
                      </p:stCondLst>
                      <p:childTnLst>
                        <p:par>
                          <p:cTn id="528" fill="hold">
                            <p:stCondLst>
                              <p:cond delay="0"/>
                            </p:stCondLst>
                            <p:childTnLst>
                              <p:par>
                                <p:cTn id="529" presetID="1" presetClass="entr" presetSubtype="0" fill="hold" grpId="0" nodeType="withEffect">
                                  <p:stCondLst>
                                    <p:cond delay="0"/>
                                  </p:stCondLst>
                                  <p:childTnLst>
                                    <p:set>
                                      <p:cBhvr>
                                        <p:cTn id="530" dur="1" fill="hold">
                                          <p:stCondLst>
                                            <p:cond delay="0"/>
                                          </p:stCondLst>
                                        </p:cTn>
                                        <p:tgtEl>
                                          <p:spTgt spid="27"/>
                                        </p:tgtEl>
                                        <p:attrNameLst>
                                          <p:attrName>style.visibility</p:attrName>
                                        </p:attrNameLst>
                                      </p:cBhvr>
                                      <p:to>
                                        <p:strVal val="visible"/>
                                      </p:to>
                                    </p:set>
                                  </p:childTnLst>
                                </p:cTn>
                              </p:par>
                              <p:par>
                                <p:cTn id="531" presetID="1" presetClass="entr" presetSubtype="0" fill="hold" grpId="0" nodeType="withEffect">
                                  <p:stCondLst>
                                    <p:cond delay="0"/>
                                  </p:stCondLst>
                                  <p:childTnLst>
                                    <p:set>
                                      <p:cBhvr>
                                        <p:cTn id="532" dur="1" fill="hold">
                                          <p:stCondLst>
                                            <p:cond delay="0"/>
                                          </p:stCondLst>
                                        </p:cTn>
                                        <p:tgtEl>
                                          <p:spTgt spid="28"/>
                                        </p:tgtEl>
                                        <p:attrNameLst>
                                          <p:attrName>style.visibility</p:attrName>
                                        </p:attrNameLst>
                                      </p:cBhvr>
                                      <p:to>
                                        <p:strVal val="visible"/>
                                      </p:to>
                                    </p:set>
                                  </p:childTnLst>
                                </p:cTn>
                              </p:par>
                              <p:par>
                                <p:cTn id="533" presetID="1" presetClass="entr" presetSubtype="0" fill="hold" grpId="0" nodeType="withEffect">
                                  <p:stCondLst>
                                    <p:cond delay="0"/>
                                  </p:stCondLst>
                                  <p:childTnLst>
                                    <p:set>
                                      <p:cBhvr>
                                        <p:cTn id="534" dur="1" fill="hold">
                                          <p:stCondLst>
                                            <p:cond delay="0"/>
                                          </p:stCondLst>
                                        </p:cTn>
                                        <p:tgtEl>
                                          <p:spTgt spid="29"/>
                                        </p:tgtEl>
                                        <p:attrNameLst>
                                          <p:attrName>style.visibility</p:attrName>
                                        </p:attrNameLst>
                                      </p:cBhvr>
                                      <p:to>
                                        <p:strVal val="visible"/>
                                      </p:to>
                                    </p:set>
                                  </p:childTnLst>
                                </p:cTn>
                              </p:par>
                              <p:par>
                                <p:cTn id="535" presetID="1" presetClass="entr" presetSubtype="0" fill="hold" grpId="0" nodeType="withEffect">
                                  <p:stCondLst>
                                    <p:cond delay="0"/>
                                  </p:stCondLst>
                                  <p:childTnLst>
                                    <p:set>
                                      <p:cBhvr>
                                        <p:cTn id="536" dur="1" fill="hold">
                                          <p:stCondLst>
                                            <p:cond delay="0"/>
                                          </p:stCondLst>
                                        </p:cTn>
                                        <p:tgtEl>
                                          <p:spTgt spid="30"/>
                                        </p:tgtEl>
                                        <p:attrNameLst>
                                          <p:attrName>style.visibility</p:attrName>
                                        </p:attrNameLst>
                                      </p:cBhvr>
                                      <p:to>
                                        <p:strVal val="visible"/>
                                      </p:to>
                                    </p:set>
                                  </p:childTnLst>
                                </p:cTn>
                              </p:par>
                              <p:par>
                                <p:cTn id="537" presetID="1" presetClass="entr" presetSubtype="0" fill="hold" grpId="0" nodeType="withEffect">
                                  <p:stCondLst>
                                    <p:cond delay="0"/>
                                  </p:stCondLst>
                                  <p:childTnLst>
                                    <p:set>
                                      <p:cBhvr>
                                        <p:cTn id="538" dur="1" fill="hold">
                                          <p:stCondLst>
                                            <p:cond delay="0"/>
                                          </p:stCondLst>
                                        </p:cTn>
                                        <p:tgtEl>
                                          <p:spTgt spid="31"/>
                                        </p:tgtEl>
                                        <p:attrNameLst>
                                          <p:attrName>style.visibility</p:attrName>
                                        </p:attrNameLst>
                                      </p:cBhvr>
                                      <p:to>
                                        <p:strVal val="visible"/>
                                      </p:to>
                                    </p:set>
                                  </p:childTnLst>
                                </p:cTn>
                              </p:par>
                              <p:par>
                                <p:cTn id="539" presetID="1" presetClass="entr" presetSubtype="0" fill="hold" grpId="0" nodeType="withEffect">
                                  <p:stCondLst>
                                    <p:cond delay="0"/>
                                  </p:stCondLst>
                                  <p:childTnLst>
                                    <p:set>
                                      <p:cBhvr>
                                        <p:cTn id="540" dur="1" fill="hold">
                                          <p:stCondLst>
                                            <p:cond delay="0"/>
                                          </p:stCondLst>
                                        </p:cTn>
                                        <p:tgtEl>
                                          <p:spTgt spid="32"/>
                                        </p:tgtEl>
                                        <p:attrNameLst>
                                          <p:attrName>style.visibility</p:attrName>
                                        </p:attrNameLst>
                                      </p:cBhvr>
                                      <p:to>
                                        <p:strVal val="visible"/>
                                      </p:to>
                                    </p:set>
                                  </p:childTnLst>
                                </p:cTn>
                              </p:par>
                              <p:par>
                                <p:cTn id="541" presetID="1" presetClass="entr" presetSubtype="0" fill="hold" grpId="0" nodeType="withEffect">
                                  <p:stCondLst>
                                    <p:cond delay="0"/>
                                  </p:stCondLst>
                                  <p:childTnLst>
                                    <p:set>
                                      <p:cBhvr>
                                        <p:cTn id="542" dur="1" fill="hold">
                                          <p:stCondLst>
                                            <p:cond delay="0"/>
                                          </p:stCondLst>
                                        </p:cTn>
                                        <p:tgtEl>
                                          <p:spTgt spid="47"/>
                                        </p:tgtEl>
                                        <p:attrNameLst>
                                          <p:attrName>style.visibility</p:attrName>
                                        </p:attrNameLst>
                                      </p:cBhvr>
                                      <p:to>
                                        <p:strVal val="visible"/>
                                      </p:to>
                                    </p:set>
                                  </p:childTnLst>
                                </p:cTn>
                              </p:par>
                              <p:par>
                                <p:cTn id="543" presetID="1" presetClass="entr" presetSubtype="0" fill="hold" grpId="0" nodeType="withEffect">
                                  <p:stCondLst>
                                    <p:cond delay="0"/>
                                  </p:stCondLst>
                                  <p:childTnLst>
                                    <p:set>
                                      <p:cBhvr>
                                        <p:cTn id="544" dur="1" fill="hold">
                                          <p:stCondLst>
                                            <p:cond delay="0"/>
                                          </p:stCondLst>
                                        </p:cTn>
                                        <p:tgtEl>
                                          <p:spTgt spid="54"/>
                                        </p:tgtEl>
                                        <p:attrNameLst>
                                          <p:attrName>style.visibility</p:attrName>
                                        </p:attrNameLst>
                                      </p:cBhvr>
                                      <p:to>
                                        <p:strVal val="visible"/>
                                      </p:to>
                                    </p:set>
                                  </p:childTnLst>
                                </p:cTn>
                              </p:par>
                              <p:par>
                                <p:cTn id="545" presetID="1" presetClass="entr" presetSubtype="0" fill="hold" grpId="0" nodeType="withEffect">
                                  <p:stCondLst>
                                    <p:cond delay="0"/>
                                  </p:stCondLst>
                                  <p:childTnLst>
                                    <p:set>
                                      <p:cBhvr>
                                        <p:cTn id="546" dur="1" fill="hold">
                                          <p:stCondLst>
                                            <p:cond delay="0"/>
                                          </p:stCondLst>
                                        </p:cTn>
                                        <p:tgtEl>
                                          <p:spTgt spid="62"/>
                                        </p:tgtEl>
                                        <p:attrNameLst>
                                          <p:attrName>style.visibility</p:attrName>
                                        </p:attrNameLst>
                                      </p:cBhvr>
                                      <p:to>
                                        <p:strVal val="visible"/>
                                      </p:to>
                                    </p:set>
                                  </p:childTnLst>
                                </p:cTn>
                              </p:par>
                              <p:par>
                                <p:cTn id="547" presetID="1" presetClass="entr" presetSubtype="0" fill="hold" grpId="0" nodeType="withEffect">
                                  <p:stCondLst>
                                    <p:cond delay="0"/>
                                  </p:stCondLst>
                                  <p:childTnLst>
                                    <p:set>
                                      <p:cBhvr>
                                        <p:cTn id="548" dur="1" fill="hold">
                                          <p:stCondLst>
                                            <p:cond delay="0"/>
                                          </p:stCondLst>
                                        </p:cTn>
                                        <p:tgtEl>
                                          <p:spTgt spid="63"/>
                                        </p:tgtEl>
                                        <p:attrNameLst>
                                          <p:attrName>style.visibility</p:attrName>
                                        </p:attrNameLst>
                                      </p:cBhvr>
                                      <p:to>
                                        <p:strVal val="visible"/>
                                      </p:to>
                                    </p:set>
                                  </p:childTnLst>
                                </p:cTn>
                              </p:par>
                              <p:par>
                                <p:cTn id="549" presetID="1" presetClass="entr" presetSubtype="0" fill="hold" grpId="0" nodeType="withEffect">
                                  <p:stCondLst>
                                    <p:cond delay="0"/>
                                  </p:stCondLst>
                                  <p:childTnLst>
                                    <p:set>
                                      <p:cBhvr>
                                        <p:cTn id="550" dur="1" fill="hold">
                                          <p:stCondLst>
                                            <p:cond delay="0"/>
                                          </p:stCondLst>
                                        </p:cTn>
                                        <p:tgtEl>
                                          <p:spTgt spid="65"/>
                                        </p:tgtEl>
                                        <p:attrNameLst>
                                          <p:attrName>style.visibility</p:attrName>
                                        </p:attrNameLst>
                                      </p:cBhvr>
                                      <p:to>
                                        <p:strVal val="visible"/>
                                      </p:to>
                                    </p:set>
                                  </p:childTnLst>
                                </p:cTn>
                              </p:par>
                              <p:par>
                                <p:cTn id="551" presetID="1" presetClass="entr" presetSubtype="0" fill="hold" grpId="0" nodeType="withEffect">
                                  <p:stCondLst>
                                    <p:cond delay="0"/>
                                  </p:stCondLst>
                                  <p:childTnLst>
                                    <p:set>
                                      <p:cBhvr>
                                        <p:cTn id="552" dur="1" fill="hold">
                                          <p:stCondLst>
                                            <p:cond delay="0"/>
                                          </p:stCondLst>
                                        </p:cTn>
                                        <p:tgtEl>
                                          <p:spTgt spid="37"/>
                                        </p:tgtEl>
                                        <p:attrNameLst>
                                          <p:attrName>style.visibility</p:attrName>
                                        </p:attrNameLst>
                                      </p:cBhvr>
                                      <p:to>
                                        <p:strVal val="visible"/>
                                      </p:to>
                                    </p:set>
                                  </p:childTnLst>
                                </p:cTn>
                              </p:par>
                              <p:par>
                                <p:cTn id="553" presetID="1" presetClass="entr" presetSubtype="0" fill="hold" grpId="0" nodeType="withEffect">
                                  <p:stCondLst>
                                    <p:cond delay="0"/>
                                  </p:stCondLst>
                                  <p:childTnLst>
                                    <p:set>
                                      <p:cBhvr>
                                        <p:cTn id="554" dur="1" fill="hold">
                                          <p:stCondLst>
                                            <p:cond delay="0"/>
                                          </p:stCondLst>
                                        </p:cTn>
                                        <p:tgtEl>
                                          <p:spTgt spid="38"/>
                                        </p:tgtEl>
                                        <p:attrNameLst>
                                          <p:attrName>style.visibility</p:attrName>
                                        </p:attrNameLst>
                                      </p:cBhvr>
                                      <p:to>
                                        <p:strVal val="visible"/>
                                      </p:to>
                                    </p:set>
                                  </p:childTnLst>
                                </p:cTn>
                              </p:par>
                              <p:par>
                                <p:cTn id="555" presetID="1" presetClass="emph" presetSubtype="2" fill="hold" nodeType="withEffect">
                                  <p:stCondLst>
                                    <p:cond delay="0"/>
                                  </p:stCondLst>
                                  <p:childTnLst>
                                    <p:animClr clrSpc="rgb" dir="cw">
                                      <p:cBhvr>
                                        <p:cTn id="556" dur="1000" fill="hold"/>
                                        <p:tgtEl>
                                          <p:spTgt spid="85"/>
                                        </p:tgtEl>
                                        <p:attrNameLst>
                                          <p:attrName>fillcolor</p:attrName>
                                        </p:attrNameLst>
                                      </p:cBhvr>
                                      <p:to>
                                        <a:srgbClr val="4E67C8"/>
                                      </p:to>
                                    </p:animClr>
                                    <p:set>
                                      <p:cBhvr>
                                        <p:cTn id="557" dur="1000" fill="hold"/>
                                        <p:tgtEl>
                                          <p:spTgt spid="85"/>
                                        </p:tgtEl>
                                        <p:attrNameLst>
                                          <p:attrName>fill.type</p:attrName>
                                        </p:attrNameLst>
                                      </p:cBhvr>
                                      <p:to>
                                        <p:strVal val="solid"/>
                                      </p:to>
                                    </p:set>
                                    <p:set>
                                      <p:cBhvr>
                                        <p:cTn id="558" dur="1000" fill="hold"/>
                                        <p:tgtEl>
                                          <p:spTgt spid="85"/>
                                        </p:tgtEl>
                                        <p:attrNameLst>
                                          <p:attrName>fill.on</p:attrName>
                                        </p:attrNameLst>
                                      </p:cBhvr>
                                      <p:to>
                                        <p:strVal val="true"/>
                                      </p:to>
                                    </p:set>
                                  </p:childTnLst>
                                </p:cTn>
                              </p:par>
                              <p:par>
                                <p:cTn id="559" presetID="1" presetClass="emph" presetSubtype="2" fill="hold" nodeType="withEffect">
                                  <p:stCondLst>
                                    <p:cond delay="0"/>
                                  </p:stCondLst>
                                  <p:childTnLst>
                                    <p:animClr clrSpc="rgb" dir="cw">
                                      <p:cBhvr>
                                        <p:cTn id="560" dur="1000" fill="hold"/>
                                        <p:tgtEl>
                                          <p:spTgt spid="87"/>
                                        </p:tgtEl>
                                        <p:attrNameLst>
                                          <p:attrName>fillcolor</p:attrName>
                                        </p:attrNameLst>
                                      </p:cBhvr>
                                      <p:to>
                                        <a:srgbClr val="B4DCFA"/>
                                      </p:to>
                                    </p:animClr>
                                    <p:set>
                                      <p:cBhvr>
                                        <p:cTn id="561" dur="1000" fill="hold"/>
                                        <p:tgtEl>
                                          <p:spTgt spid="87"/>
                                        </p:tgtEl>
                                        <p:attrNameLst>
                                          <p:attrName>fill.type</p:attrName>
                                        </p:attrNameLst>
                                      </p:cBhvr>
                                      <p:to>
                                        <p:strVal val="solid"/>
                                      </p:to>
                                    </p:set>
                                    <p:set>
                                      <p:cBhvr>
                                        <p:cTn id="562" dur="1000" fill="hold"/>
                                        <p:tgtEl>
                                          <p:spTgt spid="87"/>
                                        </p:tgtEl>
                                        <p:attrNameLst>
                                          <p:attrName>fill.on</p:attrName>
                                        </p:attrNameLst>
                                      </p:cBhvr>
                                      <p:to>
                                        <p:strVal val="true"/>
                                      </p:to>
                                    </p:set>
                                  </p:childTnLst>
                                </p:cTn>
                              </p:par>
                            </p:childTnLst>
                          </p:cTn>
                        </p:par>
                        <p:par>
                          <p:cTn id="563" fill="hold">
                            <p:stCondLst>
                              <p:cond delay="1000"/>
                            </p:stCondLst>
                            <p:childTnLst>
                              <p:par>
                                <p:cTn id="564" presetID="9" presetClass="entr" presetSubtype="0" fill="hold" grpId="2" nodeType="afterEffect">
                                  <p:stCondLst>
                                    <p:cond delay="0"/>
                                  </p:stCondLst>
                                  <p:childTnLst>
                                    <p:set>
                                      <p:cBhvr>
                                        <p:cTn id="565" dur="1" fill="hold">
                                          <p:stCondLst>
                                            <p:cond delay="0"/>
                                          </p:stCondLst>
                                        </p:cTn>
                                        <p:tgtEl>
                                          <p:spTgt spid="89"/>
                                        </p:tgtEl>
                                        <p:attrNameLst>
                                          <p:attrName>style.visibility</p:attrName>
                                        </p:attrNameLst>
                                      </p:cBhvr>
                                      <p:to>
                                        <p:strVal val="visible"/>
                                      </p:to>
                                    </p:set>
                                    <p:animEffect transition="in" filter="dissolve">
                                      <p:cBhvr>
                                        <p:cTn id="566" dur="1000"/>
                                        <p:tgtEl>
                                          <p:spTgt spid="89"/>
                                        </p:tgtEl>
                                      </p:cBhvr>
                                    </p:animEffect>
                                  </p:childTnLst>
                                </p:cTn>
                              </p:par>
                            </p:childTnLst>
                          </p:cTn>
                        </p:par>
                      </p:childTnLst>
                    </p:cTn>
                  </p:par>
                </p:childTnLst>
              </p:cTn>
              <p:nextCondLst>
                <p:cond evt="onClick" delay="0">
                  <p:tgtEl>
                    <p:spTgt spid="85"/>
                  </p:tgtEl>
                </p:cond>
              </p:nextCondLst>
            </p:seq>
            <p:seq concurrent="1" nextAc="seek">
              <p:cTn id="567" restart="whenNotActive" fill="hold" evtFilter="cancelBubble" nodeType="interactiveSeq">
                <p:stCondLst>
                  <p:cond evt="onClick" delay="0">
                    <p:tgtEl>
                      <p:spTgt spid="86"/>
                    </p:tgtEl>
                  </p:cond>
                </p:stCondLst>
                <p:endSync evt="end" delay="0">
                  <p:rtn val="all"/>
                </p:endSync>
                <p:childTnLst>
                  <p:par>
                    <p:cTn id="568" fill="hold">
                      <p:stCondLst>
                        <p:cond delay="0"/>
                      </p:stCondLst>
                      <p:childTnLst>
                        <p:par>
                          <p:cTn id="569" fill="hold">
                            <p:stCondLst>
                              <p:cond delay="0"/>
                            </p:stCondLst>
                            <p:childTnLst>
                              <p:par>
                                <p:cTn id="570" presetID="1" presetClass="entr" presetSubtype="0" fill="hold" grpId="1" nodeType="withEffect">
                                  <p:stCondLst>
                                    <p:cond delay="0"/>
                                  </p:stCondLst>
                                  <p:childTnLst>
                                    <p:set>
                                      <p:cBhvr>
                                        <p:cTn id="571" dur="1" fill="hold">
                                          <p:stCondLst>
                                            <p:cond delay="0"/>
                                          </p:stCondLst>
                                        </p:cTn>
                                        <p:tgtEl>
                                          <p:spTgt spid="92"/>
                                        </p:tgtEl>
                                        <p:attrNameLst>
                                          <p:attrName>style.visibility</p:attrName>
                                        </p:attrNameLst>
                                      </p:cBhvr>
                                      <p:to>
                                        <p:strVal val="visible"/>
                                      </p:to>
                                    </p:set>
                                  </p:childTnLst>
                                </p:cTn>
                              </p:par>
                              <p:par>
                                <p:cTn id="572" presetID="1" presetClass="entr" presetSubtype="0" fill="hold" grpId="1" nodeType="withEffect">
                                  <p:stCondLst>
                                    <p:cond delay="0"/>
                                  </p:stCondLst>
                                  <p:childTnLst>
                                    <p:set>
                                      <p:cBhvr>
                                        <p:cTn id="573" dur="1" fill="hold">
                                          <p:stCondLst>
                                            <p:cond delay="0"/>
                                          </p:stCondLst>
                                        </p:cTn>
                                        <p:tgtEl>
                                          <p:spTgt spid="93"/>
                                        </p:tgtEl>
                                        <p:attrNameLst>
                                          <p:attrName>style.visibility</p:attrName>
                                        </p:attrNameLst>
                                      </p:cBhvr>
                                      <p:to>
                                        <p:strVal val="visible"/>
                                      </p:to>
                                    </p:set>
                                  </p:childTnLst>
                                </p:cTn>
                              </p:par>
                              <p:par>
                                <p:cTn id="574" presetID="1" presetClass="entr" presetSubtype="0" fill="hold" grpId="1" nodeType="withEffect">
                                  <p:stCondLst>
                                    <p:cond delay="0"/>
                                  </p:stCondLst>
                                  <p:childTnLst>
                                    <p:set>
                                      <p:cBhvr>
                                        <p:cTn id="575" dur="1" fill="hold">
                                          <p:stCondLst>
                                            <p:cond delay="0"/>
                                          </p:stCondLst>
                                        </p:cTn>
                                        <p:tgtEl>
                                          <p:spTgt spid="94"/>
                                        </p:tgtEl>
                                        <p:attrNameLst>
                                          <p:attrName>style.visibility</p:attrName>
                                        </p:attrNameLst>
                                      </p:cBhvr>
                                      <p:to>
                                        <p:strVal val="visible"/>
                                      </p:to>
                                    </p:set>
                                  </p:childTnLst>
                                </p:cTn>
                              </p:par>
                              <p:par>
                                <p:cTn id="576" presetID="1" presetClass="entr" presetSubtype="0" fill="hold" grpId="1" nodeType="withEffect">
                                  <p:stCondLst>
                                    <p:cond delay="0"/>
                                  </p:stCondLst>
                                  <p:childTnLst>
                                    <p:set>
                                      <p:cBhvr>
                                        <p:cTn id="577" dur="1" fill="hold">
                                          <p:stCondLst>
                                            <p:cond delay="0"/>
                                          </p:stCondLst>
                                        </p:cTn>
                                        <p:tgtEl>
                                          <p:spTgt spid="95"/>
                                        </p:tgtEl>
                                        <p:attrNameLst>
                                          <p:attrName>style.visibility</p:attrName>
                                        </p:attrNameLst>
                                      </p:cBhvr>
                                      <p:to>
                                        <p:strVal val="visible"/>
                                      </p:to>
                                    </p:set>
                                  </p:childTnLst>
                                </p:cTn>
                              </p:par>
                              <p:par>
                                <p:cTn id="578" presetID="1" presetClass="entr" presetSubtype="0" fill="hold" grpId="1" nodeType="withEffect">
                                  <p:stCondLst>
                                    <p:cond delay="0"/>
                                  </p:stCondLst>
                                  <p:childTnLst>
                                    <p:set>
                                      <p:cBhvr>
                                        <p:cTn id="579" dur="1" fill="hold">
                                          <p:stCondLst>
                                            <p:cond delay="0"/>
                                          </p:stCondLst>
                                        </p:cTn>
                                        <p:tgtEl>
                                          <p:spTgt spid="96"/>
                                        </p:tgtEl>
                                        <p:attrNameLst>
                                          <p:attrName>style.visibility</p:attrName>
                                        </p:attrNameLst>
                                      </p:cBhvr>
                                      <p:to>
                                        <p:strVal val="visible"/>
                                      </p:to>
                                    </p:set>
                                  </p:childTnLst>
                                </p:cTn>
                              </p:par>
                              <p:par>
                                <p:cTn id="580" presetID="1" presetClass="entr" presetSubtype="0" fill="hold" grpId="1" nodeType="withEffect">
                                  <p:stCondLst>
                                    <p:cond delay="0"/>
                                  </p:stCondLst>
                                  <p:childTnLst>
                                    <p:set>
                                      <p:cBhvr>
                                        <p:cTn id="581" dur="1" fill="hold">
                                          <p:stCondLst>
                                            <p:cond delay="0"/>
                                          </p:stCondLst>
                                        </p:cTn>
                                        <p:tgtEl>
                                          <p:spTgt spid="97"/>
                                        </p:tgtEl>
                                        <p:attrNameLst>
                                          <p:attrName>style.visibility</p:attrName>
                                        </p:attrNameLst>
                                      </p:cBhvr>
                                      <p:to>
                                        <p:strVal val="visible"/>
                                      </p:to>
                                    </p:set>
                                  </p:childTnLst>
                                </p:cTn>
                              </p:par>
                              <p:par>
                                <p:cTn id="582" presetID="1" presetClass="entr" presetSubtype="0" fill="hold" grpId="1" nodeType="withEffect">
                                  <p:stCondLst>
                                    <p:cond delay="0"/>
                                  </p:stCondLst>
                                  <p:childTnLst>
                                    <p:set>
                                      <p:cBhvr>
                                        <p:cTn id="583" dur="1" fill="hold">
                                          <p:stCondLst>
                                            <p:cond delay="0"/>
                                          </p:stCondLst>
                                        </p:cTn>
                                        <p:tgtEl>
                                          <p:spTgt spid="98"/>
                                        </p:tgtEl>
                                        <p:attrNameLst>
                                          <p:attrName>style.visibility</p:attrName>
                                        </p:attrNameLst>
                                      </p:cBhvr>
                                      <p:to>
                                        <p:strVal val="visible"/>
                                      </p:to>
                                    </p:set>
                                  </p:childTnLst>
                                </p:cTn>
                              </p:par>
                              <p:par>
                                <p:cTn id="584" presetID="1" presetClass="entr" presetSubtype="0" fill="hold" grpId="1" nodeType="withEffect">
                                  <p:stCondLst>
                                    <p:cond delay="0"/>
                                  </p:stCondLst>
                                  <p:childTnLst>
                                    <p:set>
                                      <p:cBhvr>
                                        <p:cTn id="585" dur="1" fill="hold">
                                          <p:stCondLst>
                                            <p:cond delay="0"/>
                                          </p:stCondLst>
                                        </p:cTn>
                                        <p:tgtEl>
                                          <p:spTgt spid="99"/>
                                        </p:tgtEl>
                                        <p:attrNameLst>
                                          <p:attrName>style.visibility</p:attrName>
                                        </p:attrNameLst>
                                      </p:cBhvr>
                                      <p:to>
                                        <p:strVal val="visible"/>
                                      </p:to>
                                    </p:set>
                                  </p:childTnLst>
                                </p:cTn>
                              </p:par>
                              <p:par>
                                <p:cTn id="586" presetID="1" presetClass="entr" presetSubtype="0" fill="hold" grpId="1" nodeType="withEffect">
                                  <p:stCondLst>
                                    <p:cond delay="0"/>
                                  </p:stCondLst>
                                  <p:childTnLst>
                                    <p:set>
                                      <p:cBhvr>
                                        <p:cTn id="587" dur="1" fill="hold">
                                          <p:stCondLst>
                                            <p:cond delay="0"/>
                                          </p:stCondLst>
                                        </p:cTn>
                                        <p:tgtEl>
                                          <p:spTgt spid="100"/>
                                        </p:tgtEl>
                                        <p:attrNameLst>
                                          <p:attrName>style.visibility</p:attrName>
                                        </p:attrNameLst>
                                      </p:cBhvr>
                                      <p:to>
                                        <p:strVal val="visible"/>
                                      </p:to>
                                    </p:set>
                                  </p:childTnLst>
                                </p:cTn>
                              </p:par>
                              <p:par>
                                <p:cTn id="588" presetID="1" presetClass="entr" presetSubtype="0" fill="hold" grpId="1" nodeType="withEffect">
                                  <p:stCondLst>
                                    <p:cond delay="0"/>
                                  </p:stCondLst>
                                  <p:childTnLst>
                                    <p:set>
                                      <p:cBhvr>
                                        <p:cTn id="589" dur="1" fill="hold">
                                          <p:stCondLst>
                                            <p:cond delay="0"/>
                                          </p:stCondLst>
                                        </p:cTn>
                                        <p:tgtEl>
                                          <p:spTgt spid="101"/>
                                        </p:tgtEl>
                                        <p:attrNameLst>
                                          <p:attrName>style.visibility</p:attrName>
                                        </p:attrNameLst>
                                      </p:cBhvr>
                                      <p:to>
                                        <p:strVal val="visible"/>
                                      </p:to>
                                    </p:set>
                                  </p:childTnLst>
                                </p:cTn>
                              </p:par>
                              <p:par>
                                <p:cTn id="590" presetID="1" presetClass="entr" presetSubtype="0" fill="hold" grpId="1" nodeType="withEffect">
                                  <p:stCondLst>
                                    <p:cond delay="0"/>
                                  </p:stCondLst>
                                  <p:childTnLst>
                                    <p:set>
                                      <p:cBhvr>
                                        <p:cTn id="591" dur="1" fill="hold">
                                          <p:stCondLst>
                                            <p:cond delay="0"/>
                                          </p:stCondLst>
                                        </p:cTn>
                                        <p:tgtEl>
                                          <p:spTgt spid="102"/>
                                        </p:tgtEl>
                                        <p:attrNameLst>
                                          <p:attrName>style.visibility</p:attrName>
                                        </p:attrNameLst>
                                      </p:cBhvr>
                                      <p:to>
                                        <p:strVal val="visible"/>
                                      </p:to>
                                    </p:set>
                                  </p:childTnLst>
                                </p:cTn>
                              </p:par>
                              <p:par>
                                <p:cTn id="592" presetID="1" presetClass="entr" presetSubtype="0" fill="hold" grpId="1" nodeType="withEffect">
                                  <p:stCondLst>
                                    <p:cond delay="0"/>
                                  </p:stCondLst>
                                  <p:childTnLst>
                                    <p:set>
                                      <p:cBhvr>
                                        <p:cTn id="593" dur="1" fill="hold">
                                          <p:stCondLst>
                                            <p:cond delay="0"/>
                                          </p:stCondLst>
                                        </p:cTn>
                                        <p:tgtEl>
                                          <p:spTgt spid="103"/>
                                        </p:tgtEl>
                                        <p:attrNameLst>
                                          <p:attrName>style.visibility</p:attrName>
                                        </p:attrNameLst>
                                      </p:cBhvr>
                                      <p:to>
                                        <p:strVal val="visible"/>
                                      </p:to>
                                    </p:set>
                                  </p:childTnLst>
                                </p:cTn>
                              </p:par>
                              <p:par>
                                <p:cTn id="594" presetID="1" presetClass="entr" presetSubtype="0" fill="hold" grpId="1" nodeType="withEffect">
                                  <p:stCondLst>
                                    <p:cond delay="0"/>
                                  </p:stCondLst>
                                  <p:childTnLst>
                                    <p:set>
                                      <p:cBhvr>
                                        <p:cTn id="595" dur="1" fill="hold">
                                          <p:stCondLst>
                                            <p:cond delay="0"/>
                                          </p:stCondLst>
                                        </p:cTn>
                                        <p:tgtEl>
                                          <p:spTgt spid="104"/>
                                        </p:tgtEl>
                                        <p:attrNameLst>
                                          <p:attrName>style.visibility</p:attrName>
                                        </p:attrNameLst>
                                      </p:cBhvr>
                                      <p:to>
                                        <p:strVal val="visible"/>
                                      </p:to>
                                    </p:set>
                                  </p:childTnLst>
                                </p:cTn>
                              </p:par>
                              <p:par>
                                <p:cTn id="596" presetID="1" presetClass="emph" presetSubtype="2" fill="hold" nodeType="withEffect">
                                  <p:stCondLst>
                                    <p:cond delay="0"/>
                                  </p:stCondLst>
                                  <p:childTnLst>
                                    <p:animClr clrSpc="rgb" dir="cw">
                                      <p:cBhvr>
                                        <p:cTn id="597" dur="1000" fill="hold"/>
                                        <p:tgtEl>
                                          <p:spTgt spid="86"/>
                                        </p:tgtEl>
                                        <p:attrNameLst>
                                          <p:attrName>fillcolor</p:attrName>
                                        </p:attrNameLst>
                                      </p:cBhvr>
                                      <p:to>
                                        <a:srgbClr val="4E67C8"/>
                                      </p:to>
                                    </p:animClr>
                                    <p:set>
                                      <p:cBhvr>
                                        <p:cTn id="598" dur="1000" fill="hold"/>
                                        <p:tgtEl>
                                          <p:spTgt spid="86"/>
                                        </p:tgtEl>
                                        <p:attrNameLst>
                                          <p:attrName>fill.type</p:attrName>
                                        </p:attrNameLst>
                                      </p:cBhvr>
                                      <p:to>
                                        <p:strVal val="solid"/>
                                      </p:to>
                                    </p:set>
                                    <p:set>
                                      <p:cBhvr>
                                        <p:cTn id="599" dur="1000" fill="hold"/>
                                        <p:tgtEl>
                                          <p:spTgt spid="86"/>
                                        </p:tgtEl>
                                        <p:attrNameLst>
                                          <p:attrName>fill.on</p:attrName>
                                        </p:attrNameLst>
                                      </p:cBhvr>
                                      <p:to>
                                        <p:strVal val="true"/>
                                      </p:to>
                                    </p:set>
                                  </p:childTnLst>
                                </p:cTn>
                              </p:par>
                              <p:par>
                                <p:cTn id="600" presetID="1" presetClass="emph" presetSubtype="2" fill="hold" nodeType="withEffect">
                                  <p:stCondLst>
                                    <p:cond delay="0"/>
                                  </p:stCondLst>
                                  <p:childTnLst>
                                    <p:animClr clrSpc="rgb" dir="cw">
                                      <p:cBhvr>
                                        <p:cTn id="601" dur="1000" fill="hold"/>
                                        <p:tgtEl>
                                          <p:spTgt spid="87"/>
                                        </p:tgtEl>
                                        <p:attrNameLst>
                                          <p:attrName>fillcolor</p:attrName>
                                        </p:attrNameLst>
                                      </p:cBhvr>
                                      <p:to>
                                        <a:srgbClr val="B4DCFA"/>
                                      </p:to>
                                    </p:animClr>
                                    <p:set>
                                      <p:cBhvr>
                                        <p:cTn id="602" dur="1000" fill="hold"/>
                                        <p:tgtEl>
                                          <p:spTgt spid="87"/>
                                        </p:tgtEl>
                                        <p:attrNameLst>
                                          <p:attrName>fill.type</p:attrName>
                                        </p:attrNameLst>
                                      </p:cBhvr>
                                      <p:to>
                                        <p:strVal val="solid"/>
                                      </p:to>
                                    </p:set>
                                    <p:set>
                                      <p:cBhvr>
                                        <p:cTn id="603" dur="1000" fill="hold"/>
                                        <p:tgtEl>
                                          <p:spTgt spid="87"/>
                                        </p:tgtEl>
                                        <p:attrNameLst>
                                          <p:attrName>fill.on</p:attrName>
                                        </p:attrNameLst>
                                      </p:cBhvr>
                                      <p:to>
                                        <p:strVal val="true"/>
                                      </p:to>
                                    </p:set>
                                  </p:childTnLst>
                                </p:cTn>
                              </p:par>
                            </p:childTnLst>
                          </p:cTn>
                        </p:par>
                        <p:par>
                          <p:cTn id="604" fill="hold">
                            <p:stCondLst>
                              <p:cond delay="1000"/>
                            </p:stCondLst>
                            <p:childTnLst>
                              <p:par>
                                <p:cTn id="605" presetID="9" presetClass="entr" presetSubtype="0" fill="hold" grpId="3" nodeType="afterEffect">
                                  <p:stCondLst>
                                    <p:cond delay="0"/>
                                  </p:stCondLst>
                                  <p:childTnLst>
                                    <p:set>
                                      <p:cBhvr>
                                        <p:cTn id="606" dur="1" fill="hold">
                                          <p:stCondLst>
                                            <p:cond delay="0"/>
                                          </p:stCondLst>
                                        </p:cTn>
                                        <p:tgtEl>
                                          <p:spTgt spid="89"/>
                                        </p:tgtEl>
                                        <p:attrNameLst>
                                          <p:attrName>style.visibility</p:attrName>
                                        </p:attrNameLst>
                                      </p:cBhvr>
                                      <p:to>
                                        <p:strVal val="visible"/>
                                      </p:to>
                                    </p:set>
                                    <p:animEffect transition="in" filter="dissolve">
                                      <p:cBhvr>
                                        <p:cTn id="607" dur="1000"/>
                                        <p:tgtEl>
                                          <p:spTgt spid="89"/>
                                        </p:tgtEl>
                                      </p:cBhvr>
                                    </p:animEffect>
                                  </p:childTnLst>
                                </p:cTn>
                              </p:par>
                            </p:childTnLst>
                          </p:cTn>
                        </p:par>
                      </p:childTnLst>
                    </p:cTn>
                  </p:par>
                </p:childTnLst>
              </p:cTn>
              <p:nextCondLst>
                <p:cond evt="onClick" delay="0">
                  <p:tgtEl>
                    <p:spTgt spid="86"/>
                  </p:tgtEl>
                </p:cond>
              </p:nextCondLst>
            </p:seq>
          </p:childTnLst>
        </p:cTn>
      </p:par>
    </p:tnLst>
    <p:bldLst>
      <p:bldP spid="6" grpId="0" animBg="1"/>
      <p:bldP spid="9" grpId="0"/>
      <p:bldP spid="9" grpId="1"/>
      <p:bldP spid="21" grpId="0"/>
      <p:bldP spid="21" grpId="1"/>
      <p:bldP spid="25" grpId="0" animBg="1"/>
      <p:bldP spid="25" grpId="1" animBg="1"/>
      <p:bldP spid="25" grpId="2" animBg="1"/>
      <p:bldP spid="72" grpId="0" animBg="1"/>
      <p:bldP spid="72" grpId="1" animBg="1"/>
      <p:bldP spid="72" grpId="2" animBg="1"/>
      <p:bldP spid="46" grpId="0"/>
      <p:bldP spid="46" grpId="1"/>
      <p:bldP spid="55" grpId="0"/>
      <p:bldP spid="55" grpId="1"/>
      <p:bldP spid="57" grpId="0"/>
      <p:bldP spid="57" grpId="1"/>
      <p:bldP spid="66" grpId="0"/>
      <p:bldP spid="66" grpId="1"/>
      <p:bldP spid="67" grpId="0"/>
      <p:bldP spid="67" grpId="1"/>
      <p:bldP spid="69" grpId="0"/>
      <p:bldP spid="69" grpId="1"/>
      <p:bldP spid="35" grpId="0"/>
      <p:bldP spid="35" grpId="1"/>
      <p:bldP spid="36" grpId="0"/>
      <p:bldP spid="36" grpId="1"/>
      <p:bldP spid="48" grpId="0"/>
      <p:bldP spid="48" grpId="1"/>
      <p:bldP spid="39" grpId="0"/>
      <p:bldP spid="39" grpId="1"/>
      <p:bldP spid="50" grpId="0"/>
      <p:bldP spid="50" grpId="1"/>
      <p:bldP spid="51" grpId="0"/>
      <p:bldP spid="51" grpId="1"/>
      <p:bldP spid="53" grpId="0"/>
      <p:bldP spid="56" grpId="1" animBg="1"/>
      <p:bldP spid="56" grpId="2" animBg="1"/>
      <p:bldP spid="56" grpId="3" animBg="1"/>
      <p:bldP spid="58" grpId="0" animBg="1"/>
      <p:bldP spid="58" grpId="1" animBg="1"/>
      <p:bldP spid="59" grpId="0" animBg="1"/>
      <p:bldP spid="59" grpId="1" animBg="1"/>
      <p:bldP spid="60" grpId="0" animBg="1"/>
      <p:bldP spid="60" grpId="1" animBg="1"/>
      <p:bldP spid="60" grpId="2" animBg="1"/>
      <p:bldP spid="5" grpId="0" animBg="1"/>
      <p:bldP spid="73" grpId="0" animBg="1"/>
      <p:bldP spid="73" grpId="1" animBg="1"/>
      <p:bldP spid="73" grpId="3" animBg="1"/>
      <p:bldP spid="74" grpId="0" animBg="1"/>
      <p:bldP spid="75" grpId="0" animBg="1"/>
      <p:bldP spid="75" grpId="1" animBg="1"/>
      <p:bldP spid="76" grpId="0" animBg="1"/>
      <p:bldP spid="76" grpId="1" animBg="1"/>
      <p:bldP spid="77" grpId="0" animBg="1"/>
      <p:bldP spid="77" grpId="1" animBg="1"/>
      <p:bldP spid="4" grpId="0"/>
      <p:bldP spid="4" grpId="1"/>
      <p:bldP spid="27" grpId="0" animBg="1"/>
      <p:bldP spid="27" grpId="1" animBg="1"/>
      <p:bldP spid="28" grpId="0" animBg="1"/>
      <p:bldP spid="28" grpId="1" animBg="1"/>
      <p:bldP spid="29" grpId="0" animBg="1"/>
      <p:bldP spid="29" grpId="1" animBg="1"/>
      <p:bldP spid="30" grpId="0" animBg="1"/>
      <p:bldP spid="30" grpId="1" animBg="1"/>
      <p:bldP spid="31" grpId="0" animBg="1"/>
      <p:bldP spid="31" grpId="1" animBg="1"/>
      <p:bldP spid="32" grpId="0" animBg="1"/>
      <p:bldP spid="32" grpId="1" animBg="1"/>
      <p:bldP spid="47" grpId="0" animBg="1"/>
      <p:bldP spid="47" grpId="1" animBg="1"/>
      <p:bldP spid="54" grpId="0" animBg="1"/>
      <p:bldP spid="54" grpId="1" animBg="1"/>
      <p:bldP spid="62" grpId="0" animBg="1"/>
      <p:bldP spid="62" grpId="1" animBg="1"/>
      <p:bldP spid="63" grpId="0" animBg="1"/>
      <p:bldP spid="63" grpId="1" animBg="1"/>
      <p:bldP spid="65" grpId="0" animBg="1"/>
      <p:bldP spid="65" grpId="1" animBg="1"/>
      <p:bldP spid="37" grpId="0" animBg="1"/>
      <p:bldP spid="37" grpId="1" animBg="1"/>
      <p:bldP spid="38" grpId="0" animBg="1"/>
      <p:bldP spid="38" grpId="1" animBg="1"/>
      <p:bldP spid="64" grpId="0" animBg="1"/>
      <p:bldP spid="64" grpId="1" animBg="1"/>
      <p:bldP spid="64" grpId="2" animBg="1"/>
      <p:bldP spid="82" grpId="0" animBg="1"/>
      <p:bldP spid="82" grpId="1" autoUpdateAnimBg="0"/>
      <p:bldP spid="82" grpId="2" animBg="1"/>
      <p:bldP spid="83" grpId="0" animBg="1"/>
      <p:bldP spid="83" grpId="1" animBg="1"/>
      <p:bldP spid="84" grpId="0" animBg="1"/>
      <p:bldP spid="84" grpId="1" animBg="1"/>
      <p:bldP spid="89" grpId="0" animBg="1"/>
      <p:bldP spid="89" grpId="1" animBg="1"/>
      <p:bldP spid="89" grpId="2" animBg="1"/>
      <p:bldP spid="89" grpId="3" animBg="1"/>
      <p:bldP spid="89" grpId="4" animBg="1"/>
      <p:bldP spid="90" grpId="0" animBg="1"/>
      <p:bldP spid="91" grpId="0"/>
      <p:bldP spid="91" grpId="1"/>
      <p:bldP spid="11" grpId="0" animBg="1"/>
      <p:bldP spid="92" grpId="0" animBg="1"/>
      <p:bldP spid="92" grpId="1" animBg="1"/>
      <p:bldP spid="93" grpId="0" animBg="1"/>
      <p:bldP spid="93" grpId="1" animBg="1"/>
      <p:bldP spid="94" grpId="0" animBg="1"/>
      <p:bldP spid="94" grpId="1" animBg="1"/>
      <p:bldP spid="95" grpId="0" animBg="1"/>
      <p:bldP spid="95" grpId="1" animBg="1"/>
      <p:bldP spid="96" grpId="0" animBg="1"/>
      <p:bldP spid="96" grpId="1" animBg="1"/>
      <p:bldP spid="97" grpId="0" animBg="1"/>
      <p:bldP spid="97" grpId="1" animBg="1"/>
      <p:bldP spid="98" grpId="0" animBg="1"/>
      <p:bldP spid="98" grpId="1" animBg="1"/>
      <p:bldP spid="99" grpId="0" animBg="1"/>
      <p:bldP spid="99" grpId="1" animBg="1"/>
      <p:bldP spid="100" grpId="0" animBg="1"/>
      <p:bldP spid="100" grpId="1" animBg="1"/>
      <p:bldP spid="101" grpId="0" animBg="1"/>
      <p:bldP spid="101" grpId="1" animBg="1"/>
      <p:bldP spid="102" grpId="0" animBg="1"/>
      <p:bldP spid="102" grpId="1" animBg="1"/>
      <p:bldP spid="103" grpId="0" animBg="1"/>
      <p:bldP spid="103" grpId="1" animBg="1"/>
      <p:bldP spid="104" grpId="0" animBg="1"/>
      <p:bldP spid="104" grpId="1"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0" name="Spojnice: pravoúhlá 9"/>
          <p:cNvCxnSpPr/>
          <p:nvPr/>
        </p:nvCxnSpPr>
        <p:spPr>
          <a:xfrm flipV="1">
            <a:off x="7432933" y="2434078"/>
            <a:ext cx="930769" cy="436884"/>
          </a:xfrm>
          <a:prstGeom prst="bentConnector3">
            <a:avLst>
              <a:gd name="adj1" fmla="val 99767"/>
            </a:avLst>
          </a:prstGeom>
          <a:ln w="31750">
            <a:solidFill>
              <a:schemeClr val="accent5"/>
            </a:solidFill>
            <a:prstDash val="sysDot"/>
            <a:headEnd type="none"/>
            <a:tailEnd type="triangle"/>
          </a:ln>
        </p:spPr>
        <p:style>
          <a:lnRef idx="1">
            <a:schemeClr val="accent1"/>
          </a:lnRef>
          <a:fillRef idx="0">
            <a:schemeClr val="accent1"/>
          </a:fillRef>
          <a:effectRef idx="0">
            <a:schemeClr val="accent1"/>
          </a:effectRef>
          <a:fontRef idx="minor">
            <a:schemeClr val="tx1"/>
          </a:fontRef>
        </p:style>
      </p:cxnSp>
      <p:sp>
        <p:nvSpPr>
          <p:cNvPr id="5" name="Volný tvar: obrazec 4"/>
          <p:cNvSpPr/>
          <p:nvPr/>
        </p:nvSpPr>
        <p:spPr>
          <a:xfrm>
            <a:off x="7317613" y="1346784"/>
            <a:ext cx="1018535" cy="655721"/>
          </a:xfrm>
          <a:custGeom>
            <a:avLst/>
            <a:gdLst>
              <a:gd name="connsiteX0" fmla="*/ 0 w 1052763"/>
              <a:gd name="connsiteY0" fmla="*/ 655721 h 655721"/>
              <a:gd name="connsiteX1" fmla="*/ 0 w 1052763"/>
              <a:gd name="connsiteY1" fmla="*/ 529389 h 655721"/>
              <a:gd name="connsiteX2" fmla="*/ 1052763 w 1052763"/>
              <a:gd name="connsiteY2" fmla="*/ 529389 h 655721"/>
              <a:gd name="connsiteX3" fmla="*/ 1052763 w 1052763"/>
              <a:gd name="connsiteY3" fmla="*/ 0 h 655721"/>
            </a:gdLst>
            <a:ahLst/>
            <a:cxnLst>
              <a:cxn ang="0">
                <a:pos x="connsiteX0" y="connsiteY0"/>
              </a:cxn>
              <a:cxn ang="0">
                <a:pos x="connsiteX1" y="connsiteY1"/>
              </a:cxn>
              <a:cxn ang="0">
                <a:pos x="connsiteX2" y="connsiteY2"/>
              </a:cxn>
              <a:cxn ang="0">
                <a:pos x="connsiteX3" y="connsiteY3"/>
              </a:cxn>
            </a:cxnLst>
            <a:rect l="l" t="t" r="r" b="b"/>
            <a:pathLst>
              <a:path w="1052763" h="655721">
                <a:moveTo>
                  <a:pt x="0" y="655721"/>
                </a:moveTo>
                <a:lnTo>
                  <a:pt x="0" y="529389"/>
                </a:lnTo>
                <a:lnTo>
                  <a:pt x="1052763" y="529389"/>
                </a:lnTo>
                <a:lnTo>
                  <a:pt x="1052763" y="0"/>
                </a:lnTo>
              </a:path>
            </a:pathLst>
          </a:custGeom>
          <a:noFill/>
          <a:ln w="31750">
            <a:solidFill>
              <a:schemeClr val="accent5"/>
            </a:solidFill>
            <a:prstDash val="sysDot"/>
            <a:tailEnd type="triangle"/>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7" name="Spojnice: pravoúhlá 6"/>
          <p:cNvCxnSpPr/>
          <p:nvPr/>
        </p:nvCxnSpPr>
        <p:spPr>
          <a:xfrm rot="5400000">
            <a:off x="1457477" y="2223042"/>
            <a:ext cx="360002" cy="179628"/>
          </a:xfrm>
          <a:prstGeom prst="bentConnector3">
            <a:avLst>
              <a:gd name="adj1" fmla="val -3473"/>
            </a:avLst>
          </a:prstGeom>
          <a:ln w="31750">
            <a:solidFill>
              <a:schemeClr val="accent5"/>
            </a:solidFill>
            <a:prstDash val="sysDot"/>
            <a:headEnd type="none" w="lg" len="med"/>
            <a:tailEnd type="triangle"/>
          </a:ln>
        </p:spPr>
        <p:style>
          <a:lnRef idx="1">
            <a:schemeClr val="accent1"/>
          </a:lnRef>
          <a:fillRef idx="0">
            <a:schemeClr val="accent1"/>
          </a:fillRef>
          <a:effectRef idx="0">
            <a:schemeClr val="accent1"/>
          </a:effectRef>
          <a:fontRef idx="minor">
            <a:schemeClr val="tx1"/>
          </a:fontRef>
        </p:style>
      </p:cxnSp>
      <p:sp>
        <p:nvSpPr>
          <p:cNvPr id="2" name="Zástupný symbol pro zápatí 1"/>
          <p:cNvSpPr>
            <a:spLocks noGrp="1"/>
          </p:cNvSpPr>
          <p:nvPr>
            <p:ph type="ftr" sz="quarter" idx="11"/>
          </p:nvPr>
        </p:nvSpPr>
        <p:spPr>
          <a:xfrm>
            <a:off x="180000" y="6336000"/>
            <a:ext cx="3312000" cy="360000"/>
          </a:xfrm>
        </p:spPr>
        <p:txBody>
          <a:bodyPr/>
          <a:lstStyle/>
          <a:p>
            <a:r>
              <a:rPr lang="en-GB" dirty="0"/>
              <a:t>Forward rate agreement</a:t>
            </a:r>
          </a:p>
        </p:txBody>
      </p:sp>
      <p:sp>
        <p:nvSpPr>
          <p:cNvPr id="3" name="Zástupný symbol pro číslo snímku 2"/>
          <p:cNvSpPr>
            <a:spLocks noGrp="1"/>
          </p:cNvSpPr>
          <p:nvPr>
            <p:ph type="sldNum" sz="quarter" idx="12"/>
          </p:nvPr>
        </p:nvSpPr>
        <p:spPr>
          <a:xfrm>
            <a:off x="7164000" y="6336000"/>
            <a:ext cx="1800000" cy="360000"/>
          </a:xfrm>
        </p:spPr>
        <p:txBody>
          <a:bodyPr/>
          <a:lstStyle/>
          <a:p>
            <a:pPr algn="r"/>
            <a:r>
              <a:rPr lang="cs-CZ" dirty="0"/>
              <a:t>7</a:t>
            </a:r>
          </a:p>
        </p:txBody>
      </p:sp>
      <p:sp>
        <p:nvSpPr>
          <p:cNvPr id="4" name="Nadpis 3"/>
          <p:cNvSpPr>
            <a:spLocks noGrp="1"/>
          </p:cNvSpPr>
          <p:nvPr>
            <p:ph type="title"/>
          </p:nvPr>
        </p:nvSpPr>
        <p:spPr>
          <a:xfrm>
            <a:off x="144000" y="144000"/>
            <a:ext cx="5541281" cy="648072"/>
          </a:xfrm>
        </p:spPr>
        <p:txBody>
          <a:bodyPr/>
          <a:lstStyle/>
          <a:p>
            <a:r>
              <a:rPr lang="en-GB" dirty="0"/>
              <a:t>Price links with coupon swaps</a:t>
            </a:r>
          </a:p>
        </p:txBody>
      </p:sp>
      <p:sp>
        <p:nvSpPr>
          <p:cNvPr id="9" name="TextovéPole 8"/>
          <p:cNvSpPr txBox="1"/>
          <p:nvPr/>
        </p:nvSpPr>
        <p:spPr>
          <a:xfrm>
            <a:off x="864000" y="4212000"/>
            <a:ext cx="3720446" cy="430887"/>
          </a:xfrm>
          <a:prstGeom prst="rect">
            <a:avLst/>
          </a:prstGeom>
          <a:noFill/>
          <a:ln>
            <a:noFill/>
          </a:ln>
        </p:spPr>
        <p:txBody>
          <a:bodyPr wrap="square" rtlCol="0">
            <a:spAutoFit/>
          </a:bodyPr>
          <a:lstStyle/>
          <a:p>
            <a:pPr marL="324000" indent="-324000">
              <a:buClr>
                <a:srgbClr val="7030A0"/>
              </a:buClr>
              <a:buFont typeface="Wingdings" panose="05000000000000000000" pitchFamily="2" charset="2"/>
              <a:buChar char="Ø"/>
            </a:pPr>
            <a:r>
              <a:rPr lang="en-GB" sz="2200" dirty="0">
                <a:latin typeface="Cambria Math" panose="02040503050406030204" pitchFamily="18" charset="0"/>
                <a:ea typeface="Cambria Math" panose="02040503050406030204" pitchFamily="18" charset="0"/>
              </a:rPr>
              <a:t>No arbitrage condition</a:t>
            </a:r>
          </a:p>
        </p:txBody>
      </p:sp>
      <p:sp>
        <p:nvSpPr>
          <p:cNvPr id="15" name="TextovéPole 14"/>
          <p:cNvSpPr txBox="1"/>
          <p:nvPr/>
        </p:nvSpPr>
        <p:spPr>
          <a:xfrm>
            <a:off x="1188000" y="1289548"/>
            <a:ext cx="7716512" cy="369332"/>
          </a:xfrm>
          <a:prstGeom prst="rect">
            <a:avLst/>
          </a:prstGeom>
          <a:noFill/>
          <a:ln>
            <a:noFill/>
          </a:ln>
        </p:spPr>
        <p:txBody>
          <a:bodyPr wrap="square" rtlCol="0">
            <a:spAutoFit/>
          </a:bodyPr>
          <a:lstStyle/>
          <a:p>
            <a:pPr marL="324000" lvl="2"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Both products can fix borrowing cost over a given period in advance</a:t>
            </a:r>
          </a:p>
        </p:txBody>
      </p:sp>
      <p:sp>
        <p:nvSpPr>
          <p:cNvPr id="21" name="TextovéPole 20"/>
          <p:cNvSpPr txBox="1"/>
          <p:nvPr/>
        </p:nvSpPr>
        <p:spPr>
          <a:xfrm>
            <a:off x="864000" y="954000"/>
            <a:ext cx="7140930" cy="430887"/>
          </a:xfrm>
          <a:prstGeom prst="rect">
            <a:avLst/>
          </a:prstGeom>
          <a:noFill/>
          <a:ln>
            <a:noFill/>
          </a:ln>
        </p:spPr>
        <p:txBody>
          <a:bodyPr wrap="square" rtlCol="0">
            <a:spAutoFit/>
          </a:bodyPr>
          <a:lstStyle/>
          <a:p>
            <a:pPr marL="324000" indent="-324000">
              <a:buClr>
                <a:srgbClr val="7030A0"/>
              </a:buClr>
              <a:buFont typeface="Wingdings" panose="05000000000000000000" pitchFamily="2" charset="2"/>
              <a:buChar char="Ø"/>
            </a:pPr>
            <a:r>
              <a:rPr lang="en-GB" sz="2200" dirty="0">
                <a:latin typeface="Cambria Math" panose="02040503050406030204" pitchFamily="18" charset="0"/>
                <a:ea typeface="Cambria Math" panose="02040503050406030204" pitchFamily="18" charset="0"/>
              </a:rPr>
              <a:t>Similarity between an FRA strip and a coupon swap</a:t>
            </a:r>
          </a:p>
        </p:txBody>
      </p:sp>
      <p:sp>
        <p:nvSpPr>
          <p:cNvPr id="25" name="Tlačítko akce: Zvuk 24">
            <a:hlinkClick r:id="" action="ppaction://noaction" highlightClick="1"/>
          </p:cNvPr>
          <p:cNvSpPr/>
          <p:nvPr/>
        </p:nvSpPr>
        <p:spPr>
          <a:xfrm>
            <a:off x="252000" y="900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cs-CZ" sz="1200" b="1" dirty="0">
                <a:solidFill>
                  <a:srgbClr val="FFFF00"/>
                </a:solidFill>
              </a:rPr>
              <a:t>2</a:t>
            </a:r>
          </a:p>
        </p:txBody>
      </p:sp>
      <p:sp>
        <p:nvSpPr>
          <p:cNvPr id="27" name="TextovéPole 26"/>
          <p:cNvSpPr txBox="1">
            <a:spLocks/>
          </p:cNvSpPr>
          <p:nvPr/>
        </p:nvSpPr>
        <p:spPr>
          <a:xfrm>
            <a:off x="-720000" y="7092000"/>
            <a:ext cx="8640000" cy="576064"/>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fontAlgn="base"/>
            <a:r>
              <a:rPr lang="cs-CZ" dirty="0"/>
              <a:t>V úvodu této přednášky byl FRA kontrakt představen jako jednoduchý kupónový swap, obsahující pouze jednu výměnou úrokových plateb. Nicméně většího počtu úrokových výměn, podobně jako v kupónovém swapu, můžeme dosáhnout zapojením většího počtu časově navazujících FRA kontraktů. Tato podobnost má své oceňovací důsledky, které si nyní podrobněji prozkoumáme.</a:t>
            </a:r>
          </a:p>
        </p:txBody>
      </p:sp>
      <p:sp>
        <p:nvSpPr>
          <p:cNvPr id="28" name="TextovéPole 27"/>
          <p:cNvSpPr txBox="1">
            <a:spLocks/>
          </p:cNvSpPr>
          <p:nvPr/>
        </p:nvSpPr>
        <p:spPr>
          <a:xfrm>
            <a:off x="-54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a:r>
              <a:rPr lang="cs-CZ" dirty="0"/>
              <a:t>V základech téměř všech oceňovacích formulí můžeme nalézt princip neexistující arbitrážní příležitosti mezi produkty s identickým či velmi podobným hotovostním tokem.</a:t>
            </a:r>
            <a:endParaRPr lang="cs-CZ" dirty="0">
              <a:effectLst/>
            </a:endParaRPr>
          </a:p>
        </p:txBody>
      </p:sp>
      <p:sp>
        <p:nvSpPr>
          <p:cNvPr id="29" name="TextovéPole 28"/>
          <p:cNvSpPr txBox="1">
            <a:spLocks/>
          </p:cNvSpPr>
          <p:nvPr/>
        </p:nvSpPr>
        <p:spPr>
          <a:xfrm>
            <a:off x="-3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marL="0" lvl="1"/>
            <a:r>
              <a:rPr lang="cs-CZ" sz="1000" dirty="0"/>
              <a:t>Ukažme si nyní, jak FRA strip a kupónový swap umožňují fixovat úrokovou sazbu o dané splatnosti.</a:t>
            </a:r>
          </a:p>
        </p:txBody>
      </p:sp>
      <p:sp>
        <p:nvSpPr>
          <p:cNvPr id="30" name="TextovéPole 29"/>
          <p:cNvSpPr txBox="1">
            <a:spLocks/>
          </p:cNvSpPr>
          <p:nvPr/>
        </p:nvSpPr>
        <p:spPr>
          <a:xfrm>
            <a:off x="-180000" y="7092000"/>
            <a:ext cx="8640000" cy="576000"/>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fontAlgn="base"/>
            <a:r>
              <a:rPr lang="cs-CZ" dirty="0"/>
              <a:t>Na této časové ose je zachyceno vytvoření FRA stripu z podkladových čtvrtletních FRA kontraktů. První z těchto FRA kontraktů ovšem není nic jiného než tříměsíční výpůjčka za aktuální tříměsíční úrokovou sazbu. Z předchozího výkladu víme, že tento strip bude mít stejný hotovostní tok jako dvanáctiměsíční půjčka za aktuální dvanáctiměsíční úrokovou sazbu.</a:t>
            </a:r>
          </a:p>
        </p:txBody>
      </p:sp>
      <p:sp>
        <p:nvSpPr>
          <p:cNvPr id="31" name="TextovéPole 30"/>
          <p:cNvSpPr txBox="1">
            <a:spLocks/>
          </p:cNvSpPr>
          <p:nvPr/>
        </p:nvSpPr>
        <p:spPr>
          <a:xfrm>
            <a:off x="0" y="7092000"/>
            <a:ext cx="8640000" cy="576000"/>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fontAlgn="base"/>
            <a:r>
              <a:rPr lang="cs-CZ" dirty="0"/>
              <a:t>Jak ukazuje další časová osa, stejný hotovostní tok, jaký má roční strip, můžeme dosáhnout pomocí ročního swapu se čtvrtletní platbou pohyblivé sazby. Objasněme si obsah jednotlivých plateb, popsaných šipkami o různé barvě.</a:t>
            </a:r>
          </a:p>
        </p:txBody>
      </p:sp>
      <p:sp>
        <p:nvSpPr>
          <p:cNvPr id="32" name="TextovéPole 31"/>
          <p:cNvSpPr txBox="1">
            <a:spLocks/>
          </p:cNvSpPr>
          <p:nvPr/>
        </p:nvSpPr>
        <p:spPr>
          <a:xfrm>
            <a:off x="180000" y="7092000"/>
            <a:ext cx="8640000" cy="576000"/>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a:r>
              <a:rPr lang="cs-CZ" dirty="0"/>
              <a:t>Červená šipka zachycuje platbu fixní sazby na konci ročního trvání swapu. Vedle toho čtyři zelené šipky zachycují plovoucí platbu prováděnou na konci každého čtvrtletí. Použita bude vždy tříměsíční sazba platná na začátku odpovídajícího čtvrtletí.</a:t>
            </a:r>
          </a:p>
        </p:txBody>
      </p:sp>
      <p:sp>
        <p:nvSpPr>
          <p:cNvPr id="47" name="TextovéPole 46"/>
          <p:cNvSpPr txBox="1">
            <a:spLocks/>
          </p:cNvSpPr>
          <p:nvPr/>
        </p:nvSpPr>
        <p:spPr>
          <a:xfrm>
            <a:off x="360000" y="7092000"/>
            <a:ext cx="8640000" cy="576000"/>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fontAlgn="base"/>
            <a:r>
              <a:rPr lang="cs-CZ" dirty="0"/>
              <a:t>Na začátku každého čtvrtletí předchozí hotovostní tok doplníme výpůjčkou ve výši pomyslné jistiny swapu. Výpůjční sazba se bude rovnat tříměsíční sazbě platné na začátku každého čtvrtletí. Je to stejná sazba, jaká určuje velikost pohyblivé nohy swapu.</a:t>
            </a:r>
          </a:p>
        </p:txBody>
      </p:sp>
      <p:sp>
        <p:nvSpPr>
          <p:cNvPr id="54" name="TextovéPole 53"/>
          <p:cNvSpPr txBox="1">
            <a:spLocks/>
          </p:cNvSpPr>
          <p:nvPr/>
        </p:nvSpPr>
        <p:spPr>
          <a:xfrm>
            <a:off x="54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fontAlgn="base"/>
            <a:r>
              <a:rPr lang="cs-CZ" dirty="0"/>
              <a:t>Tímto způsobem se čistý hotovostní tok v každém vnitřním bodě swapu vynuluje. To, co zůstane, je hotovostní tok dvanáctiměsíční půjčky, stejně jako v předchozím případě dvanáctiměsíčního stripu.</a:t>
            </a:r>
          </a:p>
        </p:txBody>
      </p:sp>
      <p:sp>
        <p:nvSpPr>
          <p:cNvPr id="62" name="TextovéPole 61"/>
          <p:cNvSpPr txBox="1">
            <a:spLocks/>
          </p:cNvSpPr>
          <p:nvPr/>
        </p:nvSpPr>
        <p:spPr>
          <a:xfrm>
            <a:off x="72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marL="0" lvl="1" fontAlgn="base"/>
            <a:r>
              <a:rPr lang="cs-CZ" sz="1000" dirty="0"/>
              <a:t>Dvě výše uvedené finanční konstrukce vykazují stejný hotovostní tok, takže by neměly umožňovat bezrizikovou arbitráž.</a:t>
            </a:r>
          </a:p>
        </p:txBody>
      </p:sp>
      <p:sp>
        <p:nvSpPr>
          <p:cNvPr id="63" name="TextovéPole 62"/>
          <p:cNvSpPr txBox="1">
            <a:spLocks/>
          </p:cNvSpPr>
          <p:nvPr/>
        </p:nvSpPr>
        <p:spPr>
          <a:xfrm>
            <a:off x="90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fontAlgn="base"/>
            <a:r>
              <a:rPr lang="cs-CZ" dirty="0"/>
              <a:t>První konstrukce umožňovala vypůjčit si za roční sazbu peněžního trhu. V druhé konstrukci to byla swapová sazba ročního swapu. Obě sazby proto musí být stejné. Dostáváme tak tuto rovnici.</a:t>
            </a:r>
          </a:p>
        </p:txBody>
      </p:sp>
      <p:sp>
        <p:nvSpPr>
          <p:cNvPr id="65" name="TextovéPole 64"/>
          <p:cNvSpPr txBox="1">
            <a:spLocks/>
          </p:cNvSpPr>
          <p:nvPr/>
        </p:nvSpPr>
        <p:spPr>
          <a:xfrm>
            <a:off x="1080000" y="7092000"/>
            <a:ext cx="8640000" cy="576000"/>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a:r>
              <a:rPr lang="cs-CZ" dirty="0"/>
              <a:t>Pro zopakování, na levé straně rovnice vidíme swapovou sazbu ročního kupónového swapu. Tato sazba se rovná aktuální roční sazbě peněžního trhu, jež sama musí být v souladu s úrokovou paritou ročního stripu.</a:t>
            </a:r>
          </a:p>
        </p:txBody>
      </p:sp>
      <p:sp>
        <p:nvSpPr>
          <p:cNvPr id="72" name="Tlačítko akce: Zvuk 71">
            <a:hlinkClick r:id="" action="ppaction://noaction" highlightClick="1"/>
          </p:cNvPr>
          <p:cNvSpPr/>
          <p:nvPr/>
        </p:nvSpPr>
        <p:spPr>
          <a:xfrm>
            <a:off x="252000" y="4158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cs-CZ" sz="1200" b="1" dirty="0">
                <a:solidFill>
                  <a:srgbClr val="FFFF00"/>
                </a:solidFill>
              </a:rPr>
              <a:t>3</a:t>
            </a:r>
          </a:p>
        </p:txBody>
      </p:sp>
      <p:sp>
        <p:nvSpPr>
          <p:cNvPr id="46" name="TextovéPole 45"/>
          <p:cNvSpPr txBox="1"/>
          <p:nvPr/>
        </p:nvSpPr>
        <p:spPr>
          <a:xfrm>
            <a:off x="1188001" y="4520865"/>
            <a:ext cx="7922960" cy="646331"/>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Swap price should be equal to the money market rate (FRA rate of the strip) whose maturity coincides with the duration of the swap</a:t>
            </a:r>
          </a:p>
        </p:txBody>
      </p:sp>
      <p:sp>
        <p:nvSpPr>
          <p:cNvPr id="85" name="TextovéPole 84"/>
          <p:cNvSpPr txBox="1"/>
          <p:nvPr/>
        </p:nvSpPr>
        <p:spPr>
          <a:xfrm>
            <a:off x="1584000" y="2551505"/>
            <a:ext cx="5147668" cy="276999"/>
          </a:xfrm>
          <a:prstGeom prst="rect">
            <a:avLst/>
          </a:prstGeom>
          <a:noFill/>
          <a:ln>
            <a:noFill/>
          </a:ln>
        </p:spPr>
        <p:txBody>
          <a:bodyPr wrap="square" rtlCol="0">
            <a:spAutoFit/>
          </a:bodyPr>
          <a:lstStyle/>
          <a:p>
            <a:pPr marL="0" lvl="2">
              <a:buClr>
                <a:srgbClr val="7030A0"/>
              </a:buClr>
              <a:buSzPct val="80000"/>
            </a:pPr>
            <a:r>
              <a:rPr lang="en-GB" sz="1200" b="1" dirty="0">
                <a:latin typeface="Cambria Math" panose="02040503050406030204" pitchFamily="18" charset="0"/>
                <a:ea typeface="Cambria Math" panose="02040503050406030204" pitchFamily="18" charset="0"/>
              </a:rPr>
              <a:t>1Y coupon swap with 3M floating leg fixes 12M interest rate</a:t>
            </a:r>
          </a:p>
        </p:txBody>
      </p:sp>
      <p:sp>
        <p:nvSpPr>
          <p:cNvPr id="88" name="Tlačítko akce: Zvuk 87">
            <a:hlinkClick r:id="" action="ppaction://noaction" highlightClick="1"/>
          </p:cNvPr>
          <p:cNvSpPr/>
          <p:nvPr/>
        </p:nvSpPr>
        <p:spPr>
          <a:xfrm>
            <a:off x="7020000" y="180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cs-CZ" sz="1200" b="1" dirty="0">
                <a:solidFill>
                  <a:srgbClr val="FFFF00"/>
                </a:solidFill>
              </a:rPr>
              <a:t>1</a:t>
            </a:r>
          </a:p>
        </p:txBody>
      </p:sp>
      <p:sp>
        <p:nvSpPr>
          <p:cNvPr id="67" name="TextovéPole 66"/>
          <p:cNvSpPr txBox="1"/>
          <p:nvPr/>
        </p:nvSpPr>
        <p:spPr>
          <a:xfrm>
            <a:off x="1188001" y="5391080"/>
            <a:ext cx="7758604" cy="646331"/>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Imperfections may exist due to different conventions </a:t>
            </a:r>
            <a:r>
              <a:rPr lang="cs-CZ" dirty="0">
                <a:latin typeface="Cambria Math" panose="02040503050406030204" pitchFamily="18" charset="0"/>
                <a:ea typeface="Cambria Math" panose="02040503050406030204" pitchFamily="18" charset="0"/>
              </a:rPr>
              <a:t>in </a:t>
            </a:r>
            <a:r>
              <a:rPr lang="en-GB" dirty="0">
                <a:latin typeface="Cambria Math" panose="02040503050406030204" pitchFamily="18" charset="0"/>
                <a:ea typeface="Cambria Math" panose="02040503050406030204" pitchFamily="18" charset="0"/>
              </a:rPr>
              <a:t>money market</a:t>
            </a:r>
            <a:r>
              <a:rPr lang="cs-CZ" dirty="0">
                <a:latin typeface="Cambria Math" panose="02040503050406030204" pitchFamily="18" charset="0"/>
                <a:ea typeface="Cambria Math" panose="02040503050406030204" pitchFamily="18" charset="0"/>
              </a:rPr>
              <a:t>s</a:t>
            </a:r>
            <a:r>
              <a:rPr lang="en-GB" dirty="0">
                <a:latin typeface="Cambria Math" panose="02040503050406030204" pitchFamily="18" charset="0"/>
                <a:ea typeface="Cambria Math" panose="02040503050406030204" pitchFamily="18" charset="0"/>
              </a:rPr>
              <a:t> (applied to FRA contracts) and capital markets (applied to swaps)</a:t>
            </a:r>
          </a:p>
        </p:txBody>
      </p:sp>
      <p:sp>
        <p:nvSpPr>
          <p:cNvPr id="82" name="TextovéPole 81"/>
          <p:cNvSpPr txBox="1"/>
          <p:nvPr/>
        </p:nvSpPr>
        <p:spPr>
          <a:xfrm>
            <a:off x="1584000" y="1639833"/>
            <a:ext cx="6626877" cy="276999"/>
          </a:xfrm>
          <a:prstGeom prst="rect">
            <a:avLst/>
          </a:prstGeom>
          <a:noFill/>
          <a:ln>
            <a:noFill/>
          </a:ln>
        </p:spPr>
        <p:txBody>
          <a:bodyPr wrap="square" rtlCol="0">
            <a:spAutoFit/>
          </a:bodyPr>
          <a:lstStyle/>
          <a:p>
            <a:pPr marL="0" lvl="2">
              <a:buClr>
                <a:srgbClr val="7030A0"/>
              </a:buClr>
              <a:buSzPct val="80000"/>
            </a:pPr>
            <a:r>
              <a:rPr lang="en-GB" sz="1200" b="1" dirty="0">
                <a:latin typeface="Cambria Math" panose="02040503050406030204" pitchFamily="18" charset="0"/>
                <a:ea typeface="Cambria Math" panose="02040503050406030204" pitchFamily="18" charset="0"/>
              </a:rPr>
              <a:t>FRA strip </a:t>
            </a:r>
            <a:r>
              <a:rPr lang="cs-CZ" sz="1200" b="1" dirty="0">
                <a:latin typeface="Cambria Math" panose="02040503050406030204" pitchFamily="18" charset="0"/>
                <a:ea typeface="Cambria Math" panose="02040503050406030204" pitchFamily="18" charset="0"/>
              </a:rPr>
              <a:t>(</a:t>
            </a:r>
            <a:r>
              <a:rPr lang="en-GB" sz="1200" b="1" dirty="0">
                <a:latin typeface="Cambria Math" panose="02040503050406030204" pitchFamily="18" charset="0"/>
                <a:ea typeface="Cambria Math" panose="02040503050406030204" pitchFamily="18" charset="0"/>
              </a:rPr>
              <a:t>composed of 3M interest rate, 3v6 FRA, 6v9 FRA and 9v12 FRA</a:t>
            </a:r>
            <a:r>
              <a:rPr lang="cs-CZ" sz="1200" b="1" dirty="0">
                <a:latin typeface="Cambria Math" panose="02040503050406030204" pitchFamily="18" charset="0"/>
                <a:ea typeface="Cambria Math" panose="02040503050406030204" pitchFamily="18" charset="0"/>
              </a:rPr>
              <a:t>)</a:t>
            </a:r>
            <a:r>
              <a:rPr lang="en-GB" sz="1200" b="1" dirty="0">
                <a:latin typeface="Cambria Math" panose="02040503050406030204" pitchFamily="18" charset="0"/>
                <a:ea typeface="Cambria Math" panose="02040503050406030204" pitchFamily="18" charset="0"/>
              </a:rPr>
              <a:t> fixes 12M interest rate</a:t>
            </a:r>
          </a:p>
        </p:txBody>
      </p:sp>
      <p:grpSp>
        <p:nvGrpSpPr>
          <p:cNvPr id="11" name="Skupina 10"/>
          <p:cNvGrpSpPr/>
          <p:nvPr/>
        </p:nvGrpSpPr>
        <p:grpSpPr>
          <a:xfrm>
            <a:off x="1693841" y="2108976"/>
            <a:ext cx="5614463" cy="425848"/>
            <a:chOff x="1693841" y="2108976"/>
            <a:chExt cx="5614463" cy="425848"/>
          </a:xfrm>
        </p:grpSpPr>
        <p:sp>
          <p:nvSpPr>
            <p:cNvPr id="84" name="Obdélník 83"/>
            <p:cNvSpPr/>
            <p:nvPr/>
          </p:nvSpPr>
          <p:spPr>
            <a:xfrm>
              <a:off x="1737248" y="2109600"/>
              <a:ext cx="1334616" cy="246221"/>
            </a:xfrm>
            <a:prstGeom prst="rect">
              <a:avLst/>
            </a:prstGeom>
          </p:spPr>
          <p:txBody>
            <a:bodyPr wrap="square" lIns="0" rIns="0">
              <a:spAutoFit/>
            </a:bodyPr>
            <a:lstStyle/>
            <a:p>
              <a:pPr marL="0" lvl="2" algn="ctr">
                <a:buClr>
                  <a:srgbClr val="7030A0"/>
                </a:buClr>
                <a:buSzPct val="80000"/>
              </a:pPr>
              <a:r>
                <a:rPr lang="en-GB" sz="1000" dirty="0">
                  <a:latin typeface="Cambria Math" panose="02040503050406030204" pitchFamily="18" charset="0"/>
                  <a:ea typeface="Cambria Math" panose="02040503050406030204" pitchFamily="18" charset="0"/>
                </a:rPr>
                <a:t>3M rate (0v3 FRA)</a:t>
              </a:r>
            </a:p>
          </p:txBody>
        </p:sp>
        <p:sp>
          <p:nvSpPr>
            <p:cNvPr id="91" name="Obdélník 90"/>
            <p:cNvSpPr/>
            <p:nvPr/>
          </p:nvSpPr>
          <p:spPr>
            <a:xfrm>
              <a:off x="3145475" y="2108976"/>
              <a:ext cx="1299657" cy="246221"/>
            </a:xfrm>
            <a:prstGeom prst="rect">
              <a:avLst/>
            </a:prstGeom>
          </p:spPr>
          <p:txBody>
            <a:bodyPr wrap="square" lIns="0" rIns="0">
              <a:spAutoFit/>
            </a:bodyPr>
            <a:lstStyle/>
            <a:p>
              <a:pPr marL="0" lvl="2" algn="ctr">
                <a:buClr>
                  <a:srgbClr val="7030A0"/>
                </a:buClr>
                <a:buSzPct val="80000"/>
              </a:pPr>
              <a:r>
                <a:rPr lang="cs-CZ" sz="1000" dirty="0">
                  <a:latin typeface="Cambria Math" panose="02040503050406030204" pitchFamily="18" charset="0"/>
                  <a:ea typeface="Cambria Math" panose="02040503050406030204" pitchFamily="18" charset="0"/>
                </a:rPr>
                <a:t>3v6 FRA</a:t>
              </a:r>
              <a:endParaRPr lang="en-GB" sz="1000" dirty="0">
                <a:latin typeface="Cambria Math" panose="02040503050406030204" pitchFamily="18" charset="0"/>
                <a:ea typeface="Cambria Math" panose="02040503050406030204" pitchFamily="18" charset="0"/>
              </a:endParaRPr>
            </a:p>
          </p:txBody>
        </p:sp>
        <p:sp>
          <p:nvSpPr>
            <p:cNvPr id="93" name="Obdélník 92"/>
            <p:cNvSpPr/>
            <p:nvPr/>
          </p:nvSpPr>
          <p:spPr>
            <a:xfrm>
              <a:off x="1771268" y="2288603"/>
              <a:ext cx="5446980" cy="246221"/>
            </a:xfrm>
            <a:prstGeom prst="rect">
              <a:avLst/>
            </a:prstGeom>
          </p:spPr>
          <p:txBody>
            <a:bodyPr wrap="square" lIns="0" rIns="0">
              <a:spAutoFit/>
            </a:bodyPr>
            <a:lstStyle/>
            <a:p>
              <a:pPr marL="0" lvl="2" algn="ctr">
                <a:buClr>
                  <a:srgbClr val="7030A0"/>
                </a:buClr>
                <a:buSzPct val="80000"/>
              </a:pPr>
              <a:r>
                <a:rPr lang="en-GB" sz="1000" dirty="0">
                  <a:latin typeface="Cambria Math" panose="02040503050406030204" pitchFamily="18" charset="0"/>
                  <a:ea typeface="Cambria Math" panose="02040503050406030204" pitchFamily="18" charset="0"/>
                </a:rPr>
                <a:t>synthetic 12M rate (0v12 FRA)</a:t>
              </a:r>
            </a:p>
          </p:txBody>
        </p:sp>
        <p:grpSp>
          <p:nvGrpSpPr>
            <p:cNvPr id="8" name="Skupina 7"/>
            <p:cNvGrpSpPr/>
            <p:nvPr/>
          </p:nvGrpSpPr>
          <p:grpSpPr>
            <a:xfrm>
              <a:off x="1693841" y="2124404"/>
              <a:ext cx="5614463" cy="368492"/>
              <a:chOff x="1693841" y="2124404"/>
              <a:chExt cx="5614463" cy="368492"/>
            </a:xfrm>
          </p:grpSpPr>
          <p:cxnSp>
            <p:nvCxnSpPr>
              <p:cNvPr id="81" name="Přímá spojnice 80"/>
              <p:cNvCxnSpPr/>
              <p:nvPr/>
            </p:nvCxnSpPr>
            <p:spPr>
              <a:xfrm>
                <a:off x="1700367" y="2124404"/>
                <a:ext cx="0" cy="360000"/>
              </a:xfrm>
              <a:prstGeom prst="line">
                <a:avLst/>
              </a:prstGeom>
              <a:ln w="25400">
                <a:solidFill>
                  <a:srgbClr val="00B050"/>
                </a:solidFill>
                <a:headEnd type="none" w="med" len="lg"/>
                <a:tailEnd type="none" w="med" len="med"/>
              </a:ln>
            </p:spPr>
            <p:style>
              <a:lnRef idx="1">
                <a:schemeClr val="accent1"/>
              </a:lnRef>
              <a:fillRef idx="0">
                <a:schemeClr val="accent1"/>
              </a:fillRef>
              <a:effectRef idx="0">
                <a:schemeClr val="accent1"/>
              </a:effectRef>
              <a:fontRef idx="minor">
                <a:schemeClr val="tx1"/>
              </a:fontRef>
            </p:style>
          </p:cxnSp>
          <p:cxnSp>
            <p:nvCxnSpPr>
              <p:cNvPr id="51" name="Přímá spojnice 50"/>
              <p:cNvCxnSpPr/>
              <p:nvPr/>
            </p:nvCxnSpPr>
            <p:spPr>
              <a:xfrm flipH="1">
                <a:off x="1710000" y="2323763"/>
                <a:ext cx="1379192" cy="0"/>
              </a:xfrm>
              <a:prstGeom prst="line">
                <a:avLst/>
              </a:prstGeom>
              <a:ln w="25400">
                <a:solidFill>
                  <a:srgbClr val="00B050"/>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78" name="Přímá spojnice 77"/>
              <p:cNvCxnSpPr/>
              <p:nvPr/>
            </p:nvCxnSpPr>
            <p:spPr>
              <a:xfrm>
                <a:off x="3096112" y="2138872"/>
                <a:ext cx="0" cy="180000"/>
              </a:xfrm>
              <a:prstGeom prst="line">
                <a:avLst/>
              </a:prstGeom>
              <a:ln w="25400">
                <a:solidFill>
                  <a:srgbClr val="00B050"/>
                </a:solidFill>
                <a:headEnd type="none" w="med" len="lg"/>
                <a:tailEnd type="none" w="med" len="med"/>
              </a:ln>
            </p:spPr>
            <p:style>
              <a:lnRef idx="1">
                <a:schemeClr val="accent1"/>
              </a:lnRef>
              <a:fillRef idx="0">
                <a:schemeClr val="accent1"/>
              </a:fillRef>
              <a:effectRef idx="0">
                <a:schemeClr val="accent1"/>
              </a:effectRef>
              <a:fontRef idx="minor">
                <a:schemeClr val="tx1"/>
              </a:fontRef>
            </p:style>
          </p:cxnSp>
          <p:cxnSp>
            <p:nvCxnSpPr>
              <p:cNvPr id="80" name="Přímá spojnice 79"/>
              <p:cNvCxnSpPr/>
              <p:nvPr/>
            </p:nvCxnSpPr>
            <p:spPr>
              <a:xfrm>
                <a:off x="5907401" y="2138872"/>
                <a:ext cx="0" cy="180000"/>
              </a:xfrm>
              <a:prstGeom prst="line">
                <a:avLst/>
              </a:prstGeom>
              <a:ln w="25400">
                <a:solidFill>
                  <a:srgbClr val="00B050"/>
                </a:solidFill>
                <a:headEnd type="none" w="med" len="lg"/>
                <a:tailEnd type="none" w="med" len="med"/>
              </a:ln>
            </p:spPr>
            <p:style>
              <a:lnRef idx="1">
                <a:schemeClr val="accent1"/>
              </a:lnRef>
              <a:fillRef idx="0">
                <a:schemeClr val="accent1"/>
              </a:fillRef>
              <a:effectRef idx="0">
                <a:schemeClr val="accent1"/>
              </a:effectRef>
              <a:fontRef idx="minor">
                <a:schemeClr val="tx1"/>
              </a:fontRef>
            </p:style>
          </p:cxnSp>
          <p:cxnSp>
            <p:nvCxnSpPr>
              <p:cNvPr id="92" name="Přímá spojnice 91"/>
              <p:cNvCxnSpPr/>
              <p:nvPr/>
            </p:nvCxnSpPr>
            <p:spPr>
              <a:xfrm flipH="1">
                <a:off x="1693841" y="2492896"/>
                <a:ext cx="5614463" cy="0"/>
              </a:xfrm>
              <a:prstGeom prst="line">
                <a:avLst/>
              </a:prstGeom>
              <a:ln w="25400">
                <a:solidFill>
                  <a:srgbClr val="00B050"/>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74" name="Přímá spojnice 73"/>
              <p:cNvCxnSpPr/>
              <p:nvPr/>
            </p:nvCxnSpPr>
            <p:spPr>
              <a:xfrm>
                <a:off x="4499992" y="2138872"/>
                <a:ext cx="0" cy="180000"/>
              </a:xfrm>
              <a:prstGeom prst="line">
                <a:avLst/>
              </a:prstGeom>
              <a:ln w="25400">
                <a:solidFill>
                  <a:srgbClr val="00B050"/>
                </a:solidFill>
                <a:headEnd type="none" w="med" len="lg"/>
                <a:tailEnd type="none" w="med" len="med"/>
              </a:ln>
            </p:spPr>
            <p:style>
              <a:lnRef idx="1">
                <a:schemeClr val="accent1"/>
              </a:lnRef>
              <a:fillRef idx="0">
                <a:schemeClr val="accent1"/>
              </a:fillRef>
              <a:effectRef idx="0">
                <a:schemeClr val="accent1"/>
              </a:effectRef>
              <a:fontRef idx="minor">
                <a:schemeClr val="tx1"/>
              </a:fontRef>
            </p:style>
          </p:cxnSp>
          <p:cxnSp>
            <p:nvCxnSpPr>
              <p:cNvPr id="79" name="Přímá spojnice 78"/>
              <p:cNvCxnSpPr/>
              <p:nvPr/>
            </p:nvCxnSpPr>
            <p:spPr>
              <a:xfrm>
                <a:off x="7308304" y="2126840"/>
                <a:ext cx="0" cy="360000"/>
              </a:xfrm>
              <a:prstGeom prst="line">
                <a:avLst/>
              </a:prstGeom>
              <a:ln w="25400">
                <a:solidFill>
                  <a:srgbClr val="00B050"/>
                </a:solidFill>
                <a:headEnd type="none" w="med" len="lg"/>
                <a:tailEnd type="none" w="med" len="med"/>
              </a:ln>
            </p:spPr>
            <p:style>
              <a:lnRef idx="1">
                <a:schemeClr val="accent1"/>
              </a:lnRef>
              <a:fillRef idx="0">
                <a:schemeClr val="accent1"/>
              </a:fillRef>
              <a:effectRef idx="0">
                <a:schemeClr val="accent1"/>
              </a:effectRef>
              <a:fontRef idx="minor">
                <a:schemeClr val="tx1"/>
              </a:fontRef>
            </p:style>
          </p:cxnSp>
          <p:cxnSp>
            <p:nvCxnSpPr>
              <p:cNvPr id="89" name="Přímá spojnice 88"/>
              <p:cNvCxnSpPr/>
              <p:nvPr/>
            </p:nvCxnSpPr>
            <p:spPr>
              <a:xfrm flipH="1">
                <a:off x="3110478" y="2318872"/>
                <a:ext cx="1379192" cy="0"/>
              </a:xfrm>
              <a:prstGeom prst="line">
                <a:avLst/>
              </a:prstGeom>
              <a:ln w="25400">
                <a:solidFill>
                  <a:srgbClr val="00B050"/>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95" name="Přímá spojnice 94"/>
              <p:cNvCxnSpPr/>
              <p:nvPr/>
            </p:nvCxnSpPr>
            <p:spPr>
              <a:xfrm flipH="1">
                <a:off x="4512428" y="2318872"/>
                <a:ext cx="1379192" cy="0"/>
              </a:xfrm>
              <a:prstGeom prst="line">
                <a:avLst/>
              </a:prstGeom>
              <a:ln w="25400">
                <a:solidFill>
                  <a:srgbClr val="00B050"/>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96" name="Přímá spojnice 95"/>
              <p:cNvCxnSpPr/>
              <p:nvPr/>
            </p:nvCxnSpPr>
            <p:spPr>
              <a:xfrm flipH="1">
                <a:off x="5923096" y="2318872"/>
                <a:ext cx="1379192" cy="0"/>
              </a:xfrm>
              <a:prstGeom prst="line">
                <a:avLst/>
              </a:prstGeom>
              <a:ln w="25400">
                <a:solidFill>
                  <a:srgbClr val="00B050"/>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grpSp>
        <p:sp>
          <p:nvSpPr>
            <p:cNvPr id="102" name="Obdélník 101"/>
            <p:cNvSpPr/>
            <p:nvPr/>
          </p:nvSpPr>
          <p:spPr>
            <a:xfrm>
              <a:off x="4555970" y="2109600"/>
              <a:ext cx="1299657" cy="246221"/>
            </a:xfrm>
            <a:prstGeom prst="rect">
              <a:avLst/>
            </a:prstGeom>
          </p:spPr>
          <p:txBody>
            <a:bodyPr wrap="square" lIns="0" rIns="0">
              <a:spAutoFit/>
            </a:bodyPr>
            <a:lstStyle/>
            <a:p>
              <a:pPr marL="0" lvl="2" algn="ctr">
                <a:buClr>
                  <a:srgbClr val="7030A0"/>
                </a:buClr>
                <a:buSzPct val="80000"/>
              </a:pPr>
              <a:r>
                <a:rPr lang="cs-CZ" sz="1000" dirty="0">
                  <a:latin typeface="Cambria Math" panose="02040503050406030204" pitchFamily="18" charset="0"/>
                  <a:ea typeface="Cambria Math" panose="02040503050406030204" pitchFamily="18" charset="0"/>
                </a:rPr>
                <a:t>6v9 FRA</a:t>
              </a:r>
              <a:endParaRPr lang="en-GB" sz="1000" dirty="0">
                <a:latin typeface="Cambria Math" panose="02040503050406030204" pitchFamily="18" charset="0"/>
                <a:ea typeface="Cambria Math" panose="02040503050406030204" pitchFamily="18" charset="0"/>
              </a:endParaRPr>
            </a:p>
          </p:txBody>
        </p:sp>
        <p:sp>
          <p:nvSpPr>
            <p:cNvPr id="103" name="Obdélník 102"/>
            <p:cNvSpPr/>
            <p:nvPr/>
          </p:nvSpPr>
          <p:spPr>
            <a:xfrm>
              <a:off x="5964032" y="2109600"/>
              <a:ext cx="1299657" cy="246221"/>
            </a:xfrm>
            <a:prstGeom prst="rect">
              <a:avLst/>
            </a:prstGeom>
          </p:spPr>
          <p:txBody>
            <a:bodyPr wrap="square" lIns="0" rIns="0">
              <a:spAutoFit/>
            </a:bodyPr>
            <a:lstStyle/>
            <a:p>
              <a:pPr marL="0" lvl="2" algn="ctr">
                <a:buClr>
                  <a:srgbClr val="7030A0"/>
                </a:buClr>
                <a:buSzPct val="80000"/>
              </a:pPr>
              <a:r>
                <a:rPr lang="cs-CZ" sz="1000" dirty="0">
                  <a:latin typeface="Cambria Math" panose="02040503050406030204" pitchFamily="18" charset="0"/>
                  <a:ea typeface="Cambria Math" panose="02040503050406030204" pitchFamily="18" charset="0"/>
                </a:rPr>
                <a:t>9v12 FRA</a:t>
              </a:r>
              <a:endParaRPr lang="en-GB" sz="1000" dirty="0">
                <a:latin typeface="Cambria Math" panose="02040503050406030204" pitchFamily="18" charset="0"/>
                <a:ea typeface="Cambria Math" panose="02040503050406030204" pitchFamily="18" charset="0"/>
              </a:endParaRPr>
            </a:p>
          </p:txBody>
        </p:sp>
      </p:grpSp>
      <p:cxnSp>
        <p:nvCxnSpPr>
          <p:cNvPr id="71" name="Přímá spojnice 70"/>
          <p:cNvCxnSpPr/>
          <p:nvPr/>
        </p:nvCxnSpPr>
        <p:spPr>
          <a:xfrm>
            <a:off x="7254528" y="2866230"/>
            <a:ext cx="0" cy="382658"/>
          </a:xfrm>
          <a:prstGeom prst="line">
            <a:avLst/>
          </a:prstGeom>
          <a:ln w="25400">
            <a:solidFill>
              <a:srgbClr val="FF0000"/>
            </a:solidFill>
            <a:headEnd type="triangl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16" name="Skupina 15"/>
          <p:cNvGrpSpPr/>
          <p:nvPr/>
        </p:nvGrpSpPr>
        <p:grpSpPr>
          <a:xfrm>
            <a:off x="3137389" y="3438738"/>
            <a:ext cx="4164899" cy="260372"/>
            <a:chOff x="3137389" y="3438738"/>
            <a:chExt cx="4164899" cy="260372"/>
          </a:xfrm>
        </p:grpSpPr>
        <p:cxnSp>
          <p:nvCxnSpPr>
            <p:cNvPr id="50" name="Přímá spojnice 49"/>
            <p:cNvCxnSpPr/>
            <p:nvPr/>
          </p:nvCxnSpPr>
          <p:spPr>
            <a:xfrm>
              <a:off x="4544145" y="3438738"/>
              <a:ext cx="0" cy="108000"/>
            </a:xfrm>
            <a:prstGeom prst="line">
              <a:avLst/>
            </a:prstGeom>
            <a:ln w="25400">
              <a:solidFill>
                <a:srgbClr val="00B050"/>
              </a:solidFill>
              <a:headEnd type="none" w="med" len="lg"/>
              <a:tailEnd type="triangle" w="med" len="med"/>
            </a:ln>
          </p:spPr>
          <p:style>
            <a:lnRef idx="1">
              <a:schemeClr val="accent1"/>
            </a:lnRef>
            <a:fillRef idx="0">
              <a:schemeClr val="accent1"/>
            </a:fillRef>
            <a:effectRef idx="0">
              <a:schemeClr val="accent1"/>
            </a:effectRef>
            <a:fontRef idx="minor">
              <a:schemeClr val="tx1"/>
            </a:fontRef>
          </p:style>
        </p:cxnSp>
        <p:cxnSp>
          <p:nvCxnSpPr>
            <p:cNvPr id="52" name="Přímá spojnice 51"/>
            <p:cNvCxnSpPr/>
            <p:nvPr/>
          </p:nvCxnSpPr>
          <p:spPr>
            <a:xfrm>
              <a:off x="7302288" y="3447110"/>
              <a:ext cx="0" cy="252000"/>
            </a:xfrm>
            <a:prstGeom prst="line">
              <a:avLst/>
            </a:prstGeom>
            <a:ln w="25400">
              <a:solidFill>
                <a:srgbClr val="00B050"/>
              </a:solidFill>
              <a:headEnd type="none" w="med" len="lg"/>
              <a:tailEnd type="triangle" w="med" len="med"/>
            </a:ln>
          </p:spPr>
          <p:style>
            <a:lnRef idx="1">
              <a:schemeClr val="accent1"/>
            </a:lnRef>
            <a:fillRef idx="0">
              <a:schemeClr val="accent1"/>
            </a:fillRef>
            <a:effectRef idx="0">
              <a:schemeClr val="accent1"/>
            </a:effectRef>
            <a:fontRef idx="minor">
              <a:schemeClr val="tx1"/>
            </a:fontRef>
          </p:style>
        </p:cxnSp>
        <p:cxnSp>
          <p:nvCxnSpPr>
            <p:cNvPr id="53" name="Přímá spojnice 52"/>
            <p:cNvCxnSpPr/>
            <p:nvPr/>
          </p:nvCxnSpPr>
          <p:spPr>
            <a:xfrm>
              <a:off x="5946536" y="3442810"/>
              <a:ext cx="0" cy="216000"/>
            </a:xfrm>
            <a:prstGeom prst="line">
              <a:avLst/>
            </a:prstGeom>
            <a:ln w="25400">
              <a:solidFill>
                <a:srgbClr val="00B050"/>
              </a:solidFill>
              <a:headEnd type="none" w="med" len="lg"/>
              <a:tailEnd type="triangle" w="med" len="med"/>
            </a:ln>
          </p:spPr>
          <p:style>
            <a:lnRef idx="1">
              <a:schemeClr val="accent1"/>
            </a:lnRef>
            <a:fillRef idx="0">
              <a:schemeClr val="accent1"/>
            </a:fillRef>
            <a:effectRef idx="0">
              <a:schemeClr val="accent1"/>
            </a:effectRef>
            <a:fontRef idx="minor">
              <a:schemeClr val="tx1"/>
            </a:fontRef>
          </p:style>
        </p:cxnSp>
        <p:cxnSp>
          <p:nvCxnSpPr>
            <p:cNvPr id="41" name="Přímá spojnice 40"/>
            <p:cNvCxnSpPr/>
            <p:nvPr/>
          </p:nvCxnSpPr>
          <p:spPr>
            <a:xfrm>
              <a:off x="3137389" y="3443503"/>
              <a:ext cx="0" cy="144000"/>
            </a:xfrm>
            <a:prstGeom prst="line">
              <a:avLst/>
            </a:prstGeom>
            <a:ln w="25400">
              <a:solidFill>
                <a:srgbClr val="00B050"/>
              </a:solidFill>
              <a:headEnd type="none" w="med" len="lg"/>
              <a:tailEnd type="triangle" w="med" len="med"/>
            </a:ln>
          </p:spPr>
          <p:style>
            <a:lnRef idx="1">
              <a:schemeClr val="accent1"/>
            </a:lnRef>
            <a:fillRef idx="0">
              <a:schemeClr val="accent1"/>
            </a:fillRef>
            <a:effectRef idx="0">
              <a:schemeClr val="accent1"/>
            </a:effectRef>
            <a:fontRef idx="minor">
              <a:schemeClr val="tx1"/>
            </a:fontRef>
          </p:style>
        </p:cxnSp>
      </p:grpSp>
      <mc:AlternateContent xmlns:mc="http://schemas.openxmlformats.org/markup-compatibility/2006" xmlns:a14="http://schemas.microsoft.com/office/drawing/2010/main">
        <mc:Choice Requires="a14">
          <p:sp>
            <p:nvSpPr>
              <p:cNvPr id="42" name="Obdélník 41"/>
              <p:cNvSpPr/>
              <p:nvPr/>
            </p:nvSpPr>
            <p:spPr>
              <a:xfrm>
                <a:off x="6864224" y="2955208"/>
                <a:ext cx="366852" cy="264944"/>
              </a:xfrm>
              <a:prstGeom prst="rect">
                <a:avLst/>
              </a:prstGeom>
            </p:spPr>
            <p:txBody>
              <a:bodyPr wrap="square" lIns="0" rIns="0">
                <a:spAutoFit/>
              </a:bodyPr>
              <a:lstStyle/>
              <a:p>
                <a:pPr marL="0" lvl="2" algn="ctr">
                  <a:buClr>
                    <a:srgbClr val="7030A0"/>
                  </a:buClr>
                  <a:buSzPct val="80000"/>
                </a:pPr>
                <a14:m>
                  <m:oMathPara xmlns:m="http://schemas.openxmlformats.org/officeDocument/2006/math">
                    <m:oMathParaPr>
                      <m:jc m:val="right"/>
                    </m:oMathParaPr>
                    <m:oMath xmlns:m="http://schemas.openxmlformats.org/officeDocument/2006/math">
                      <m:sSubSup>
                        <m:sSubSupPr>
                          <m:ctrlPr>
                            <a:rPr lang="cs-CZ" sz="1100" b="0" i="1" smtClean="0">
                              <a:latin typeface="Cambria Math" panose="02040503050406030204" pitchFamily="18" charset="0"/>
                              <a:ea typeface="Cambria Math" panose="02040503050406030204" pitchFamily="18" charset="0"/>
                            </a:rPr>
                          </m:ctrlPr>
                        </m:sSubSupPr>
                        <m:e>
                          <m:r>
                            <a:rPr lang="cs-CZ" sz="1100" b="0" i="1" smtClean="0">
                              <a:latin typeface="Cambria Math" panose="02040503050406030204" pitchFamily="18" charset="0"/>
                              <a:ea typeface="Cambria Math" panose="02040503050406030204" pitchFamily="18" charset="0"/>
                            </a:rPr>
                            <m:t>𝑟</m:t>
                          </m:r>
                        </m:e>
                        <m:sub>
                          <m:r>
                            <a:rPr lang="cs-CZ" sz="1100" b="0" i="1" smtClean="0">
                              <a:latin typeface="Cambria Math" panose="02040503050406030204" pitchFamily="18" charset="0"/>
                              <a:ea typeface="Cambria Math" panose="02040503050406030204" pitchFamily="18" charset="0"/>
                            </a:rPr>
                            <m:t>12</m:t>
                          </m:r>
                        </m:sub>
                        <m:sup>
                          <m:r>
                            <a:rPr lang="cs-CZ" sz="1100" b="0" i="1" smtClean="0">
                              <a:latin typeface="Cambria Math" panose="02040503050406030204" pitchFamily="18" charset="0"/>
                              <a:ea typeface="Cambria Math" panose="02040503050406030204" pitchFamily="18" charset="0"/>
                            </a:rPr>
                            <m:t>0</m:t>
                          </m:r>
                        </m:sup>
                      </m:sSubSup>
                      <m:r>
                        <a:rPr lang="cs-CZ" sz="1100" b="0" i="1" smtClean="0">
                          <a:latin typeface="Cambria Math" panose="02040503050406030204" pitchFamily="18" charset="0"/>
                          <a:ea typeface="Cambria Math" panose="02040503050406030204" pitchFamily="18" charset="0"/>
                        </a:rPr>
                        <m:t>𝑀</m:t>
                      </m:r>
                    </m:oMath>
                  </m:oMathPara>
                </a14:m>
                <a:endParaRPr lang="en-GB" sz="1100" dirty="0">
                  <a:latin typeface="Cambria Math" panose="02040503050406030204" pitchFamily="18" charset="0"/>
                  <a:ea typeface="Cambria Math" panose="02040503050406030204" pitchFamily="18" charset="0"/>
                </a:endParaRPr>
              </a:p>
            </p:txBody>
          </p:sp>
        </mc:Choice>
        <mc:Fallback xmlns="">
          <p:sp>
            <p:nvSpPr>
              <p:cNvPr id="42" name="Obdélník 41"/>
              <p:cNvSpPr>
                <a:spLocks noRot="1" noChangeAspect="1" noMove="1" noResize="1" noEditPoints="1" noAdjustHandles="1" noChangeArrowheads="1" noChangeShapeType="1" noTextEdit="1"/>
              </p:cNvSpPr>
              <p:nvPr/>
            </p:nvSpPr>
            <p:spPr>
              <a:xfrm>
                <a:off x="6864224" y="2955208"/>
                <a:ext cx="366852" cy="264944"/>
              </a:xfrm>
              <a:prstGeom prst="rect">
                <a:avLst/>
              </a:prstGeom>
              <a:blipFill>
                <a:blip r:embed="rId15"/>
                <a:stretch>
                  <a:fillRect r="-13333"/>
                </a:stretch>
              </a:blipFill>
            </p:spPr>
            <p:txBody>
              <a:bodyPr/>
              <a:lstStyle/>
              <a:p>
                <a:r>
                  <a:rPr lang="cs-CZ">
                    <a:noFill/>
                  </a:rPr>
                  <a:t> </a:t>
                </a:r>
              </a:p>
            </p:txBody>
          </p:sp>
        </mc:Fallback>
      </mc:AlternateContent>
      <p:grpSp>
        <p:nvGrpSpPr>
          <p:cNvPr id="17" name="Skupina 16"/>
          <p:cNvGrpSpPr/>
          <p:nvPr/>
        </p:nvGrpSpPr>
        <p:grpSpPr>
          <a:xfrm>
            <a:off x="3168350" y="3444870"/>
            <a:ext cx="4469914" cy="273604"/>
            <a:chOff x="3168350" y="3444870"/>
            <a:chExt cx="4469914" cy="273604"/>
          </a:xfrm>
        </p:grpSpPr>
        <mc:AlternateContent xmlns:mc="http://schemas.openxmlformats.org/markup-compatibility/2006" xmlns:a14="http://schemas.microsoft.com/office/drawing/2010/main">
          <mc:Choice Requires="a14">
            <p:sp>
              <p:nvSpPr>
                <p:cNvPr id="105" name="Obdélník 104"/>
                <p:cNvSpPr/>
                <p:nvPr/>
              </p:nvSpPr>
              <p:spPr>
                <a:xfrm>
                  <a:off x="4584446" y="3449702"/>
                  <a:ext cx="281602" cy="265778"/>
                </a:xfrm>
                <a:prstGeom prst="rect">
                  <a:avLst/>
                </a:prstGeom>
              </p:spPr>
              <p:txBody>
                <a:bodyPr wrap="square" lIns="0" rIns="0">
                  <a:spAutoFit/>
                </a:bodyPr>
                <a:lstStyle/>
                <a:p>
                  <a:pPr marL="0" lvl="2" algn="ctr">
                    <a:buClr>
                      <a:srgbClr val="7030A0"/>
                    </a:buClr>
                    <a:buSzPct val="80000"/>
                  </a:pPr>
                  <a14:m>
                    <m:oMathPara xmlns:m="http://schemas.openxmlformats.org/officeDocument/2006/math">
                      <m:oMathParaPr>
                        <m:jc m:val="left"/>
                      </m:oMathParaPr>
                      <m:oMath xmlns:m="http://schemas.openxmlformats.org/officeDocument/2006/math">
                        <m:sSubSup>
                          <m:sSubSupPr>
                            <m:ctrlPr>
                              <a:rPr lang="cs-CZ" sz="1100" b="0" i="1" smtClean="0">
                                <a:latin typeface="Cambria Math" panose="02040503050406030204" pitchFamily="18" charset="0"/>
                                <a:ea typeface="Cambria Math" panose="02040503050406030204" pitchFamily="18" charset="0"/>
                              </a:rPr>
                            </m:ctrlPr>
                          </m:sSubSupPr>
                          <m:e>
                            <m:r>
                              <a:rPr lang="cs-CZ" sz="1100" b="0" i="1" smtClean="0">
                                <a:latin typeface="Cambria Math" panose="02040503050406030204" pitchFamily="18" charset="0"/>
                                <a:ea typeface="Cambria Math" panose="02040503050406030204" pitchFamily="18" charset="0"/>
                              </a:rPr>
                              <m:t>𝐿</m:t>
                            </m:r>
                          </m:e>
                          <m:sub>
                            <m:r>
                              <a:rPr lang="cs-CZ" sz="1100" b="0" i="1" smtClean="0">
                                <a:latin typeface="Cambria Math" panose="02040503050406030204" pitchFamily="18" charset="0"/>
                                <a:ea typeface="Cambria Math" panose="02040503050406030204" pitchFamily="18" charset="0"/>
                              </a:rPr>
                              <m:t>3</m:t>
                            </m:r>
                          </m:sub>
                          <m:sup>
                            <m:r>
                              <a:rPr lang="cs-CZ" sz="1100" b="0" i="1" smtClean="0">
                                <a:latin typeface="Cambria Math" panose="02040503050406030204" pitchFamily="18" charset="0"/>
                                <a:ea typeface="Cambria Math" panose="02040503050406030204" pitchFamily="18" charset="0"/>
                              </a:rPr>
                              <m:t>3</m:t>
                            </m:r>
                          </m:sup>
                        </m:sSubSup>
                        <m:r>
                          <a:rPr lang="cs-CZ" sz="1100" b="0" i="1" smtClean="0">
                            <a:latin typeface="Cambria Math" panose="02040503050406030204" pitchFamily="18" charset="0"/>
                            <a:ea typeface="Cambria Math" panose="02040503050406030204" pitchFamily="18" charset="0"/>
                          </a:rPr>
                          <m:t>𝑀</m:t>
                        </m:r>
                      </m:oMath>
                    </m:oMathPara>
                  </a14:m>
                  <a:endParaRPr lang="en-GB" sz="1100" dirty="0">
                    <a:latin typeface="Cambria Math" panose="02040503050406030204" pitchFamily="18" charset="0"/>
                    <a:ea typeface="Cambria Math" panose="02040503050406030204" pitchFamily="18" charset="0"/>
                  </a:endParaRPr>
                </a:p>
              </p:txBody>
            </p:sp>
          </mc:Choice>
          <mc:Fallback xmlns="">
            <p:sp>
              <p:nvSpPr>
                <p:cNvPr id="105" name="Obdélník 104"/>
                <p:cNvSpPr>
                  <a:spLocks noRot="1" noChangeAspect="1" noMove="1" noResize="1" noEditPoints="1" noAdjustHandles="1" noChangeArrowheads="1" noChangeShapeType="1" noTextEdit="1"/>
                </p:cNvSpPr>
                <p:nvPr/>
              </p:nvSpPr>
              <p:spPr>
                <a:xfrm>
                  <a:off x="4584446" y="3449702"/>
                  <a:ext cx="281602" cy="265778"/>
                </a:xfrm>
                <a:prstGeom prst="rect">
                  <a:avLst/>
                </a:prstGeom>
                <a:blipFill>
                  <a:blip r:embed="rId16"/>
                  <a:stretch>
                    <a:fillRect l="-17391" r="-10870"/>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06" name="Obdélník 105"/>
                <p:cNvSpPr/>
                <p:nvPr/>
              </p:nvSpPr>
              <p:spPr>
                <a:xfrm>
                  <a:off x="3168350" y="3446680"/>
                  <a:ext cx="281602" cy="265778"/>
                </a:xfrm>
                <a:prstGeom prst="rect">
                  <a:avLst/>
                </a:prstGeom>
              </p:spPr>
              <p:txBody>
                <a:bodyPr wrap="square" lIns="0" rIns="0">
                  <a:spAutoFit/>
                </a:bodyPr>
                <a:lstStyle/>
                <a:p>
                  <a:pPr marL="0" lvl="2">
                    <a:buClr>
                      <a:srgbClr val="7030A0"/>
                    </a:buClr>
                    <a:buSzPct val="80000"/>
                  </a:pPr>
                  <a14:m>
                    <m:oMath xmlns:m="http://schemas.openxmlformats.org/officeDocument/2006/math">
                      <m:sSubSup>
                        <m:sSubSupPr>
                          <m:ctrlPr>
                            <a:rPr lang="cs-CZ" sz="1100" b="0" i="1" smtClean="0">
                              <a:latin typeface="Cambria Math" panose="02040503050406030204" pitchFamily="18" charset="0"/>
                              <a:ea typeface="Cambria Math" panose="02040503050406030204" pitchFamily="18" charset="0"/>
                            </a:rPr>
                          </m:ctrlPr>
                        </m:sSubSupPr>
                        <m:e>
                          <m:r>
                            <a:rPr lang="cs-CZ" sz="1100" b="0" i="1" smtClean="0">
                              <a:latin typeface="Cambria Math" panose="02040503050406030204" pitchFamily="18" charset="0"/>
                              <a:ea typeface="Cambria Math" panose="02040503050406030204" pitchFamily="18" charset="0"/>
                            </a:rPr>
                            <m:t>𝐿</m:t>
                          </m:r>
                        </m:e>
                        <m:sub>
                          <m:r>
                            <a:rPr lang="cs-CZ" sz="1100" b="0" i="1" smtClean="0">
                              <a:latin typeface="Cambria Math" panose="02040503050406030204" pitchFamily="18" charset="0"/>
                              <a:ea typeface="Cambria Math" panose="02040503050406030204" pitchFamily="18" charset="0"/>
                            </a:rPr>
                            <m:t>3</m:t>
                          </m:r>
                        </m:sub>
                        <m:sup>
                          <m:r>
                            <a:rPr lang="cs-CZ" sz="1100" b="0" i="1" smtClean="0">
                              <a:latin typeface="Cambria Math" panose="02040503050406030204" pitchFamily="18" charset="0"/>
                              <a:ea typeface="Cambria Math" panose="02040503050406030204" pitchFamily="18" charset="0"/>
                            </a:rPr>
                            <m:t>0</m:t>
                          </m:r>
                        </m:sup>
                      </m:sSubSup>
                    </m:oMath>
                  </a14:m>
                  <a:r>
                    <a:rPr lang="cs-CZ" sz="1100" dirty="0">
                      <a:latin typeface="Cambria Math" panose="02040503050406030204" pitchFamily="18" charset="0"/>
                      <a:ea typeface="Cambria Math" panose="02040503050406030204" pitchFamily="18" charset="0"/>
                    </a:rPr>
                    <a:t>M</a:t>
                  </a:r>
                  <a:endParaRPr lang="en-GB" sz="1100" dirty="0">
                    <a:latin typeface="Cambria Math" panose="02040503050406030204" pitchFamily="18" charset="0"/>
                    <a:ea typeface="Cambria Math" panose="02040503050406030204" pitchFamily="18" charset="0"/>
                  </a:endParaRPr>
                </a:p>
              </p:txBody>
            </p:sp>
          </mc:Choice>
          <mc:Fallback xmlns="">
            <p:sp>
              <p:nvSpPr>
                <p:cNvPr id="106" name="Obdélník 105"/>
                <p:cNvSpPr>
                  <a:spLocks noRot="1" noChangeAspect="1" noMove="1" noResize="1" noEditPoints="1" noAdjustHandles="1" noChangeArrowheads="1" noChangeShapeType="1" noTextEdit="1"/>
                </p:cNvSpPr>
                <p:nvPr/>
              </p:nvSpPr>
              <p:spPr>
                <a:xfrm>
                  <a:off x="3168350" y="3446680"/>
                  <a:ext cx="281602" cy="265778"/>
                </a:xfrm>
                <a:prstGeom prst="rect">
                  <a:avLst/>
                </a:prstGeom>
                <a:blipFill>
                  <a:blip r:embed="rId17"/>
                  <a:stretch>
                    <a:fillRect l="-17391" r="-21739" b="-13636"/>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07" name="Obdélník 106"/>
                <p:cNvSpPr/>
                <p:nvPr/>
              </p:nvSpPr>
              <p:spPr>
                <a:xfrm>
                  <a:off x="7356662" y="3452696"/>
                  <a:ext cx="281602" cy="265778"/>
                </a:xfrm>
                <a:prstGeom prst="rect">
                  <a:avLst/>
                </a:prstGeom>
              </p:spPr>
              <p:txBody>
                <a:bodyPr wrap="square" lIns="0" rIns="0">
                  <a:spAutoFit/>
                </a:bodyPr>
                <a:lstStyle/>
                <a:p>
                  <a:pPr marL="0" lvl="2" algn="ctr">
                    <a:buClr>
                      <a:srgbClr val="7030A0"/>
                    </a:buClr>
                    <a:buSzPct val="80000"/>
                  </a:pPr>
                  <a14:m>
                    <m:oMathPara xmlns:m="http://schemas.openxmlformats.org/officeDocument/2006/math">
                      <m:oMathParaPr>
                        <m:jc m:val="left"/>
                      </m:oMathParaPr>
                      <m:oMath xmlns:m="http://schemas.openxmlformats.org/officeDocument/2006/math">
                        <m:sSubSup>
                          <m:sSubSupPr>
                            <m:ctrlPr>
                              <a:rPr lang="cs-CZ" sz="1100" b="0" i="1" smtClean="0">
                                <a:latin typeface="Cambria Math" panose="02040503050406030204" pitchFamily="18" charset="0"/>
                                <a:ea typeface="Cambria Math" panose="02040503050406030204" pitchFamily="18" charset="0"/>
                              </a:rPr>
                            </m:ctrlPr>
                          </m:sSubSupPr>
                          <m:e>
                            <m:r>
                              <a:rPr lang="cs-CZ" sz="1100" b="0" i="1" smtClean="0">
                                <a:latin typeface="Cambria Math" panose="02040503050406030204" pitchFamily="18" charset="0"/>
                                <a:ea typeface="Cambria Math" panose="02040503050406030204" pitchFamily="18" charset="0"/>
                              </a:rPr>
                              <m:t>𝐿</m:t>
                            </m:r>
                          </m:e>
                          <m:sub>
                            <m:r>
                              <a:rPr lang="cs-CZ" sz="1100" b="0" i="1" smtClean="0">
                                <a:latin typeface="Cambria Math" panose="02040503050406030204" pitchFamily="18" charset="0"/>
                                <a:ea typeface="Cambria Math" panose="02040503050406030204" pitchFamily="18" charset="0"/>
                              </a:rPr>
                              <m:t>3</m:t>
                            </m:r>
                          </m:sub>
                          <m:sup>
                            <m:r>
                              <a:rPr lang="cs-CZ" sz="1100" b="0" i="1" smtClean="0">
                                <a:latin typeface="Cambria Math" panose="02040503050406030204" pitchFamily="18" charset="0"/>
                                <a:ea typeface="Cambria Math" panose="02040503050406030204" pitchFamily="18" charset="0"/>
                              </a:rPr>
                              <m:t>9</m:t>
                            </m:r>
                          </m:sup>
                        </m:sSubSup>
                        <m:r>
                          <a:rPr lang="cs-CZ" sz="1100" b="0" i="1" smtClean="0">
                            <a:latin typeface="Cambria Math" panose="02040503050406030204" pitchFamily="18" charset="0"/>
                            <a:ea typeface="Cambria Math" panose="02040503050406030204" pitchFamily="18" charset="0"/>
                          </a:rPr>
                          <m:t>𝑀</m:t>
                        </m:r>
                      </m:oMath>
                    </m:oMathPara>
                  </a14:m>
                  <a:endParaRPr lang="en-GB" sz="1100" dirty="0">
                    <a:latin typeface="Cambria Math" panose="02040503050406030204" pitchFamily="18" charset="0"/>
                    <a:ea typeface="Cambria Math" panose="02040503050406030204" pitchFamily="18" charset="0"/>
                  </a:endParaRPr>
                </a:p>
              </p:txBody>
            </p:sp>
          </mc:Choice>
          <mc:Fallback xmlns="">
            <p:sp>
              <p:nvSpPr>
                <p:cNvPr id="107" name="Obdélník 106"/>
                <p:cNvSpPr>
                  <a:spLocks noRot="1" noChangeAspect="1" noMove="1" noResize="1" noEditPoints="1" noAdjustHandles="1" noChangeArrowheads="1" noChangeShapeType="1" noTextEdit="1"/>
                </p:cNvSpPr>
                <p:nvPr/>
              </p:nvSpPr>
              <p:spPr>
                <a:xfrm>
                  <a:off x="7356662" y="3452696"/>
                  <a:ext cx="281602" cy="265778"/>
                </a:xfrm>
                <a:prstGeom prst="rect">
                  <a:avLst/>
                </a:prstGeom>
                <a:blipFill>
                  <a:blip r:embed="rId18"/>
                  <a:stretch>
                    <a:fillRect l="-17391" r="-10870"/>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08" name="Obdélník 107"/>
                <p:cNvSpPr/>
                <p:nvPr/>
              </p:nvSpPr>
              <p:spPr>
                <a:xfrm>
                  <a:off x="6000726" y="3444870"/>
                  <a:ext cx="281602" cy="265778"/>
                </a:xfrm>
                <a:prstGeom prst="rect">
                  <a:avLst/>
                </a:prstGeom>
              </p:spPr>
              <p:txBody>
                <a:bodyPr wrap="square" lIns="0" rIns="0">
                  <a:spAutoFit/>
                </a:bodyPr>
                <a:lstStyle/>
                <a:p>
                  <a:pPr marL="0" lvl="2" algn="ctr">
                    <a:buClr>
                      <a:srgbClr val="7030A0"/>
                    </a:buClr>
                    <a:buSzPct val="80000"/>
                  </a:pPr>
                  <a14:m>
                    <m:oMath xmlns:m="http://schemas.openxmlformats.org/officeDocument/2006/math">
                      <m:sSubSup>
                        <m:sSubSupPr>
                          <m:ctrlPr>
                            <a:rPr lang="cs-CZ" sz="1100" b="0" i="1" smtClean="0">
                              <a:latin typeface="Cambria Math" panose="02040503050406030204" pitchFamily="18" charset="0"/>
                              <a:ea typeface="Cambria Math" panose="02040503050406030204" pitchFamily="18" charset="0"/>
                            </a:rPr>
                          </m:ctrlPr>
                        </m:sSubSupPr>
                        <m:e>
                          <m:r>
                            <a:rPr lang="cs-CZ" sz="1100" b="0" i="1" smtClean="0">
                              <a:latin typeface="Cambria Math" panose="02040503050406030204" pitchFamily="18" charset="0"/>
                              <a:ea typeface="Cambria Math" panose="02040503050406030204" pitchFamily="18" charset="0"/>
                            </a:rPr>
                            <m:t>𝐿</m:t>
                          </m:r>
                        </m:e>
                        <m:sub>
                          <m:r>
                            <a:rPr lang="cs-CZ" sz="1100" b="0" i="1" smtClean="0">
                              <a:latin typeface="Cambria Math" panose="02040503050406030204" pitchFamily="18" charset="0"/>
                              <a:ea typeface="Cambria Math" panose="02040503050406030204" pitchFamily="18" charset="0"/>
                            </a:rPr>
                            <m:t>3</m:t>
                          </m:r>
                        </m:sub>
                        <m:sup>
                          <m:r>
                            <a:rPr lang="cs-CZ" sz="1100" b="0" i="1" smtClean="0">
                              <a:latin typeface="Cambria Math" panose="02040503050406030204" pitchFamily="18" charset="0"/>
                              <a:ea typeface="Cambria Math" panose="02040503050406030204" pitchFamily="18" charset="0"/>
                            </a:rPr>
                            <m:t>6</m:t>
                          </m:r>
                        </m:sup>
                      </m:sSubSup>
                    </m:oMath>
                  </a14:m>
                  <a:r>
                    <a:rPr lang="cs-CZ" sz="1100" dirty="0">
                      <a:latin typeface="Cambria Math" panose="02040503050406030204" pitchFamily="18" charset="0"/>
                      <a:ea typeface="Cambria Math" panose="02040503050406030204" pitchFamily="18" charset="0"/>
                    </a:rPr>
                    <a:t>M</a:t>
                  </a:r>
                  <a:endParaRPr lang="en-GB" sz="1100" dirty="0">
                    <a:latin typeface="Cambria Math" panose="02040503050406030204" pitchFamily="18" charset="0"/>
                    <a:ea typeface="Cambria Math" panose="02040503050406030204" pitchFamily="18" charset="0"/>
                  </a:endParaRPr>
                </a:p>
              </p:txBody>
            </p:sp>
          </mc:Choice>
          <mc:Fallback xmlns="">
            <p:sp>
              <p:nvSpPr>
                <p:cNvPr id="108" name="Obdélník 107"/>
                <p:cNvSpPr>
                  <a:spLocks noRot="1" noChangeAspect="1" noMove="1" noResize="1" noEditPoints="1" noAdjustHandles="1" noChangeArrowheads="1" noChangeShapeType="1" noTextEdit="1"/>
                </p:cNvSpPr>
                <p:nvPr/>
              </p:nvSpPr>
              <p:spPr>
                <a:xfrm>
                  <a:off x="6000726" y="3444870"/>
                  <a:ext cx="281602" cy="265778"/>
                </a:xfrm>
                <a:prstGeom prst="rect">
                  <a:avLst/>
                </a:prstGeom>
                <a:blipFill>
                  <a:blip r:embed="rId19"/>
                  <a:stretch>
                    <a:fillRect l="-12766" r="-25532" b="-13636"/>
                  </a:stretch>
                </a:blipFill>
              </p:spPr>
              <p:txBody>
                <a:bodyPr/>
                <a:lstStyle/>
                <a:p>
                  <a:r>
                    <a:rPr lang="cs-CZ">
                      <a:noFill/>
                    </a:rPr>
                    <a:t> </a:t>
                  </a:r>
                </a:p>
              </p:txBody>
            </p:sp>
          </mc:Fallback>
        </mc:AlternateContent>
      </p:grpSp>
      <p:sp>
        <p:nvSpPr>
          <p:cNvPr id="126" name="TextovéPole 125"/>
          <p:cNvSpPr txBox="1"/>
          <p:nvPr/>
        </p:nvSpPr>
        <p:spPr>
          <a:xfrm>
            <a:off x="5559829" y="3709054"/>
            <a:ext cx="2972611" cy="830997"/>
          </a:xfrm>
          <a:prstGeom prst="rect">
            <a:avLst/>
          </a:prstGeom>
          <a:noFill/>
          <a:ln>
            <a:noFill/>
          </a:ln>
        </p:spPr>
        <p:txBody>
          <a:bodyPr wrap="square" rtlCol="0">
            <a:spAutoFit/>
          </a:bodyPr>
          <a:lstStyle/>
          <a:p>
            <a:pPr marL="0" lvl="2">
              <a:buClr>
                <a:srgbClr val="7030A0"/>
              </a:buClr>
              <a:buSzPct val="80000"/>
            </a:pPr>
            <a:r>
              <a:rPr lang="en-GB" sz="1200" dirty="0">
                <a:latin typeface="Cambria Math" panose="02040503050406030204" pitchFamily="18" charset="0"/>
                <a:ea typeface="Cambria Math" panose="02040503050406030204" pitchFamily="18" charset="0"/>
              </a:rPr>
              <a:t>swap’s 12-month fixed payment</a:t>
            </a:r>
          </a:p>
          <a:p>
            <a:pPr marL="0" lvl="2">
              <a:buClr>
                <a:srgbClr val="7030A0"/>
              </a:buClr>
              <a:buSzPct val="80000"/>
            </a:pPr>
            <a:r>
              <a:rPr lang="en-GB" sz="1200" dirty="0">
                <a:latin typeface="Cambria Math" panose="02040503050406030204" pitchFamily="18" charset="0"/>
                <a:ea typeface="Cambria Math" panose="02040503050406030204" pitchFamily="18" charset="0"/>
              </a:rPr>
              <a:t>swap’s 3-month floating payments</a:t>
            </a:r>
          </a:p>
          <a:p>
            <a:pPr marL="0" lvl="2">
              <a:buClr>
                <a:srgbClr val="7030A0"/>
              </a:buClr>
              <a:buSzPct val="80000"/>
            </a:pPr>
            <a:r>
              <a:rPr lang="en-GB" sz="1200" dirty="0">
                <a:latin typeface="Cambria Math" panose="02040503050406030204" pitchFamily="18" charset="0"/>
                <a:ea typeface="Cambria Math" panose="02040503050406030204" pitchFamily="18" charset="0"/>
              </a:rPr>
              <a:t>initial principal amount</a:t>
            </a:r>
          </a:p>
          <a:p>
            <a:pPr marL="0" lvl="2">
              <a:buClr>
                <a:srgbClr val="7030A0"/>
              </a:buClr>
              <a:buSzPct val="80000"/>
            </a:pPr>
            <a:r>
              <a:rPr lang="en-GB" sz="1200" dirty="0">
                <a:latin typeface="Cambria Math" panose="02040503050406030204" pitchFamily="18" charset="0"/>
                <a:ea typeface="Cambria Math" panose="02040503050406030204" pitchFamily="18" charset="0"/>
              </a:rPr>
              <a:t>accumulated value</a:t>
            </a:r>
            <a:r>
              <a:rPr lang="cs-CZ" sz="1200" dirty="0">
                <a:latin typeface="Cambria Math" panose="02040503050406030204" pitchFamily="18" charset="0"/>
                <a:ea typeface="Cambria Math" panose="02040503050406030204" pitchFamily="18" charset="0"/>
              </a:rPr>
              <a:t>s</a:t>
            </a:r>
            <a:r>
              <a:rPr lang="en-GB" sz="1200" dirty="0">
                <a:latin typeface="Cambria Math" panose="02040503050406030204" pitchFamily="18" charset="0"/>
                <a:ea typeface="Cambria Math" panose="02040503050406030204" pitchFamily="18" charset="0"/>
              </a:rPr>
              <a:t> of principal amount</a:t>
            </a:r>
          </a:p>
        </p:txBody>
      </p:sp>
      <p:grpSp>
        <p:nvGrpSpPr>
          <p:cNvPr id="14" name="Skupina 13"/>
          <p:cNvGrpSpPr/>
          <p:nvPr/>
        </p:nvGrpSpPr>
        <p:grpSpPr>
          <a:xfrm>
            <a:off x="5184000" y="3847392"/>
            <a:ext cx="338976" cy="559696"/>
            <a:chOff x="5184000" y="3865680"/>
            <a:chExt cx="270167" cy="559696"/>
          </a:xfrm>
        </p:grpSpPr>
        <p:cxnSp>
          <p:nvCxnSpPr>
            <p:cNvPr id="125" name="Přímá spojnice 124"/>
            <p:cNvCxnSpPr/>
            <p:nvPr/>
          </p:nvCxnSpPr>
          <p:spPr>
            <a:xfrm flipH="1">
              <a:off x="5184000" y="3865680"/>
              <a:ext cx="270167" cy="0"/>
            </a:xfrm>
            <a:prstGeom prst="line">
              <a:avLst/>
            </a:prstGeom>
            <a:ln w="25400">
              <a:solidFill>
                <a:srgbClr val="FF0000"/>
              </a:solidFill>
              <a:headEnd type="triangl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27" name="Přímá spojnice 126"/>
            <p:cNvCxnSpPr/>
            <p:nvPr/>
          </p:nvCxnSpPr>
          <p:spPr>
            <a:xfrm flipH="1">
              <a:off x="5184000" y="4036368"/>
              <a:ext cx="270167" cy="0"/>
            </a:xfrm>
            <a:prstGeom prst="line">
              <a:avLst/>
            </a:prstGeom>
            <a:ln w="25400">
              <a:solidFill>
                <a:srgbClr val="00B050"/>
              </a:solidFill>
              <a:headEnd type="triangl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28" name="Přímá spojnice 127"/>
            <p:cNvCxnSpPr/>
            <p:nvPr/>
          </p:nvCxnSpPr>
          <p:spPr>
            <a:xfrm flipH="1">
              <a:off x="5184000" y="4235097"/>
              <a:ext cx="270167" cy="0"/>
            </a:xfrm>
            <a:prstGeom prst="line">
              <a:avLst/>
            </a:prstGeom>
            <a:ln w="25400">
              <a:solidFill>
                <a:schemeClr val="accent2">
                  <a:lumMod val="75000"/>
                </a:schemeClr>
              </a:solidFill>
              <a:headEnd type="triangl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29" name="Přímá spojnice 128"/>
            <p:cNvCxnSpPr/>
            <p:nvPr/>
          </p:nvCxnSpPr>
          <p:spPr>
            <a:xfrm flipH="1">
              <a:off x="5184000" y="4425376"/>
              <a:ext cx="270167" cy="0"/>
            </a:xfrm>
            <a:prstGeom prst="line">
              <a:avLst/>
            </a:prstGeom>
            <a:ln w="25400">
              <a:solidFill>
                <a:srgbClr val="7030A0"/>
              </a:solidFill>
              <a:headEnd type="triangle" w="med" len="med"/>
              <a:tailEnd type="none" w="med" len="med"/>
            </a:ln>
          </p:spPr>
          <p:style>
            <a:lnRef idx="1">
              <a:schemeClr val="accent1"/>
            </a:lnRef>
            <a:fillRef idx="0">
              <a:schemeClr val="accent1"/>
            </a:fillRef>
            <a:effectRef idx="0">
              <a:schemeClr val="accent1"/>
            </a:effectRef>
            <a:fontRef idx="minor">
              <a:schemeClr val="tx1"/>
            </a:fontRef>
          </p:style>
        </p:cxnSp>
      </p:grpSp>
      <mc:AlternateContent xmlns:mc="http://schemas.openxmlformats.org/markup-compatibility/2006" xmlns:a14="http://schemas.microsoft.com/office/drawing/2010/main">
        <mc:Choice Requires="a14">
          <p:sp>
            <p:nvSpPr>
              <p:cNvPr id="130" name="TextovéPole 129"/>
              <p:cNvSpPr txBox="1"/>
              <p:nvPr/>
            </p:nvSpPr>
            <p:spPr>
              <a:xfrm>
                <a:off x="2033672" y="5079168"/>
                <a:ext cx="6177205" cy="414729"/>
              </a:xfrm>
              <a:prstGeom prst="rect">
                <a:avLst/>
              </a:prstGeom>
              <a:noFill/>
              <a:ln>
                <a:noFill/>
              </a:ln>
            </p:spPr>
            <p:txBody>
              <a:bodyPr wrap="square" rtlCol="0">
                <a:spAutoFit/>
              </a:bodyPr>
              <a:lstStyle/>
              <a:p>
                <a:pPr marL="0" lvl="2">
                  <a:buClr>
                    <a:srgbClr val="7030A0"/>
                  </a:buClr>
                  <a:buSzPct val="80000"/>
                </a:pPr>
                <a14:m>
                  <m:oMath xmlns:m="http://schemas.openxmlformats.org/officeDocument/2006/math">
                    <m:r>
                      <a:rPr lang="cs-CZ" sz="1400" b="0" i="1" smtClean="0">
                        <a:latin typeface="Cambria Math" panose="02040503050406030204" pitchFamily="18" charset="0"/>
                        <a:ea typeface="Cambria Math" panose="02040503050406030204" pitchFamily="18" charset="0"/>
                      </a:rPr>
                      <m:t>1+</m:t>
                    </m:r>
                    <m:sSub>
                      <m:sSubPr>
                        <m:ctrlPr>
                          <a:rPr lang="cs-CZ" sz="1400" b="0" i="1" smtClean="0">
                            <a:latin typeface="Cambria Math" panose="02040503050406030204" pitchFamily="18" charset="0"/>
                            <a:ea typeface="Cambria Math" panose="02040503050406030204" pitchFamily="18" charset="0"/>
                          </a:rPr>
                        </m:ctrlPr>
                      </m:sSubPr>
                      <m:e>
                        <m:r>
                          <a:rPr lang="cs-CZ" sz="1400" b="0" i="1" smtClean="0">
                            <a:latin typeface="Cambria Math" panose="02040503050406030204" pitchFamily="18" charset="0"/>
                            <a:ea typeface="Cambria Math" panose="02040503050406030204" pitchFamily="18" charset="0"/>
                          </a:rPr>
                          <m:t>𝑟</m:t>
                        </m:r>
                      </m:e>
                      <m:sub>
                        <m:r>
                          <a:rPr lang="cs-CZ" sz="1400" b="0" i="1" smtClean="0">
                            <a:latin typeface="Cambria Math" panose="02040503050406030204" pitchFamily="18" charset="0"/>
                            <a:ea typeface="Cambria Math" panose="02040503050406030204" pitchFamily="18" charset="0"/>
                          </a:rPr>
                          <m:t>12</m:t>
                        </m:r>
                      </m:sub>
                    </m:sSub>
                    <m:r>
                      <a:rPr lang="cs-CZ" sz="1400" b="0" i="1" smtClean="0">
                        <a:latin typeface="Cambria Math" panose="02040503050406030204" pitchFamily="18" charset="0"/>
                        <a:ea typeface="Cambria Math" panose="02040503050406030204" pitchFamily="18" charset="0"/>
                      </a:rPr>
                      <m:t>=</m:t>
                    </m:r>
                    <m:d>
                      <m:dPr>
                        <m:ctrlPr>
                          <a:rPr lang="cs-CZ" sz="1400" i="1">
                            <a:latin typeface="Cambria Math" panose="02040503050406030204" pitchFamily="18" charset="0"/>
                            <a:ea typeface="Cambria Math" panose="02040503050406030204" pitchFamily="18" charset="0"/>
                          </a:rPr>
                        </m:ctrlPr>
                      </m:dPr>
                      <m:e>
                        <m:r>
                          <a:rPr lang="cs-CZ" sz="1400" i="1">
                            <a:latin typeface="Cambria Math" panose="02040503050406030204" pitchFamily="18" charset="0"/>
                            <a:ea typeface="Cambria Math" panose="02040503050406030204" pitchFamily="18" charset="0"/>
                          </a:rPr>
                          <m:t>1+</m:t>
                        </m:r>
                        <m:sSub>
                          <m:sSubPr>
                            <m:ctrlPr>
                              <a:rPr lang="cs-CZ" sz="1400" i="1">
                                <a:latin typeface="Cambria Math" panose="02040503050406030204" pitchFamily="18" charset="0"/>
                                <a:ea typeface="Cambria Math" panose="02040503050406030204" pitchFamily="18" charset="0"/>
                              </a:rPr>
                            </m:ctrlPr>
                          </m:sSubPr>
                          <m:e>
                            <m:r>
                              <a:rPr lang="cs-CZ" sz="1400" i="1">
                                <a:latin typeface="Cambria Math" panose="02040503050406030204" pitchFamily="18" charset="0"/>
                                <a:ea typeface="Cambria Math" panose="02040503050406030204" pitchFamily="18" charset="0"/>
                              </a:rPr>
                              <m:t>𝐿</m:t>
                            </m:r>
                          </m:e>
                          <m:sub>
                            <m:r>
                              <a:rPr lang="cs-CZ" sz="1400" b="0" i="1" smtClean="0">
                                <a:latin typeface="Cambria Math" panose="02040503050406030204" pitchFamily="18" charset="0"/>
                                <a:ea typeface="Cambria Math" panose="02040503050406030204" pitchFamily="18" charset="0"/>
                              </a:rPr>
                              <m:t>12</m:t>
                            </m:r>
                          </m:sub>
                        </m:sSub>
                      </m:e>
                    </m:d>
                    <m:r>
                      <a:rPr lang="cs-CZ" sz="1400" b="0" i="1" smtClean="0">
                        <a:latin typeface="Cambria Math" panose="02040503050406030204" pitchFamily="18" charset="0"/>
                      </a:rPr>
                      <m:t>=</m:t>
                    </m:r>
                    <m:d>
                      <m:dPr>
                        <m:ctrlPr>
                          <a:rPr lang="cs-CZ" sz="1400" i="1" smtClean="0">
                            <a:latin typeface="Cambria Math" panose="02040503050406030204" pitchFamily="18" charset="0"/>
                            <a:ea typeface="Cambria Math" panose="02040503050406030204" pitchFamily="18" charset="0"/>
                          </a:rPr>
                        </m:ctrlPr>
                      </m:dPr>
                      <m:e>
                        <m:r>
                          <a:rPr lang="cs-CZ" sz="1400" i="1">
                            <a:latin typeface="Cambria Math" panose="02040503050406030204" pitchFamily="18" charset="0"/>
                            <a:ea typeface="Cambria Math" panose="02040503050406030204" pitchFamily="18" charset="0"/>
                          </a:rPr>
                          <m:t>1+</m:t>
                        </m:r>
                        <m:f>
                          <m:fPr>
                            <m:ctrlPr>
                              <a:rPr lang="cs-CZ" sz="1400" i="1">
                                <a:latin typeface="Cambria Math" panose="02040503050406030204" pitchFamily="18" charset="0"/>
                                <a:ea typeface="Cambria Math" panose="02040503050406030204" pitchFamily="18" charset="0"/>
                              </a:rPr>
                            </m:ctrlPr>
                          </m:fPr>
                          <m:num>
                            <m:sSub>
                              <m:sSubPr>
                                <m:ctrlPr>
                                  <a:rPr lang="cs-CZ" sz="1400" i="1">
                                    <a:latin typeface="Cambria Math" panose="02040503050406030204" pitchFamily="18" charset="0"/>
                                    <a:ea typeface="Cambria Math" panose="02040503050406030204" pitchFamily="18" charset="0"/>
                                  </a:rPr>
                                </m:ctrlPr>
                              </m:sSubPr>
                              <m:e>
                                <m:r>
                                  <a:rPr lang="cs-CZ" sz="1400" i="1">
                                    <a:latin typeface="Cambria Math" panose="02040503050406030204" pitchFamily="18" charset="0"/>
                                    <a:ea typeface="Cambria Math" panose="02040503050406030204" pitchFamily="18" charset="0"/>
                                  </a:rPr>
                                  <m:t>𝑁</m:t>
                                </m:r>
                              </m:e>
                              <m:sub>
                                <m:r>
                                  <a:rPr lang="cs-CZ" sz="1400" b="0" i="1" smtClean="0">
                                    <a:latin typeface="Cambria Math" panose="02040503050406030204" pitchFamily="18" charset="0"/>
                                    <a:ea typeface="Cambria Math" panose="02040503050406030204" pitchFamily="18" charset="0"/>
                                  </a:rPr>
                                  <m:t>0,3</m:t>
                                </m:r>
                              </m:sub>
                            </m:sSub>
                          </m:num>
                          <m:den>
                            <m:r>
                              <a:rPr lang="cs-CZ" sz="1400" i="1">
                                <a:latin typeface="Cambria Math" panose="02040503050406030204" pitchFamily="18" charset="0"/>
                                <a:ea typeface="Cambria Math" panose="02040503050406030204" pitchFamily="18" charset="0"/>
                              </a:rPr>
                              <m:t>365</m:t>
                            </m:r>
                          </m:den>
                        </m:f>
                        <m:sSub>
                          <m:sSubPr>
                            <m:ctrlPr>
                              <a:rPr lang="cs-CZ" sz="1400" i="1" smtClean="0">
                                <a:latin typeface="Cambria Math" panose="02040503050406030204" pitchFamily="18" charset="0"/>
                                <a:ea typeface="Cambria Math" panose="02040503050406030204" pitchFamily="18" charset="0"/>
                              </a:rPr>
                            </m:ctrlPr>
                          </m:sSubPr>
                          <m:e>
                            <m:r>
                              <a:rPr lang="cs-CZ" sz="1400" b="0" i="1" smtClean="0">
                                <a:latin typeface="Cambria Math" panose="02040503050406030204" pitchFamily="18" charset="0"/>
                                <a:ea typeface="Cambria Math" panose="02040503050406030204" pitchFamily="18" charset="0"/>
                              </a:rPr>
                              <m:t>𝐿</m:t>
                            </m:r>
                          </m:e>
                          <m:sub>
                            <m:r>
                              <a:rPr lang="cs-CZ" sz="1400" b="0" i="1" smtClean="0">
                                <a:latin typeface="Cambria Math" panose="02040503050406030204" pitchFamily="18" charset="0"/>
                                <a:ea typeface="Cambria Math" panose="02040503050406030204" pitchFamily="18" charset="0"/>
                              </a:rPr>
                              <m:t>3</m:t>
                            </m:r>
                          </m:sub>
                        </m:sSub>
                      </m:e>
                    </m:d>
                  </m:oMath>
                </a14:m>
                <a:r>
                  <a:rPr lang="cs-CZ" sz="1400" dirty="0">
                    <a:ea typeface="Cambria Math" panose="02040503050406030204" pitchFamily="18" charset="0"/>
                  </a:rPr>
                  <a:t> </a:t>
                </a:r>
                <a14:m>
                  <m:oMath xmlns:m="http://schemas.openxmlformats.org/officeDocument/2006/math">
                    <m:d>
                      <m:dPr>
                        <m:ctrlPr>
                          <a:rPr lang="cs-CZ" sz="1400" i="1">
                            <a:latin typeface="Cambria Math" panose="02040503050406030204" pitchFamily="18" charset="0"/>
                            <a:ea typeface="Cambria Math" panose="02040503050406030204" pitchFamily="18" charset="0"/>
                          </a:rPr>
                        </m:ctrlPr>
                      </m:dPr>
                      <m:e>
                        <m:r>
                          <a:rPr lang="cs-CZ" sz="1400" i="1">
                            <a:latin typeface="Cambria Math" panose="02040503050406030204" pitchFamily="18" charset="0"/>
                            <a:ea typeface="Cambria Math" panose="02040503050406030204" pitchFamily="18" charset="0"/>
                          </a:rPr>
                          <m:t>1+</m:t>
                        </m:r>
                        <m:f>
                          <m:fPr>
                            <m:ctrlPr>
                              <a:rPr lang="cs-CZ" sz="1400" i="1">
                                <a:latin typeface="Cambria Math" panose="02040503050406030204" pitchFamily="18" charset="0"/>
                                <a:ea typeface="Cambria Math" panose="02040503050406030204" pitchFamily="18" charset="0"/>
                              </a:rPr>
                            </m:ctrlPr>
                          </m:fPr>
                          <m:num>
                            <m:sSub>
                              <m:sSubPr>
                                <m:ctrlPr>
                                  <a:rPr lang="cs-CZ" sz="1400" i="1">
                                    <a:latin typeface="Cambria Math" panose="02040503050406030204" pitchFamily="18" charset="0"/>
                                    <a:ea typeface="Cambria Math" panose="02040503050406030204" pitchFamily="18" charset="0"/>
                                  </a:rPr>
                                </m:ctrlPr>
                              </m:sSubPr>
                              <m:e>
                                <m:r>
                                  <a:rPr lang="cs-CZ" sz="1400" i="1">
                                    <a:latin typeface="Cambria Math" panose="02040503050406030204" pitchFamily="18" charset="0"/>
                                    <a:ea typeface="Cambria Math" panose="02040503050406030204" pitchFamily="18" charset="0"/>
                                  </a:rPr>
                                  <m:t>𝑁</m:t>
                                </m:r>
                              </m:e>
                              <m:sub>
                                <m:r>
                                  <a:rPr lang="cs-CZ" sz="1400" b="0" i="1" smtClean="0">
                                    <a:latin typeface="Cambria Math" panose="02040503050406030204" pitchFamily="18" charset="0"/>
                                    <a:ea typeface="Cambria Math" panose="02040503050406030204" pitchFamily="18" charset="0"/>
                                  </a:rPr>
                                  <m:t>3,6</m:t>
                                </m:r>
                              </m:sub>
                            </m:sSub>
                          </m:num>
                          <m:den>
                            <m:r>
                              <a:rPr lang="cs-CZ" sz="1400" i="1">
                                <a:latin typeface="Cambria Math" panose="02040503050406030204" pitchFamily="18" charset="0"/>
                                <a:ea typeface="Cambria Math" panose="02040503050406030204" pitchFamily="18" charset="0"/>
                              </a:rPr>
                              <m:t>365</m:t>
                            </m:r>
                          </m:den>
                        </m:f>
                        <m:sPre>
                          <m:sPrePr>
                            <m:ctrlPr>
                              <a:rPr lang="cs-CZ" sz="1400" i="1">
                                <a:latin typeface="Cambria Math" panose="02040503050406030204" pitchFamily="18" charset="0"/>
                                <a:ea typeface="Cambria Math" panose="02040503050406030204" pitchFamily="18" charset="0"/>
                              </a:rPr>
                            </m:ctrlPr>
                          </m:sPrePr>
                          <m:sub>
                            <m:r>
                              <a:rPr lang="cs-CZ" sz="1400" b="0" i="1" smtClean="0">
                                <a:latin typeface="Cambria Math" panose="02040503050406030204" pitchFamily="18" charset="0"/>
                                <a:ea typeface="Cambria Math" panose="02040503050406030204" pitchFamily="18" charset="0"/>
                              </a:rPr>
                              <m:t>3</m:t>
                            </m:r>
                          </m:sub>
                          <m:sup>
                            <m:r>
                              <a:rPr lang="cs-CZ" sz="1400" i="1">
                                <a:latin typeface="Cambria Math" panose="02040503050406030204" pitchFamily="18" charset="0"/>
                                <a:ea typeface="Cambria Math" panose="02040503050406030204" pitchFamily="18" charset="0"/>
                              </a:rPr>
                              <m:t> </m:t>
                            </m:r>
                          </m:sup>
                          <m:e>
                            <m:sSub>
                              <m:sSubPr>
                                <m:ctrlPr>
                                  <a:rPr lang="cs-CZ" sz="1400" i="1">
                                    <a:latin typeface="Cambria Math" panose="02040503050406030204" pitchFamily="18" charset="0"/>
                                  </a:rPr>
                                </m:ctrlPr>
                              </m:sSubPr>
                              <m:e>
                                <m:r>
                                  <a:rPr lang="cs-CZ" sz="1400" i="1">
                                    <a:latin typeface="Cambria Math" panose="02040503050406030204" pitchFamily="18" charset="0"/>
                                  </a:rPr>
                                  <m:t>𝐾</m:t>
                                </m:r>
                              </m:e>
                              <m:sub>
                                <m:r>
                                  <a:rPr lang="cs-CZ" sz="1400" b="0" i="1" smtClean="0">
                                    <a:latin typeface="Cambria Math" panose="02040503050406030204" pitchFamily="18" charset="0"/>
                                  </a:rPr>
                                  <m:t>6</m:t>
                                </m:r>
                              </m:sub>
                            </m:sSub>
                          </m:e>
                        </m:sPre>
                      </m:e>
                    </m:d>
                    <m:d>
                      <m:dPr>
                        <m:ctrlPr>
                          <a:rPr lang="cs-CZ" sz="1400" i="1">
                            <a:latin typeface="Cambria Math" panose="02040503050406030204" pitchFamily="18" charset="0"/>
                            <a:ea typeface="Cambria Math" panose="02040503050406030204" pitchFamily="18" charset="0"/>
                          </a:rPr>
                        </m:ctrlPr>
                      </m:dPr>
                      <m:e>
                        <m:r>
                          <a:rPr lang="cs-CZ" sz="1400" i="1">
                            <a:latin typeface="Cambria Math" panose="02040503050406030204" pitchFamily="18" charset="0"/>
                            <a:ea typeface="Cambria Math" panose="02040503050406030204" pitchFamily="18" charset="0"/>
                          </a:rPr>
                          <m:t>1+</m:t>
                        </m:r>
                        <m:f>
                          <m:fPr>
                            <m:ctrlPr>
                              <a:rPr lang="cs-CZ" sz="1400" i="1">
                                <a:latin typeface="Cambria Math" panose="02040503050406030204" pitchFamily="18" charset="0"/>
                                <a:ea typeface="Cambria Math" panose="02040503050406030204" pitchFamily="18" charset="0"/>
                              </a:rPr>
                            </m:ctrlPr>
                          </m:fPr>
                          <m:num>
                            <m:sSub>
                              <m:sSubPr>
                                <m:ctrlPr>
                                  <a:rPr lang="cs-CZ" sz="1400" i="1">
                                    <a:latin typeface="Cambria Math" panose="02040503050406030204" pitchFamily="18" charset="0"/>
                                    <a:ea typeface="Cambria Math" panose="02040503050406030204" pitchFamily="18" charset="0"/>
                                  </a:rPr>
                                </m:ctrlPr>
                              </m:sSubPr>
                              <m:e>
                                <m:r>
                                  <a:rPr lang="cs-CZ" sz="1400" i="1">
                                    <a:latin typeface="Cambria Math" panose="02040503050406030204" pitchFamily="18" charset="0"/>
                                    <a:ea typeface="Cambria Math" panose="02040503050406030204" pitchFamily="18" charset="0"/>
                                  </a:rPr>
                                  <m:t>𝑁</m:t>
                                </m:r>
                              </m:e>
                              <m:sub>
                                <m:r>
                                  <a:rPr lang="cs-CZ" sz="1400" b="0" i="1" smtClean="0">
                                    <a:latin typeface="Cambria Math" panose="02040503050406030204" pitchFamily="18" charset="0"/>
                                    <a:ea typeface="Cambria Math" panose="02040503050406030204" pitchFamily="18" charset="0"/>
                                  </a:rPr>
                                  <m:t>6</m:t>
                                </m:r>
                                <m:r>
                                  <a:rPr lang="cs-CZ" sz="1400" i="1">
                                    <a:latin typeface="Cambria Math" panose="02040503050406030204" pitchFamily="18" charset="0"/>
                                    <a:ea typeface="Cambria Math" panose="02040503050406030204" pitchFamily="18" charset="0"/>
                                  </a:rPr>
                                  <m:t>,</m:t>
                                </m:r>
                                <m:r>
                                  <a:rPr lang="cs-CZ" sz="1400" b="0" i="1" smtClean="0">
                                    <a:latin typeface="Cambria Math" panose="02040503050406030204" pitchFamily="18" charset="0"/>
                                    <a:ea typeface="Cambria Math" panose="02040503050406030204" pitchFamily="18" charset="0"/>
                                  </a:rPr>
                                  <m:t>9</m:t>
                                </m:r>
                              </m:sub>
                            </m:sSub>
                          </m:num>
                          <m:den>
                            <m:r>
                              <a:rPr lang="cs-CZ" sz="1400" i="1">
                                <a:latin typeface="Cambria Math" panose="02040503050406030204" pitchFamily="18" charset="0"/>
                                <a:ea typeface="Cambria Math" panose="02040503050406030204" pitchFamily="18" charset="0"/>
                              </a:rPr>
                              <m:t>365</m:t>
                            </m:r>
                          </m:den>
                        </m:f>
                        <m:sPre>
                          <m:sPrePr>
                            <m:ctrlPr>
                              <a:rPr lang="cs-CZ" sz="1400" i="1">
                                <a:latin typeface="Cambria Math" panose="02040503050406030204" pitchFamily="18" charset="0"/>
                                <a:ea typeface="Cambria Math" panose="02040503050406030204" pitchFamily="18" charset="0"/>
                              </a:rPr>
                            </m:ctrlPr>
                          </m:sPrePr>
                          <m:sub>
                            <m:r>
                              <a:rPr lang="cs-CZ" sz="1400" b="0" i="1" smtClean="0">
                                <a:latin typeface="Cambria Math" panose="02040503050406030204" pitchFamily="18" charset="0"/>
                                <a:ea typeface="Cambria Math" panose="02040503050406030204" pitchFamily="18" charset="0"/>
                              </a:rPr>
                              <m:t>6</m:t>
                            </m:r>
                          </m:sub>
                          <m:sup>
                            <m:r>
                              <a:rPr lang="cs-CZ" sz="1400" i="1">
                                <a:latin typeface="Cambria Math" panose="02040503050406030204" pitchFamily="18" charset="0"/>
                                <a:ea typeface="Cambria Math" panose="02040503050406030204" pitchFamily="18" charset="0"/>
                              </a:rPr>
                              <m:t> </m:t>
                            </m:r>
                          </m:sup>
                          <m:e>
                            <m:sSub>
                              <m:sSubPr>
                                <m:ctrlPr>
                                  <a:rPr lang="cs-CZ" sz="1400" i="1">
                                    <a:latin typeface="Cambria Math" panose="02040503050406030204" pitchFamily="18" charset="0"/>
                                  </a:rPr>
                                </m:ctrlPr>
                              </m:sSubPr>
                              <m:e>
                                <m:r>
                                  <a:rPr lang="cs-CZ" sz="1400" i="1">
                                    <a:latin typeface="Cambria Math" panose="02040503050406030204" pitchFamily="18" charset="0"/>
                                  </a:rPr>
                                  <m:t>𝐾</m:t>
                                </m:r>
                              </m:e>
                              <m:sub>
                                <m:r>
                                  <a:rPr lang="cs-CZ" sz="1400" b="0" i="1" smtClean="0">
                                    <a:latin typeface="Cambria Math" panose="02040503050406030204" pitchFamily="18" charset="0"/>
                                  </a:rPr>
                                  <m:t>9</m:t>
                                </m:r>
                              </m:sub>
                            </m:sSub>
                          </m:e>
                        </m:sPre>
                      </m:e>
                    </m:d>
                    <m:d>
                      <m:dPr>
                        <m:ctrlPr>
                          <a:rPr lang="cs-CZ" sz="1400" i="1">
                            <a:latin typeface="Cambria Math" panose="02040503050406030204" pitchFamily="18" charset="0"/>
                            <a:ea typeface="Cambria Math" panose="02040503050406030204" pitchFamily="18" charset="0"/>
                          </a:rPr>
                        </m:ctrlPr>
                      </m:dPr>
                      <m:e>
                        <m:r>
                          <a:rPr lang="cs-CZ" sz="1400" i="1">
                            <a:latin typeface="Cambria Math" panose="02040503050406030204" pitchFamily="18" charset="0"/>
                            <a:ea typeface="Cambria Math" panose="02040503050406030204" pitchFamily="18" charset="0"/>
                          </a:rPr>
                          <m:t>1+</m:t>
                        </m:r>
                        <m:f>
                          <m:fPr>
                            <m:ctrlPr>
                              <a:rPr lang="cs-CZ" sz="1400" i="1">
                                <a:latin typeface="Cambria Math" panose="02040503050406030204" pitchFamily="18" charset="0"/>
                                <a:ea typeface="Cambria Math" panose="02040503050406030204" pitchFamily="18" charset="0"/>
                              </a:rPr>
                            </m:ctrlPr>
                          </m:fPr>
                          <m:num>
                            <m:sSub>
                              <m:sSubPr>
                                <m:ctrlPr>
                                  <a:rPr lang="cs-CZ" sz="1400" i="1">
                                    <a:latin typeface="Cambria Math" panose="02040503050406030204" pitchFamily="18" charset="0"/>
                                    <a:ea typeface="Cambria Math" panose="02040503050406030204" pitchFamily="18" charset="0"/>
                                  </a:rPr>
                                </m:ctrlPr>
                              </m:sSubPr>
                              <m:e>
                                <m:r>
                                  <a:rPr lang="cs-CZ" sz="1400" i="1">
                                    <a:latin typeface="Cambria Math" panose="02040503050406030204" pitchFamily="18" charset="0"/>
                                    <a:ea typeface="Cambria Math" panose="02040503050406030204" pitchFamily="18" charset="0"/>
                                  </a:rPr>
                                  <m:t>𝑁</m:t>
                                </m:r>
                              </m:e>
                              <m:sub>
                                <m:r>
                                  <a:rPr lang="cs-CZ" sz="1400" b="0" i="1" smtClean="0">
                                    <a:latin typeface="Cambria Math" panose="02040503050406030204" pitchFamily="18" charset="0"/>
                                    <a:ea typeface="Cambria Math" panose="02040503050406030204" pitchFamily="18" charset="0"/>
                                  </a:rPr>
                                  <m:t>9</m:t>
                                </m:r>
                                <m:r>
                                  <a:rPr lang="cs-CZ" sz="1400" i="1">
                                    <a:latin typeface="Cambria Math" panose="02040503050406030204" pitchFamily="18" charset="0"/>
                                    <a:ea typeface="Cambria Math" panose="02040503050406030204" pitchFamily="18" charset="0"/>
                                  </a:rPr>
                                  <m:t>,</m:t>
                                </m:r>
                                <m:r>
                                  <a:rPr lang="cs-CZ" sz="1400" b="0" i="1" smtClean="0">
                                    <a:latin typeface="Cambria Math" panose="02040503050406030204" pitchFamily="18" charset="0"/>
                                    <a:ea typeface="Cambria Math" panose="02040503050406030204" pitchFamily="18" charset="0"/>
                                  </a:rPr>
                                  <m:t>12</m:t>
                                </m:r>
                              </m:sub>
                            </m:sSub>
                          </m:num>
                          <m:den>
                            <m:r>
                              <a:rPr lang="cs-CZ" sz="1400" i="1">
                                <a:latin typeface="Cambria Math" panose="02040503050406030204" pitchFamily="18" charset="0"/>
                                <a:ea typeface="Cambria Math" panose="02040503050406030204" pitchFamily="18" charset="0"/>
                              </a:rPr>
                              <m:t>365</m:t>
                            </m:r>
                          </m:den>
                        </m:f>
                        <m:sPre>
                          <m:sPrePr>
                            <m:ctrlPr>
                              <a:rPr lang="cs-CZ" sz="1400" i="1">
                                <a:latin typeface="Cambria Math" panose="02040503050406030204" pitchFamily="18" charset="0"/>
                                <a:ea typeface="Cambria Math" panose="02040503050406030204" pitchFamily="18" charset="0"/>
                              </a:rPr>
                            </m:ctrlPr>
                          </m:sPrePr>
                          <m:sub>
                            <m:r>
                              <a:rPr lang="cs-CZ" sz="1400" b="0" i="1" smtClean="0">
                                <a:latin typeface="Cambria Math" panose="02040503050406030204" pitchFamily="18" charset="0"/>
                                <a:ea typeface="Cambria Math" panose="02040503050406030204" pitchFamily="18" charset="0"/>
                              </a:rPr>
                              <m:t>9</m:t>
                            </m:r>
                          </m:sub>
                          <m:sup>
                            <m:r>
                              <a:rPr lang="cs-CZ" sz="1400" i="1">
                                <a:latin typeface="Cambria Math" panose="02040503050406030204" pitchFamily="18" charset="0"/>
                                <a:ea typeface="Cambria Math" panose="02040503050406030204" pitchFamily="18" charset="0"/>
                              </a:rPr>
                              <m:t> </m:t>
                            </m:r>
                          </m:sup>
                          <m:e>
                            <m:sSub>
                              <m:sSubPr>
                                <m:ctrlPr>
                                  <a:rPr lang="cs-CZ" sz="1400" i="1">
                                    <a:latin typeface="Cambria Math" panose="02040503050406030204" pitchFamily="18" charset="0"/>
                                  </a:rPr>
                                </m:ctrlPr>
                              </m:sSubPr>
                              <m:e>
                                <m:r>
                                  <a:rPr lang="cs-CZ" sz="1400" i="1">
                                    <a:latin typeface="Cambria Math" panose="02040503050406030204" pitchFamily="18" charset="0"/>
                                  </a:rPr>
                                  <m:t>𝐾</m:t>
                                </m:r>
                              </m:e>
                              <m:sub>
                                <m:r>
                                  <a:rPr lang="cs-CZ" sz="1400" b="0" i="1" smtClean="0">
                                    <a:latin typeface="Cambria Math" panose="02040503050406030204" pitchFamily="18" charset="0"/>
                                  </a:rPr>
                                  <m:t>12</m:t>
                                </m:r>
                              </m:sub>
                            </m:sSub>
                          </m:e>
                        </m:sPre>
                      </m:e>
                    </m:d>
                  </m:oMath>
                </a14:m>
                <a:endParaRPr lang="en-GB" sz="1400" dirty="0">
                  <a:latin typeface="Cambria Math" panose="02040503050406030204" pitchFamily="18" charset="0"/>
                  <a:ea typeface="Cambria Math" panose="02040503050406030204" pitchFamily="18" charset="0"/>
                </a:endParaRPr>
              </a:p>
            </p:txBody>
          </p:sp>
        </mc:Choice>
        <mc:Fallback xmlns="">
          <p:sp>
            <p:nvSpPr>
              <p:cNvPr id="130" name="TextovéPole 129"/>
              <p:cNvSpPr txBox="1">
                <a:spLocks noRot="1" noChangeAspect="1" noMove="1" noResize="1" noEditPoints="1" noAdjustHandles="1" noChangeArrowheads="1" noChangeShapeType="1" noTextEdit="1"/>
              </p:cNvSpPr>
              <p:nvPr/>
            </p:nvSpPr>
            <p:spPr>
              <a:xfrm>
                <a:off x="2033672" y="5079168"/>
                <a:ext cx="6177205" cy="414729"/>
              </a:xfrm>
              <a:prstGeom prst="rect">
                <a:avLst/>
              </a:prstGeom>
              <a:blipFill>
                <a:blip r:embed="rId20"/>
                <a:stretch>
                  <a:fillRect/>
                </a:stretch>
              </a:blipFill>
              <a:ln>
                <a:noFill/>
              </a:ln>
            </p:spPr>
            <p:txBody>
              <a:bodyPr/>
              <a:lstStyle/>
              <a:p>
                <a:r>
                  <a:rPr lang="cs-CZ">
                    <a:noFill/>
                  </a:rPr>
                  <a:t> </a:t>
                </a:r>
              </a:p>
            </p:txBody>
          </p:sp>
        </mc:Fallback>
      </mc:AlternateContent>
      <p:grpSp>
        <p:nvGrpSpPr>
          <p:cNvPr id="18" name="Skupina 17"/>
          <p:cNvGrpSpPr/>
          <p:nvPr/>
        </p:nvGrpSpPr>
        <p:grpSpPr>
          <a:xfrm>
            <a:off x="1480108" y="2751096"/>
            <a:ext cx="2157804" cy="1049567"/>
            <a:chOff x="1480108" y="2751096"/>
            <a:chExt cx="2157804" cy="1049567"/>
          </a:xfrm>
        </p:grpSpPr>
        <p:cxnSp>
          <p:nvCxnSpPr>
            <p:cNvPr id="117" name="Přímá spojnice 116"/>
            <p:cNvCxnSpPr/>
            <p:nvPr/>
          </p:nvCxnSpPr>
          <p:spPr>
            <a:xfrm>
              <a:off x="3089912" y="2751096"/>
              <a:ext cx="0" cy="504000"/>
            </a:xfrm>
            <a:prstGeom prst="line">
              <a:avLst/>
            </a:prstGeom>
            <a:ln w="25400">
              <a:solidFill>
                <a:srgbClr val="7030A0"/>
              </a:solidFill>
              <a:headEnd type="triangle" w="med" len="med"/>
              <a:tailEnd type="none" w="med"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18" name="Obdélník 117"/>
                <p:cNvSpPr/>
                <p:nvPr/>
              </p:nvSpPr>
              <p:spPr>
                <a:xfrm>
                  <a:off x="3133912" y="2880000"/>
                  <a:ext cx="504000" cy="252000"/>
                </a:xfrm>
                <a:prstGeom prst="rect">
                  <a:avLst/>
                </a:prstGeom>
              </p:spPr>
              <p:txBody>
                <a:bodyPr wrap="square" lIns="0" rIns="0">
                  <a:spAutoFit/>
                </a:bodyPr>
                <a:lstStyle/>
                <a:p>
                  <a:pPr marL="0" lvl="2" algn="ctr">
                    <a:buClr>
                      <a:srgbClr val="7030A0"/>
                    </a:buClr>
                    <a:buSzPct val="80000"/>
                  </a:pPr>
                  <a14:m>
                    <m:oMathPara xmlns:m="http://schemas.openxmlformats.org/officeDocument/2006/math">
                      <m:oMathParaPr>
                        <m:jc m:val="left"/>
                      </m:oMathParaPr>
                      <m:oMath xmlns:m="http://schemas.openxmlformats.org/officeDocument/2006/math">
                        <m:sSubSup>
                          <m:sSubSupPr>
                            <m:ctrlPr>
                              <a:rPr lang="cs-CZ" sz="1100" b="0" i="1" smtClean="0">
                                <a:latin typeface="Cambria Math" panose="02040503050406030204" pitchFamily="18" charset="0"/>
                                <a:ea typeface="Cambria Math" panose="02040503050406030204" pitchFamily="18" charset="0"/>
                              </a:rPr>
                            </m:ctrlPr>
                          </m:sSubSupPr>
                          <m:e>
                            <m:r>
                              <a:rPr lang="cs-CZ" sz="1100" b="0" i="1" smtClean="0">
                                <a:latin typeface="Cambria Math" panose="02040503050406030204" pitchFamily="18" charset="0"/>
                                <a:ea typeface="Cambria Math" panose="02040503050406030204" pitchFamily="18" charset="0"/>
                              </a:rPr>
                              <m:t>𝑀</m:t>
                            </m:r>
                            <m:r>
                              <m:rPr>
                                <m:nor/>
                              </m:rPr>
                              <a:rPr lang="cs-CZ" sz="1100" b="0" i="0" smtClean="0">
                                <a:latin typeface="Cambria Math" panose="02040503050406030204" pitchFamily="18" charset="0"/>
                                <a:ea typeface="Cambria Math" panose="02040503050406030204" pitchFamily="18" charset="0"/>
                              </a:rPr>
                              <m:t>+</m:t>
                            </m:r>
                            <m:r>
                              <a:rPr lang="cs-CZ" sz="1100" b="0" i="1" smtClean="0">
                                <a:latin typeface="Cambria Math" panose="02040503050406030204" pitchFamily="18" charset="0"/>
                                <a:ea typeface="Cambria Math" panose="02040503050406030204" pitchFamily="18" charset="0"/>
                              </a:rPr>
                              <m:t>𝐿</m:t>
                            </m:r>
                          </m:e>
                          <m:sub>
                            <m:r>
                              <a:rPr lang="cs-CZ" sz="1100" b="0" i="1" smtClean="0">
                                <a:latin typeface="Cambria Math" panose="02040503050406030204" pitchFamily="18" charset="0"/>
                                <a:ea typeface="Cambria Math" panose="02040503050406030204" pitchFamily="18" charset="0"/>
                              </a:rPr>
                              <m:t>3</m:t>
                            </m:r>
                          </m:sub>
                          <m:sup>
                            <m:r>
                              <a:rPr lang="cs-CZ" sz="1100" b="0" i="1" smtClean="0">
                                <a:latin typeface="Cambria Math" panose="02040503050406030204" pitchFamily="18" charset="0"/>
                                <a:ea typeface="Cambria Math" panose="02040503050406030204" pitchFamily="18" charset="0"/>
                              </a:rPr>
                              <m:t>0</m:t>
                            </m:r>
                          </m:sup>
                        </m:sSubSup>
                        <m:r>
                          <a:rPr lang="cs-CZ" sz="1100" b="0" i="1" smtClean="0">
                            <a:latin typeface="Cambria Math" panose="02040503050406030204" pitchFamily="18" charset="0"/>
                            <a:ea typeface="Cambria Math" panose="02040503050406030204" pitchFamily="18" charset="0"/>
                          </a:rPr>
                          <m:t>𝑀</m:t>
                        </m:r>
                      </m:oMath>
                    </m:oMathPara>
                  </a14:m>
                  <a:endParaRPr lang="en-GB" sz="1100" dirty="0">
                    <a:latin typeface="Cambria Math" panose="02040503050406030204" pitchFamily="18" charset="0"/>
                    <a:ea typeface="Cambria Math" panose="02040503050406030204" pitchFamily="18" charset="0"/>
                  </a:endParaRPr>
                </a:p>
              </p:txBody>
            </p:sp>
          </mc:Choice>
          <mc:Fallback xmlns="">
            <p:sp>
              <p:nvSpPr>
                <p:cNvPr id="118" name="Obdélník 117"/>
                <p:cNvSpPr>
                  <a:spLocks noRot="1" noChangeAspect="1" noMove="1" noResize="1" noEditPoints="1" noAdjustHandles="1" noChangeArrowheads="1" noChangeShapeType="1" noTextEdit="1"/>
                </p:cNvSpPr>
                <p:nvPr/>
              </p:nvSpPr>
              <p:spPr>
                <a:xfrm>
                  <a:off x="3133912" y="2880000"/>
                  <a:ext cx="504000" cy="252000"/>
                </a:xfrm>
                <a:prstGeom prst="rect">
                  <a:avLst/>
                </a:prstGeom>
                <a:blipFill>
                  <a:blip r:embed="rId21"/>
                  <a:stretch>
                    <a:fillRect l="-9639" r="-6024" b="-2381"/>
                  </a:stretch>
                </a:blipFill>
              </p:spPr>
              <p:txBody>
                <a:bodyPr/>
                <a:lstStyle/>
                <a:p>
                  <a:r>
                    <a:rPr lang="cs-CZ">
                      <a:noFill/>
                    </a:rPr>
                    <a:t> </a:t>
                  </a:r>
                </a:p>
              </p:txBody>
            </p:sp>
          </mc:Fallback>
        </mc:AlternateContent>
        <p:cxnSp>
          <p:nvCxnSpPr>
            <p:cNvPr id="119" name="Přímá spojnice 118"/>
            <p:cNvCxnSpPr/>
            <p:nvPr/>
          </p:nvCxnSpPr>
          <p:spPr>
            <a:xfrm>
              <a:off x="1697512" y="3440663"/>
              <a:ext cx="0" cy="360000"/>
            </a:xfrm>
            <a:prstGeom prst="line">
              <a:avLst/>
            </a:prstGeom>
            <a:ln w="31750">
              <a:solidFill>
                <a:schemeClr val="accent2">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86" name="Obdélník 85"/>
            <p:cNvSpPr/>
            <p:nvPr/>
          </p:nvSpPr>
          <p:spPr>
            <a:xfrm>
              <a:off x="1480108" y="3477128"/>
              <a:ext cx="211572" cy="265778"/>
            </a:xfrm>
            <a:prstGeom prst="rect">
              <a:avLst/>
            </a:prstGeom>
          </p:spPr>
          <p:txBody>
            <a:bodyPr wrap="square" lIns="0" rIns="0">
              <a:spAutoFit/>
            </a:bodyPr>
            <a:lstStyle/>
            <a:p>
              <a:pPr marL="0" lvl="2" algn="ctr">
                <a:buClr>
                  <a:srgbClr val="7030A0"/>
                </a:buClr>
                <a:buSzPct val="80000"/>
              </a:pPr>
              <a:r>
                <a:rPr lang="cs-CZ" sz="1100" dirty="0">
                  <a:latin typeface="Cambria Math" panose="02040503050406030204" pitchFamily="18" charset="0"/>
                  <a:ea typeface="Cambria Math" panose="02040503050406030204" pitchFamily="18" charset="0"/>
                </a:rPr>
                <a:t>M</a:t>
              </a:r>
              <a:endParaRPr lang="en-GB" sz="1100" dirty="0">
                <a:latin typeface="Cambria Math" panose="02040503050406030204" pitchFamily="18" charset="0"/>
                <a:ea typeface="Cambria Math" panose="02040503050406030204" pitchFamily="18" charset="0"/>
              </a:endParaRPr>
            </a:p>
          </p:txBody>
        </p:sp>
      </p:grpSp>
      <p:grpSp>
        <p:nvGrpSpPr>
          <p:cNvPr id="19" name="Skupina 18"/>
          <p:cNvGrpSpPr/>
          <p:nvPr/>
        </p:nvGrpSpPr>
        <p:grpSpPr>
          <a:xfrm>
            <a:off x="2836228" y="2784650"/>
            <a:ext cx="2184371" cy="1017491"/>
            <a:chOff x="2836228" y="2784650"/>
            <a:chExt cx="2184371" cy="1017491"/>
          </a:xfrm>
        </p:grpSpPr>
        <p:cxnSp>
          <p:nvCxnSpPr>
            <p:cNvPr id="109" name="Přímá spojnice 108"/>
            <p:cNvCxnSpPr/>
            <p:nvPr/>
          </p:nvCxnSpPr>
          <p:spPr>
            <a:xfrm>
              <a:off x="4499992" y="2784650"/>
              <a:ext cx="0" cy="468000"/>
            </a:xfrm>
            <a:prstGeom prst="line">
              <a:avLst/>
            </a:prstGeom>
            <a:ln w="25400">
              <a:solidFill>
                <a:srgbClr val="7030A0"/>
              </a:solidFill>
              <a:prstDash val="solid"/>
              <a:headEnd type="triangle" w="med" len="med"/>
              <a:tailEnd type="none" w="med"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10" name="Obdélník 109"/>
                <p:cNvSpPr/>
                <p:nvPr/>
              </p:nvSpPr>
              <p:spPr>
                <a:xfrm>
                  <a:off x="4516599" y="2880000"/>
                  <a:ext cx="504000" cy="252000"/>
                </a:xfrm>
                <a:prstGeom prst="rect">
                  <a:avLst/>
                </a:prstGeom>
              </p:spPr>
              <p:txBody>
                <a:bodyPr wrap="square" lIns="0" rIns="0">
                  <a:spAutoFit/>
                </a:bodyPr>
                <a:lstStyle/>
                <a:p>
                  <a:pPr marL="0" lvl="2" algn="ctr">
                    <a:buClr>
                      <a:srgbClr val="7030A0"/>
                    </a:buClr>
                    <a:buSzPct val="80000"/>
                  </a:pPr>
                  <a14:m>
                    <m:oMathPara xmlns:m="http://schemas.openxmlformats.org/officeDocument/2006/math">
                      <m:oMathParaPr>
                        <m:jc m:val="left"/>
                      </m:oMathParaPr>
                      <m:oMath xmlns:m="http://schemas.openxmlformats.org/officeDocument/2006/math">
                        <m:r>
                          <a:rPr lang="cs-CZ" sz="1100" b="0" i="1" smtClean="0">
                            <a:latin typeface="Cambria Math" panose="02040503050406030204" pitchFamily="18" charset="0"/>
                            <a:ea typeface="Cambria Math" panose="02040503050406030204" pitchFamily="18" charset="0"/>
                          </a:rPr>
                          <m:t>𝑀</m:t>
                        </m:r>
                        <m:r>
                          <m:rPr>
                            <m:nor/>
                          </m:rPr>
                          <a:rPr lang="cs-CZ" sz="1100" b="0" i="0" smtClean="0">
                            <a:latin typeface="Cambria Math" panose="02040503050406030204" pitchFamily="18" charset="0"/>
                            <a:ea typeface="Cambria Math" panose="02040503050406030204" pitchFamily="18" charset="0"/>
                          </a:rPr>
                          <m:t>+</m:t>
                        </m:r>
                        <m:sSubSup>
                          <m:sSubSupPr>
                            <m:ctrlPr>
                              <a:rPr lang="cs-CZ" sz="1100" b="0" i="1" smtClean="0">
                                <a:latin typeface="Cambria Math" panose="02040503050406030204" pitchFamily="18" charset="0"/>
                                <a:ea typeface="Cambria Math" panose="02040503050406030204" pitchFamily="18" charset="0"/>
                              </a:rPr>
                            </m:ctrlPr>
                          </m:sSubSupPr>
                          <m:e>
                            <m:r>
                              <a:rPr lang="cs-CZ" sz="1100" b="0" i="1" smtClean="0">
                                <a:latin typeface="Cambria Math" panose="02040503050406030204" pitchFamily="18" charset="0"/>
                                <a:ea typeface="Cambria Math" panose="02040503050406030204" pitchFamily="18" charset="0"/>
                              </a:rPr>
                              <m:t>𝐿</m:t>
                            </m:r>
                          </m:e>
                          <m:sub>
                            <m:r>
                              <a:rPr lang="cs-CZ" sz="1100" b="0" i="1" smtClean="0">
                                <a:latin typeface="Cambria Math" panose="02040503050406030204" pitchFamily="18" charset="0"/>
                                <a:ea typeface="Cambria Math" panose="02040503050406030204" pitchFamily="18" charset="0"/>
                              </a:rPr>
                              <m:t>3</m:t>
                            </m:r>
                          </m:sub>
                          <m:sup>
                            <m:r>
                              <a:rPr lang="cs-CZ" sz="1100" b="0" i="1" smtClean="0">
                                <a:latin typeface="Cambria Math" panose="02040503050406030204" pitchFamily="18" charset="0"/>
                                <a:ea typeface="Cambria Math" panose="02040503050406030204" pitchFamily="18" charset="0"/>
                              </a:rPr>
                              <m:t>3</m:t>
                            </m:r>
                          </m:sup>
                        </m:sSubSup>
                        <m:r>
                          <a:rPr lang="cs-CZ" sz="1100" b="0" i="1" smtClean="0">
                            <a:latin typeface="Cambria Math" panose="02040503050406030204" pitchFamily="18" charset="0"/>
                            <a:ea typeface="Cambria Math" panose="02040503050406030204" pitchFamily="18" charset="0"/>
                          </a:rPr>
                          <m:t>𝑀</m:t>
                        </m:r>
                      </m:oMath>
                    </m:oMathPara>
                  </a14:m>
                  <a:endParaRPr lang="en-GB" sz="1100" dirty="0">
                    <a:latin typeface="Cambria Math" panose="02040503050406030204" pitchFamily="18" charset="0"/>
                    <a:ea typeface="Cambria Math" panose="02040503050406030204" pitchFamily="18" charset="0"/>
                  </a:endParaRPr>
                </a:p>
              </p:txBody>
            </p:sp>
          </mc:Choice>
          <mc:Fallback xmlns="">
            <p:sp>
              <p:nvSpPr>
                <p:cNvPr id="110" name="Obdélník 109"/>
                <p:cNvSpPr>
                  <a:spLocks noRot="1" noChangeAspect="1" noMove="1" noResize="1" noEditPoints="1" noAdjustHandles="1" noChangeArrowheads="1" noChangeShapeType="1" noTextEdit="1"/>
                </p:cNvSpPr>
                <p:nvPr/>
              </p:nvSpPr>
              <p:spPr>
                <a:xfrm>
                  <a:off x="4516599" y="2880000"/>
                  <a:ext cx="504000" cy="252000"/>
                </a:xfrm>
                <a:prstGeom prst="rect">
                  <a:avLst/>
                </a:prstGeom>
                <a:blipFill>
                  <a:blip r:embed="rId22"/>
                  <a:stretch>
                    <a:fillRect l="-9639" r="-6024" b="-2381"/>
                  </a:stretch>
                </a:blipFill>
              </p:spPr>
              <p:txBody>
                <a:bodyPr/>
                <a:lstStyle/>
                <a:p>
                  <a:r>
                    <a:rPr lang="cs-CZ">
                      <a:noFill/>
                    </a:rPr>
                    <a:t> </a:t>
                  </a:r>
                </a:p>
              </p:txBody>
            </p:sp>
          </mc:Fallback>
        </mc:AlternateContent>
        <p:cxnSp>
          <p:nvCxnSpPr>
            <p:cNvPr id="115" name="Přímá spojnice 114"/>
            <p:cNvCxnSpPr/>
            <p:nvPr/>
          </p:nvCxnSpPr>
          <p:spPr>
            <a:xfrm>
              <a:off x="3047984" y="3442141"/>
              <a:ext cx="0" cy="360000"/>
            </a:xfrm>
            <a:prstGeom prst="line">
              <a:avLst/>
            </a:prstGeom>
            <a:ln w="25400">
              <a:solidFill>
                <a:schemeClr val="accent2">
                  <a:lumMod val="75000"/>
                </a:schemeClr>
              </a:solidFill>
              <a:prstDash val="solid"/>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87" name="Obdélník 86"/>
            <p:cNvSpPr/>
            <p:nvPr/>
          </p:nvSpPr>
          <p:spPr>
            <a:xfrm>
              <a:off x="2836228" y="3483144"/>
              <a:ext cx="211572" cy="265778"/>
            </a:xfrm>
            <a:prstGeom prst="rect">
              <a:avLst/>
            </a:prstGeom>
          </p:spPr>
          <p:txBody>
            <a:bodyPr wrap="square" lIns="0" rIns="0">
              <a:spAutoFit/>
            </a:bodyPr>
            <a:lstStyle/>
            <a:p>
              <a:pPr marL="0" lvl="2" algn="ctr">
                <a:buClr>
                  <a:srgbClr val="7030A0"/>
                </a:buClr>
                <a:buSzPct val="80000"/>
              </a:pPr>
              <a:r>
                <a:rPr lang="cs-CZ" sz="1100" dirty="0">
                  <a:latin typeface="Cambria Math" panose="02040503050406030204" pitchFamily="18" charset="0"/>
                  <a:ea typeface="Cambria Math" panose="02040503050406030204" pitchFamily="18" charset="0"/>
                </a:rPr>
                <a:t>M</a:t>
              </a:r>
              <a:endParaRPr lang="en-GB" sz="1100" dirty="0">
                <a:latin typeface="Cambria Math" panose="02040503050406030204" pitchFamily="18" charset="0"/>
                <a:ea typeface="Cambria Math" panose="02040503050406030204" pitchFamily="18" charset="0"/>
              </a:endParaRPr>
            </a:p>
          </p:txBody>
        </p:sp>
      </p:grpSp>
      <p:grpSp>
        <p:nvGrpSpPr>
          <p:cNvPr id="22" name="Skupina 21"/>
          <p:cNvGrpSpPr/>
          <p:nvPr/>
        </p:nvGrpSpPr>
        <p:grpSpPr>
          <a:xfrm>
            <a:off x="5639720" y="2648944"/>
            <a:ext cx="2226179" cy="1151720"/>
            <a:chOff x="5639720" y="2648944"/>
            <a:chExt cx="2226179" cy="1151720"/>
          </a:xfrm>
        </p:grpSpPr>
        <p:cxnSp>
          <p:nvCxnSpPr>
            <p:cNvPr id="121" name="Přímá spojnice 120"/>
            <p:cNvCxnSpPr/>
            <p:nvPr/>
          </p:nvCxnSpPr>
          <p:spPr>
            <a:xfrm>
              <a:off x="7332368" y="2648944"/>
              <a:ext cx="0" cy="612000"/>
            </a:xfrm>
            <a:prstGeom prst="line">
              <a:avLst/>
            </a:prstGeom>
            <a:ln w="25400">
              <a:solidFill>
                <a:srgbClr val="7030A0"/>
              </a:solidFill>
              <a:headEnd type="triangle" w="med" len="med"/>
              <a:tailEnd type="none" w="med"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22" name="Obdélník 121"/>
                <p:cNvSpPr/>
                <p:nvPr/>
              </p:nvSpPr>
              <p:spPr>
                <a:xfrm>
                  <a:off x="7361899" y="2880000"/>
                  <a:ext cx="504000" cy="265650"/>
                </a:xfrm>
                <a:prstGeom prst="rect">
                  <a:avLst/>
                </a:prstGeom>
              </p:spPr>
              <p:txBody>
                <a:bodyPr wrap="square" lIns="0" rIns="0">
                  <a:spAutoFit/>
                </a:bodyPr>
                <a:lstStyle/>
                <a:p>
                  <a:pPr marL="0" lvl="2" algn="ctr">
                    <a:buClr>
                      <a:srgbClr val="7030A0"/>
                    </a:buClr>
                    <a:buSzPct val="80000"/>
                  </a:pPr>
                  <a14:m>
                    <m:oMathPara xmlns:m="http://schemas.openxmlformats.org/officeDocument/2006/math">
                      <m:oMathParaPr>
                        <m:jc m:val="left"/>
                      </m:oMathParaPr>
                      <m:oMath xmlns:m="http://schemas.openxmlformats.org/officeDocument/2006/math">
                        <m:sSubSup>
                          <m:sSubSupPr>
                            <m:ctrlPr>
                              <a:rPr lang="cs-CZ" sz="1100" b="0" i="1" smtClean="0">
                                <a:latin typeface="Cambria Math" panose="02040503050406030204" pitchFamily="18" charset="0"/>
                                <a:ea typeface="Cambria Math" panose="02040503050406030204" pitchFamily="18" charset="0"/>
                              </a:rPr>
                            </m:ctrlPr>
                          </m:sSubSupPr>
                          <m:e>
                            <m:r>
                              <a:rPr lang="cs-CZ" sz="1100" b="0" i="1" smtClean="0">
                                <a:latin typeface="Cambria Math" panose="02040503050406030204" pitchFamily="18" charset="0"/>
                                <a:ea typeface="Cambria Math" panose="02040503050406030204" pitchFamily="18" charset="0"/>
                              </a:rPr>
                              <m:t>𝑀</m:t>
                            </m:r>
                            <m:r>
                              <m:rPr>
                                <m:nor/>
                              </m:rPr>
                              <a:rPr lang="cs-CZ" sz="1100" b="0" i="0" smtClean="0">
                                <a:latin typeface="Cambria Math" panose="02040503050406030204" pitchFamily="18" charset="0"/>
                                <a:ea typeface="Cambria Math" panose="02040503050406030204" pitchFamily="18" charset="0"/>
                              </a:rPr>
                              <m:t>+</m:t>
                            </m:r>
                            <m:r>
                              <a:rPr lang="cs-CZ" sz="1100" b="0" i="1" smtClean="0">
                                <a:latin typeface="Cambria Math" panose="02040503050406030204" pitchFamily="18" charset="0"/>
                                <a:ea typeface="Cambria Math" panose="02040503050406030204" pitchFamily="18" charset="0"/>
                              </a:rPr>
                              <m:t>𝐿</m:t>
                            </m:r>
                          </m:e>
                          <m:sub>
                            <m:r>
                              <a:rPr lang="cs-CZ" sz="1100" b="0" i="1" smtClean="0">
                                <a:latin typeface="Cambria Math" panose="02040503050406030204" pitchFamily="18" charset="0"/>
                                <a:ea typeface="Cambria Math" panose="02040503050406030204" pitchFamily="18" charset="0"/>
                              </a:rPr>
                              <m:t>3</m:t>
                            </m:r>
                          </m:sub>
                          <m:sup>
                            <m:r>
                              <a:rPr lang="cs-CZ" sz="1100" b="0" i="1" smtClean="0">
                                <a:latin typeface="Cambria Math" panose="02040503050406030204" pitchFamily="18" charset="0"/>
                                <a:ea typeface="Cambria Math" panose="02040503050406030204" pitchFamily="18" charset="0"/>
                              </a:rPr>
                              <m:t>9</m:t>
                            </m:r>
                          </m:sup>
                        </m:sSubSup>
                        <m:r>
                          <a:rPr lang="cs-CZ" sz="1100" b="0" i="1" smtClean="0">
                            <a:latin typeface="Cambria Math" panose="02040503050406030204" pitchFamily="18" charset="0"/>
                            <a:ea typeface="Cambria Math" panose="02040503050406030204" pitchFamily="18" charset="0"/>
                          </a:rPr>
                          <m:t>𝑀</m:t>
                        </m:r>
                      </m:oMath>
                    </m:oMathPara>
                  </a14:m>
                  <a:endParaRPr lang="en-GB" sz="1100" dirty="0">
                    <a:latin typeface="Cambria Math" panose="02040503050406030204" pitchFamily="18" charset="0"/>
                    <a:ea typeface="Cambria Math" panose="02040503050406030204" pitchFamily="18" charset="0"/>
                  </a:endParaRPr>
                </a:p>
              </p:txBody>
            </p:sp>
          </mc:Choice>
          <mc:Fallback xmlns="">
            <p:sp>
              <p:nvSpPr>
                <p:cNvPr id="122" name="Obdélník 121"/>
                <p:cNvSpPr>
                  <a:spLocks noRot="1" noChangeAspect="1" noMove="1" noResize="1" noEditPoints="1" noAdjustHandles="1" noChangeArrowheads="1" noChangeShapeType="1" noTextEdit="1"/>
                </p:cNvSpPr>
                <p:nvPr/>
              </p:nvSpPr>
              <p:spPr>
                <a:xfrm>
                  <a:off x="7361899" y="2880000"/>
                  <a:ext cx="504000" cy="265650"/>
                </a:xfrm>
                <a:prstGeom prst="rect">
                  <a:avLst/>
                </a:prstGeom>
                <a:blipFill>
                  <a:blip r:embed="rId23"/>
                  <a:stretch>
                    <a:fillRect l="-9756" r="-7317"/>
                  </a:stretch>
                </a:blipFill>
              </p:spPr>
              <p:txBody>
                <a:bodyPr/>
                <a:lstStyle/>
                <a:p>
                  <a:r>
                    <a:rPr lang="cs-CZ">
                      <a:noFill/>
                    </a:rPr>
                    <a:t> </a:t>
                  </a:r>
                </a:p>
              </p:txBody>
            </p:sp>
          </mc:Fallback>
        </mc:AlternateContent>
        <p:cxnSp>
          <p:nvCxnSpPr>
            <p:cNvPr id="123" name="Přímá spojnice 122"/>
            <p:cNvCxnSpPr/>
            <p:nvPr/>
          </p:nvCxnSpPr>
          <p:spPr>
            <a:xfrm>
              <a:off x="5868328" y="3440664"/>
              <a:ext cx="0" cy="360000"/>
            </a:xfrm>
            <a:prstGeom prst="line">
              <a:avLst/>
            </a:prstGeom>
            <a:ln w="25400">
              <a:solidFill>
                <a:schemeClr val="accent2">
                  <a:lumMod val="75000"/>
                </a:schemeClr>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90" name="Obdélník 89"/>
            <p:cNvSpPr/>
            <p:nvPr/>
          </p:nvSpPr>
          <p:spPr>
            <a:xfrm>
              <a:off x="5639720" y="3483144"/>
              <a:ext cx="211572" cy="265778"/>
            </a:xfrm>
            <a:prstGeom prst="rect">
              <a:avLst/>
            </a:prstGeom>
          </p:spPr>
          <p:txBody>
            <a:bodyPr wrap="square" lIns="0" rIns="0">
              <a:spAutoFit/>
            </a:bodyPr>
            <a:lstStyle/>
            <a:p>
              <a:pPr marL="0" lvl="2" algn="ctr">
                <a:buClr>
                  <a:srgbClr val="7030A0"/>
                </a:buClr>
                <a:buSzPct val="80000"/>
              </a:pPr>
              <a:r>
                <a:rPr lang="cs-CZ" sz="1100" dirty="0">
                  <a:latin typeface="Cambria Math" panose="02040503050406030204" pitchFamily="18" charset="0"/>
                  <a:ea typeface="Cambria Math" panose="02040503050406030204" pitchFamily="18" charset="0"/>
                </a:rPr>
                <a:t>M</a:t>
              </a:r>
              <a:endParaRPr lang="en-GB" sz="1100" dirty="0">
                <a:latin typeface="Cambria Math" panose="02040503050406030204" pitchFamily="18" charset="0"/>
                <a:ea typeface="Cambria Math" panose="02040503050406030204" pitchFamily="18" charset="0"/>
              </a:endParaRPr>
            </a:p>
          </p:txBody>
        </p:sp>
      </p:grpSp>
      <p:grpSp>
        <p:nvGrpSpPr>
          <p:cNvPr id="20" name="Skupina 19"/>
          <p:cNvGrpSpPr/>
          <p:nvPr/>
        </p:nvGrpSpPr>
        <p:grpSpPr>
          <a:xfrm>
            <a:off x="4240292" y="2678840"/>
            <a:ext cx="2212293" cy="1128692"/>
            <a:chOff x="4240292" y="2678840"/>
            <a:chExt cx="2212293" cy="1128692"/>
          </a:xfrm>
        </p:grpSpPr>
        <p:cxnSp>
          <p:nvCxnSpPr>
            <p:cNvPr id="111" name="Přímá spojnice 110"/>
            <p:cNvCxnSpPr/>
            <p:nvPr/>
          </p:nvCxnSpPr>
          <p:spPr>
            <a:xfrm>
              <a:off x="5904240" y="2678840"/>
              <a:ext cx="0" cy="576000"/>
            </a:xfrm>
            <a:prstGeom prst="line">
              <a:avLst/>
            </a:prstGeom>
            <a:ln w="25400">
              <a:solidFill>
                <a:srgbClr val="7030A0"/>
              </a:solidFill>
              <a:prstDash val="solid"/>
              <a:headEnd type="triangle" w="med" len="med"/>
              <a:tailEnd type="none" w="med"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12" name="Obdélník 111"/>
                <p:cNvSpPr/>
                <p:nvPr/>
              </p:nvSpPr>
              <p:spPr>
                <a:xfrm>
                  <a:off x="5948585" y="2880000"/>
                  <a:ext cx="504000" cy="252000"/>
                </a:xfrm>
                <a:prstGeom prst="rect">
                  <a:avLst/>
                </a:prstGeom>
              </p:spPr>
              <p:txBody>
                <a:bodyPr wrap="square" lIns="0" rIns="0">
                  <a:spAutoFit/>
                </a:bodyPr>
                <a:lstStyle/>
                <a:p>
                  <a:pPr marL="0" lvl="2" algn="ctr">
                    <a:buClr>
                      <a:srgbClr val="7030A0"/>
                    </a:buClr>
                    <a:buSzPct val="80000"/>
                  </a:pPr>
                  <a14:m>
                    <m:oMathPara xmlns:m="http://schemas.openxmlformats.org/officeDocument/2006/math">
                      <m:oMathParaPr>
                        <m:jc m:val="left"/>
                      </m:oMathParaPr>
                      <m:oMath xmlns:m="http://schemas.openxmlformats.org/officeDocument/2006/math">
                        <m:sSubSup>
                          <m:sSubSupPr>
                            <m:ctrlPr>
                              <a:rPr lang="cs-CZ" sz="1100" b="0" i="1" smtClean="0">
                                <a:latin typeface="Cambria Math" panose="02040503050406030204" pitchFamily="18" charset="0"/>
                                <a:ea typeface="Cambria Math" panose="02040503050406030204" pitchFamily="18" charset="0"/>
                              </a:rPr>
                            </m:ctrlPr>
                          </m:sSubSupPr>
                          <m:e>
                            <m:r>
                              <a:rPr lang="cs-CZ" sz="1100" b="0" i="1" smtClean="0">
                                <a:latin typeface="Cambria Math" panose="02040503050406030204" pitchFamily="18" charset="0"/>
                                <a:ea typeface="Cambria Math" panose="02040503050406030204" pitchFamily="18" charset="0"/>
                              </a:rPr>
                              <m:t>𝑀</m:t>
                            </m:r>
                            <m:r>
                              <m:rPr>
                                <m:nor/>
                              </m:rPr>
                              <a:rPr lang="cs-CZ" sz="1100" b="0" i="0" smtClean="0">
                                <a:latin typeface="Cambria Math" panose="02040503050406030204" pitchFamily="18" charset="0"/>
                                <a:ea typeface="Cambria Math" panose="02040503050406030204" pitchFamily="18" charset="0"/>
                              </a:rPr>
                              <m:t>+</m:t>
                            </m:r>
                            <m:r>
                              <a:rPr lang="cs-CZ" sz="1100" b="0" i="1" smtClean="0">
                                <a:latin typeface="Cambria Math" panose="02040503050406030204" pitchFamily="18" charset="0"/>
                                <a:ea typeface="Cambria Math" panose="02040503050406030204" pitchFamily="18" charset="0"/>
                              </a:rPr>
                              <m:t>𝐿</m:t>
                            </m:r>
                          </m:e>
                          <m:sub>
                            <m:r>
                              <a:rPr lang="cs-CZ" sz="1100" b="0" i="1" smtClean="0">
                                <a:latin typeface="Cambria Math" panose="02040503050406030204" pitchFamily="18" charset="0"/>
                                <a:ea typeface="Cambria Math" panose="02040503050406030204" pitchFamily="18" charset="0"/>
                              </a:rPr>
                              <m:t>3</m:t>
                            </m:r>
                          </m:sub>
                          <m:sup>
                            <m:r>
                              <a:rPr lang="cs-CZ" sz="1100" b="0" i="1" smtClean="0">
                                <a:latin typeface="Cambria Math" panose="02040503050406030204" pitchFamily="18" charset="0"/>
                                <a:ea typeface="Cambria Math" panose="02040503050406030204" pitchFamily="18" charset="0"/>
                              </a:rPr>
                              <m:t>6</m:t>
                            </m:r>
                          </m:sup>
                        </m:sSubSup>
                        <m:r>
                          <a:rPr lang="cs-CZ" sz="1100" b="0" i="1" smtClean="0">
                            <a:latin typeface="Cambria Math" panose="02040503050406030204" pitchFamily="18" charset="0"/>
                            <a:ea typeface="Cambria Math" panose="02040503050406030204" pitchFamily="18" charset="0"/>
                          </a:rPr>
                          <m:t>𝑀</m:t>
                        </m:r>
                      </m:oMath>
                    </m:oMathPara>
                  </a14:m>
                  <a:endParaRPr lang="en-GB" sz="1100" dirty="0">
                    <a:latin typeface="Cambria Math" panose="02040503050406030204" pitchFamily="18" charset="0"/>
                    <a:ea typeface="Cambria Math" panose="02040503050406030204" pitchFamily="18" charset="0"/>
                  </a:endParaRPr>
                </a:p>
              </p:txBody>
            </p:sp>
          </mc:Choice>
          <mc:Fallback xmlns="">
            <p:sp>
              <p:nvSpPr>
                <p:cNvPr id="112" name="Obdélník 111"/>
                <p:cNvSpPr>
                  <a:spLocks noRot="1" noChangeAspect="1" noMove="1" noResize="1" noEditPoints="1" noAdjustHandles="1" noChangeArrowheads="1" noChangeShapeType="1" noTextEdit="1"/>
                </p:cNvSpPr>
                <p:nvPr/>
              </p:nvSpPr>
              <p:spPr>
                <a:xfrm>
                  <a:off x="5948585" y="2880000"/>
                  <a:ext cx="504000" cy="252000"/>
                </a:xfrm>
                <a:prstGeom prst="rect">
                  <a:avLst/>
                </a:prstGeom>
                <a:blipFill>
                  <a:blip r:embed="rId24"/>
                  <a:stretch>
                    <a:fillRect l="-9756" r="-7317" b="-2381"/>
                  </a:stretch>
                </a:blipFill>
              </p:spPr>
              <p:txBody>
                <a:bodyPr/>
                <a:lstStyle/>
                <a:p>
                  <a:r>
                    <a:rPr lang="cs-CZ">
                      <a:noFill/>
                    </a:rPr>
                    <a:t> </a:t>
                  </a:r>
                </a:p>
              </p:txBody>
            </p:sp>
          </mc:Fallback>
        </mc:AlternateContent>
        <p:cxnSp>
          <p:nvCxnSpPr>
            <p:cNvPr id="114" name="Přímá spojnice 113"/>
            <p:cNvCxnSpPr/>
            <p:nvPr/>
          </p:nvCxnSpPr>
          <p:spPr>
            <a:xfrm>
              <a:off x="4452048" y="3447532"/>
              <a:ext cx="0" cy="360000"/>
            </a:xfrm>
            <a:prstGeom prst="line">
              <a:avLst/>
            </a:prstGeom>
            <a:ln w="25400">
              <a:solidFill>
                <a:schemeClr val="accent2">
                  <a:lumMod val="75000"/>
                </a:schemeClr>
              </a:solidFill>
              <a:prstDash val="solid"/>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94" name="Obdélník 93"/>
            <p:cNvSpPr/>
            <p:nvPr/>
          </p:nvSpPr>
          <p:spPr>
            <a:xfrm>
              <a:off x="4240292" y="3483144"/>
              <a:ext cx="211572" cy="265778"/>
            </a:xfrm>
            <a:prstGeom prst="rect">
              <a:avLst/>
            </a:prstGeom>
          </p:spPr>
          <p:txBody>
            <a:bodyPr wrap="square" lIns="0" rIns="0">
              <a:spAutoFit/>
            </a:bodyPr>
            <a:lstStyle/>
            <a:p>
              <a:pPr marL="0" lvl="2" algn="ctr">
                <a:buClr>
                  <a:srgbClr val="7030A0"/>
                </a:buClr>
                <a:buSzPct val="80000"/>
              </a:pPr>
              <a:r>
                <a:rPr lang="cs-CZ" sz="1100" dirty="0">
                  <a:latin typeface="Cambria Math" panose="02040503050406030204" pitchFamily="18" charset="0"/>
                  <a:ea typeface="Cambria Math" panose="02040503050406030204" pitchFamily="18" charset="0"/>
                </a:rPr>
                <a:t>M</a:t>
              </a:r>
              <a:endParaRPr lang="en-GB" sz="1100" dirty="0">
                <a:latin typeface="Cambria Math" panose="02040503050406030204" pitchFamily="18" charset="0"/>
                <a:ea typeface="Cambria Math" panose="02040503050406030204" pitchFamily="18" charset="0"/>
              </a:endParaRPr>
            </a:p>
          </p:txBody>
        </p:sp>
      </p:grpSp>
      <mc:AlternateContent xmlns:mc="http://schemas.openxmlformats.org/markup-compatibility/2006" xmlns:a14="http://schemas.microsoft.com/office/drawing/2010/main">
        <mc:Choice Requires="a14">
          <p:sp>
            <p:nvSpPr>
              <p:cNvPr id="142" name="Obdélník 141"/>
              <p:cNvSpPr/>
              <p:nvPr/>
            </p:nvSpPr>
            <p:spPr>
              <a:xfrm>
                <a:off x="8400512" y="1490800"/>
                <a:ext cx="504000" cy="265650"/>
              </a:xfrm>
              <a:prstGeom prst="rect">
                <a:avLst/>
              </a:prstGeom>
            </p:spPr>
            <p:txBody>
              <a:bodyPr wrap="square" lIns="0" rIns="0">
                <a:spAutoFit/>
              </a:bodyPr>
              <a:lstStyle/>
              <a:p>
                <a:pPr marL="0" lvl="2" algn="ctr">
                  <a:buClr>
                    <a:srgbClr val="7030A0"/>
                  </a:buClr>
                  <a:buSzPct val="80000"/>
                </a:pPr>
                <a14:m>
                  <m:oMathPara xmlns:m="http://schemas.openxmlformats.org/officeDocument/2006/math">
                    <m:oMathParaPr>
                      <m:jc m:val="left"/>
                    </m:oMathParaPr>
                    <m:oMath xmlns:m="http://schemas.openxmlformats.org/officeDocument/2006/math">
                      <m:sSubSup>
                        <m:sSubSupPr>
                          <m:ctrlPr>
                            <a:rPr lang="cs-CZ" sz="1100" b="0" i="1" smtClean="0">
                              <a:latin typeface="Cambria Math" panose="02040503050406030204" pitchFamily="18" charset="0"/>
                              <a:ea typeface="Cambria Math" panose="02040503050406030204" pitchFamily="18" charset="0"/>
                            </a:rPr>
                          </m:ctrlPr>
                        </m:sSubSupPr>
                        <m:e>
                          <m:r>
                            <a:rPr lang="cs-CZ" sz="1100" b="0" i="1" smtClean="0">
                              <a:latin typeface="Cambria Math" panose="02040503050406030204" pitchFamily="18" charset="0"/>
                              <a:ea typeface="Cambria Math" panose="02040503050406030204" pitchFamily="18" charset="0"/>
                            </a:rPr>
                            <m:t>𝑀</m:t>
                          </m:r>
                          <m:r>
                            <m:rPr>
                              <m:nor/>
                            </m:rPr>
                            <a:rPr lang="cs-CZ" sz="1100" b="0" i="0" smtClean="0">
                              <a:latin typeface="Cambria Math" panose="02040503050406030204" pitchFamily="18" charset="0"/>
                              <a:ea typeface="Cambria Math" panose="02040503050406030204" pitchFamily="18" charset="0"/>
                            </a:rPr>
                            <m:t>+</m:t>
                          </m:r>
                          <m:r>
                            <a:rPr lang="cs-CZ" sz="1100" b="0" i="1" smtClean="0">
                              <a:latin typeface="Cambria Math" panose="02040503050406030204" pitchFamily="18" charset="0"/>
                              <a:ea typeface="Cambria Math" panose="02040503050406030204" pitchFamily="18" charset="0"/>
                            </a:rPr>
                            <m:t>𝐿</m:t>
                          </m:r>
                        </m:e>
                        <m:sub>
                          <m:r>
                            <a:rPr lang="cs-CZ" sz="1100" b="0" i="1" smtClean="0">
                              <a:latin typeface="Cambria Math" panose="02040503050406030204" pitchFamily="18" charset="0"/>
                              <a:ea typeface="Cambria Math" panose="02040503050406030204" pitchFamily="18" charset="0"/>
                            </a:rPr>
                            <m:t>12</m:t>
                          </m:r>
                        </m:sub>
                        <m:sup>
                          <m:r>
                            <a:rPr lang="cs-CZ" sz="1100" b="0" i="1" smtClean="0">
                              <a:latin typeface="Cambria Math" panose="02040503050406030204" pitchFamily="18" charset="0"/>
                              <a:ea typeface="Cambria Math" panose="02040503050406030204" pitchFamily="18" charset="0"/>
                            </a:rPr>
                            <m:t>0</m:t>
                          </m:r>
                        </m:sup>
                      </m:sSubSup>
                      <m:r>
                        <a:rPr lang="cs-CZ" sz="1100" b="0" i="1" smtClean="0">
                          <a:latin typeface="Cambria Math" panose="02040503050406030204" pitchFamily="18" charset="0"/>
                          <a:ea typeface="Cambria Math" panose="02040503050406030204" pitchFamily="18" charset="0"/>
                        </a:rPr>
                        <m:t>𝑀</m:t>
                      </m:r>
                    </m:oMath>
                  </m:oMathPara>
                </a14:m>
                <a:endParaRPr lang="en-GB" sz="1100" dirty="0">
                  <a:latin typeface="Cambria Math" panose="02040503050406030204" pitchFamily="18" charset="0"/>
                  <a:ea typeface="Cambria Math" panose="02040503050406030204" pitchFamily="18" charset="0"/>
                </a:endParaRPr>
              </a:p>
            </p:txBody>
          </p:sp>
        </mc:Choice>
        <mc:Fallback xmlns="">
          <p:sp>
            <p:nvSpPr>
              <p:cNvPr id="142" name="Obdélník 141"/>
              <p:cNvSpPr>
                <a:spLocks noRot="1" noChangeAspect="1" noMove="1" noResize="1" noEditPoints="1" noAdjustHandles="1" noChangeArrowheads="1" noChangeShapeType="1" noTextEdit="1"/>
              </p:cNvSpPr>
              <p:nvPr/>
            </p:nvSpPr>
            <p:spPr>
              <a:xfrm>
                <a:off x="8400512" y="1490800"/>
                <a:ext cx="504000" cy="265650"/>
              </a:xfrm>
              <a:prstGeom prst="rect">
                <a:avLst/>
              </a:prstGeom>
              <a:blipFill>
                <a:blip r:embed="rId25"/>
                <a:stretch>
                  <a:fillRect l="-9639" r="-16867"/>
                </a:stretch>
              </a:blipFill>
            </p:spPr>
            <p:txBody>
              <a:bodyPr/>
              <a:lstStyle/>
              <a:p>
                <a:r>
                  <a:rPr lang="cs-CZ">
                    <a:noFill/>
                  </a:rPr>
                  <a:t> </a:t>
                </a:r>
              </a:p>
            </p:txBody>
          </p:sp>
        </mc:Fallback>
      </mc:AlternateContent>
      <p:sp>
        <p:nvSpPr>
          <p:cNvPr id="143" name="Obdélník 142"/>
          <p:cNvSpPr/>
          <p:nvPr/>
        </p:nvSpPr>
        <p:spPr>
          <a:xfrm>
            <a:off x="1349688" y="2144888"/>
            <a:ext cx="211572" cy="265778"/>
          </a:xfrm>
          <a:prstGeom prst="rect">
            <a:avLst/>
          </a:prstGeom>
        </p:spPr>
        <p:txBody>
          <a:bodyPr wrap="square" lIns="0" rIns="0">
            <a:spAutoFit/>
          </a:bodyPr>
          <a:lstStyle/>
          <a:p>
            <a:pPr marL="0" lvl="2" algn="ctr">
              <a:buClr>
                <a:srgbClr val="7030A0"/>
              </a:buClr>
              <a:buSzPct val="80000"/>
            </a:pPr>
            <a:r>
              <a:rPr lang="cs-CZ" sz="1100" dirty="0">
                <a:latin typeface="Cambria Math" panose="02040503050406030204" pitchFamily="18" charset="0"/>
                <a:ea typeface="Cambria Math" panose="02040503050406030204" pitchFamily="18" charset="0"/>
              </a:rPr>
              <a:t>M</a:t>
            </a:r>
            <a:endParaRPr lang="en-GB" sz="1100" dirty="0">
              <a:latin typeface="Cambria Math" panose="02040503050406030204" pitchFamily="18" charset="0"/>
              <a:ea typeface="Cambria Math" panose="02040503050406030204" pitchFamily="18" charset="0"/>
            </a:endParaRPr>
          </a:p>
        </p:txBody>
      </p:sp>
      <p:sp>
        <p:nvSpPr>
          <p:cNvPr id="6" name="Ovál 5"/>
          <p:cNvSpPr/>
          <p:nvPr/>
        </p:nvSpPr>
        <p:spPr>
          <a:xfrm>
            <a:off x="7179666" y="2545898"/>
            <a:ext cx="241075" cy="1249158"/>
          </a:xfrm>
          <a:prstGeom prst="ellipse">
            <a:avLst/>
          </a:prstGeom>
          <a:noFill/>
          <a:ln>
            <a:solidFill>
              <a:schemeClr val="accent1">
                <a:shade val="50000"/>
                <a:shade val="75000"/>
                <a:satMod val="125000"/>
                <a:lumMod val="75000"/>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mc:AlternateContent xmlns:mc="http://schemas.openxmlformats.org/markup-compatibility/2006" xmlns:a14="http://schemas.microsoft.com/office/drawing/2010/main">
        <mc:Choice Requires="a14">
          <p:sp>
            <p:nvSpPr>
              <p:cNvPr id="97" name="Obdélník 96"/>
              <p:cNvSpPr/>
              <p:nvPr/>
            </p:nvSpPr>
            <p:spPr>
              <a:xfrm>
                <a:off x="8432717" y="2515278"/>
                <a:ext cx="639691" cy="261610"/>
              </a:xfrm>
              <a:prstGeom prst="rect">
                <a:avLst/>
              </a:prstGeom>
            </p:spPr>
            <p:txBody>
              <a:bodyPr wrap="square" lIns="0" rIns="0">
                <a:spAutoFit/>
              </a:bodyPr>
              <a:lstStyle/>
              <a:p>
                <a:pPr marL="0" lvl="2" algn="ctr">
                  <a:buClr>
                    <a:srgbClr val="7030A0"/>
                  </a:buClr>
                  <a:buSzPct val="80000"/>
                </a:pPr>
                <a14:m>
                  <m:oMathPara xmlns:m="http://schemas.openxmlformats.org/officeDocument/2006/math">
                    <m:oMathParaPr>
                      <m:jc m:val="left"/>
                    </m:oMathParaPr>
                    <m:oMath xmlns:m="http://schemas.openxmlformats.org/officeDocument/2006/math">
                      <m:r>
                        <a:rPr lang="cs-CZ" sz="1100" b="0" i="1" smtClean="0">
                          <a:latin typeface="Cambria Math" panose="02040503050406030204" pitchFamily="18" charset="0"/>
                          <a:ea typeface="Cambria Math" panose="02040503050406030204" pitchFamily="18" charset="0"/>
                        </a:rPr>
                        <m:t>𝑀</m:t>
                      </m:r>
                      <m:r>
                        <m:rPr>
                          <m:nor/>
                        </m:rPr>
                        <a:rPr lang="cs-CZ" sz="1100" b="0" i="0" smtClean="0">
                          <a:latin typeface="Cambria Math" panose="02040503050406030204" pitchFamily="18" charset="0"/>
                          <a:ea typeface="Cambria Math" panose="02040503050406030204" pitchFamily="18" charset="0"/>
                        </a:rPr>
                        <m:t>+</m:t>
                      </m:r>
                      <m:sSub>
                        <m:sSubPr>
                          <m:ctrlPr>
                            <a:rPr lang="cs-CZ" sz="1100" b="0" i="1" smtClean="0">
                              <a:latin typeface="Cambria Math" panose="02040503050406030204" pitchFamily="18" charset="0"/>
                              <a:ea typeface="Cambria Math" panose="02040503050406030204" pitchFamily="18" charset="0"/>
                            </a:rPr>
                          </m:ctrlPr>
                        </m:sSubPr>
                        <m:e>
                          <m:r>
                            <a:rPr lang="cs-CZ" sz="1100" b="0" i="1" smtClean="0">
                              <a:latin typeface="Cambria Math" panose="02040503050406030204" pitchFamily="18" charset="0"/>
                              <a:ea typeface="Cambria Math" panose="02040503050406030204" pitchFamily="18" charset="0"/>
                            </a:rPr>
                            <m:t>𝑟</m:t>
                          </m:r>
                        </m:e>
                        <m:sub>
                          <m:r>
                            <a:rPr lang="cs-CZ" sz="1100" b="0" i="1" smtClean="0">
                              <a:latin typeface="Cambria Math" panose="02040503050406030204" pitchFamily="18" charset="0"/>
                              <a:ea typeface="Cambria Math" panose="02040503050406030204" pitchFamily="18" charset="0"/>
                            </a:rPr>
                            <m:t>12</m:t>
                          </m:r>
                        </m:sub>
                      </m:sSub>
                      <m:r>
                        <a:rPr lang="cs-CZ" sz="1100" b="0" i="1" smtClean="0">
                          <a:latin typeface="Cambria Math" panose="02040503050406030204" pitchFamily="18" charset="0"/>
                          <a:ea typeface="Cambria Math" panose="02040503050406030204" pitchFamily="18" charset="0"/>
                        </a:rPr>
                        <m:t>𝑀</m:t>
                      </m:r>
                    </m:oMath>
                  </m:oMathPara>
                </a14:m>
                <a:endParaRPr lang="en-GB" sz="1100" dirty="0">
                  <a:latin typeface="Cambria Math" panose="02040503050406030204" pitchFamily="18" charset="0"/>
                  <a:ea typeface="Cambria Math" panose="02040503050406030204" pitchFamily="18" charset="0"/>
                </a:endParaRPr>
              </a:p>
            </p:txBody>
          </p:sp>
        </mc:Choice>
        <mc:Fallback xmlns="">
          <p:sp>
            <p:nvSpPr>
              <p:cNvPr id="97" name="Obdélník 96"/>
              <p:cNvSpPr>
                <a:spLocks noRot="1" noChangeAspect="1" noMove="1" noResize="1" noEditPoints="1" noAdjustHandles="1" noChangeArrowheads="1" noChangeShapeType="1" noTextEdit="1"/>
              </p:cNvSpPr>
              <p:nvPr/>
            </p:nvSpPr>
            <p:spPr>
              <a:xfrm>
                <a:off x="8432717" y="2515278"/>
                <a:ext cx="639691" cy="261610"/>
              </a:xfrm>
              <a:prstGeom prst="rect">
                <a:avLst/>
              </a:prstGeom>
              <a:blipFill>
                <a:blip r:embed="rId26"/>
                <a:stretch>
                  <a:fillRect l="-7619"/>
                </a:stretch>
              </a:blipFill>
            </p:spPr>
            <p:txBody>
              <a:bodyPr/>
              <a:lstStyle/>
              <a:p>
                <a:r>
                  <a:rPr lang="cs-CZ">
                    <a:noFill/>
                  </a:rPr>
                  <a:t> </a:t>
                </a:r>
              </a:p>
            </p:txBody>
          </p:sp>
        </mc:Fallback>
      </mc:AlternateContent>
      <p:sp>
        <p:nvSpPr>
          <p:cNvPr id="99" name="Ovál 98"/>
          <p:cNvSpPr/>
          <p:nvPr/>
        </p:nvSpPr>
        <p:spPr>
          <a:xfrm>
            <a:off x="3584867" y="2297739"/>
            <a:ext cx="1851227" cy="226781"/>
          </a:xfrm>
          <a:prstGeom prst="ellipse">
            <a:avLst/>
          </a:prstGeom>
          <a:noFill/>
          <a:ln w="254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00" name="Přímá spojnice 99"/>
          <p:cNvCxnSpPr/>
          <p:nvPr/>
        </p:nvCxnSpPr>
        <p:spPr>
          <a:xfrm>
            <a:off x="1699200" y="3441600"/>
            <a:ext cx="0" cy="360000"/>
          </a:xfrm>
          <a:prstGeom prst="line">
            <a:avLst/>
          </a:prstGeom>
          <a:ln w="31750">
            <a:solidFill>
              <a:schemeClr val="accent5"/>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cxnSp>
      <p:graphicFrame>
        <p:nvGraphicFramePr>
          <p:cNvPr id="104" name="Tabulka 103"/>
          <p:cNvGraphicFramePr>
            <a:graphicFrameLocks noGrp="1"/>
          </p:cNvGraphicFramePr>
          <p:nvPr>
            <p:extLst>
              <p:ext uri="{D42A27DB-BD31-4B8C-83A1-F6EECF244321}">
                <p14:modId xmlns:p14="http://schemas.microsoft.com/office/powerpoint/2010/main" val="2160336084"/>
              </p:ext>
            </p:extLst>
          </p:nvPr>
        </p:nvGraphicFramePr>
        <p:xfrm>
          <a:off x="1692000" y="3257784"/>
          <a:ext cx="6518877" cy="182880"/>
        </p:xfrm>
        <a:graphic>
          <a:graphicData uri="http://schemas.openxmlformats.org/drawingml/2006/table">
            <a:tbl>
              <a:tblPr firstRow="1" bandRow="1">
                <a:tableStyleId>{5C22544A-7EE6-4342-B048-85BDC9FD1C3A}</a:tableStyleId>
              </a:tblPr>
              <a:tblGrid>
                <a:gridCol w="468000">
                  <a:extLst>
                    <a:ext uri="{9D8B030D-6E8A-4147-A177-3AD203B41FA5}">
                      <a16:colId xmlns:a16="http://schemas.microsoft.com/office/drawing/2014/main" val="20000"/>
                    </a:ext>
                  </a:extLst>
                </a:gridCol>
                <a:gridCol w="468000">
                  <a:extLst>
                    <a:ext uri="{9D8B030D-6E8A-4147-A177-3AD203B41FA5}">
                      <a16:colId xmlns:a16="http://schemas.microsoft.com/office/drawing/2014/main" val="20001"/>
                    </a:ext>
                  </a:extLst>
                </a:gridCol>
                <a:gridCol w="468000">
                  <a:extLst>
                    <a:ext uri="{9D8B030D-6E8A-4147-A177-3AD203B41FA5}">
                      <a16:colId xmlns:a16="http://schemas.microsoft.com/office/drawing/2014/main" val="20002"/>
                    </a:ext>
                  </a:extLst>
                </a:gridCol>
                <a:gridCol w="468000">
                  <a:extLst>
                    <a:ext uri="{9D8B030D-6E8A-4147-A177-3AD203B41FA5}">
                      <a16:colId xmlns:a16="http://schemas.microsoft.com/office/drawing/2014/main" val="2531483587"/>
                    </a:ext>
                  </a:extLst>
                </a:gridCol>
                <a:gridCol w="468000">
                  <a:extLst>
                    <a:ext uri="{9D8B030D-6E8A-4147-A177-3AD203B41FA5}">
                      <a16:colId xmlns:a16="http://schemas.microsoft.com/office/drawing/2014/main" val="2227398670"/>
                    </a:ext>
                  </a:extLst>
                </a:gridCol>
                <a:gridCol w="468000">
                  <a:extLst>
                    <a:ext uri="{9D8B030D-6E8A-4147-A177-3AD203B41FA5}">
                      <a16:colId xmlns:a16="http://schemas.microsoft.com/office/drawing/2014/main" val="20003"/>
                    </a:ext>
                  </a:extLst>
                </a:gridCol>
                <a:gridCol w="468000">
                  <a:extLst>
                    <a:ext uri="{9D8B030D-6E8A-4147-A177-3AD203B41FA5}">
                      <a16:colId xmlns:a16="http://schemas.microsoft.com/office/drawing/2014/main" val="20004"/>
                    </a:ext>
                  </a:extLst>
                </a:gridCol>
                <a:gridCol w="468000">
                  <a:extLst>
                    <a:ext uri="{9D8B030D-6E8A-4147-A177-3AD203B41FA5}">
                      <a16:colId xmlns:a16="http://schemas.microsoft.com/office/drawing/2014/main" val="849518670"/>
                    </a:ext>
                  </a:extLst>
                </a:gridCol>
                <a:gridCol w="468000">
                  <a:extLst>
                    <a:ext uri="{9D8B030D-6E8A-4147-A177-3AD203B41FA5}">
                      <a16:colId xmlns:a16="http://schemas.microsoft.com/office/drawing/2014/main" val="4104662730"/>
                    </a:ext>
                  </a:extLst>
                </a:gridCol>
                <a:gridCol w="468000">
                  <a:extLst>
                    <a:ext uri="{9D8B030D-6E8A-4147-A177-3AD203B41FA5}">
                      <a16:colId xmlns:a16="http://schemas.microsoft.com/office/drawing/2014/main" val="2096590081"/>
                    </a:ext>
                  </a:extLst>
                </a:gridCol>
                <a:gridCol w="468000">
                  <a:extLst>
                    <a:ext uri="{9D8B030D-6E8A-4147-A177-3AD203B41FA5}">
                      <a16:colId xmlns:a16="http://schemas.microsoft.com/office/drawing/2014/main" val="20005"/>
                    </a:ext>
                  </a:extLst>
                </a:gridCol>
                <a:gridCol w="468000">
                  <a:extLst>
                    <a:ext uri="{9D8B030D-6E8A-4147-A177-3AD203B41FA5}">
                      <a16:colId xmlns:a16="http://schemas.microsoft.com/office/drawing/2014/main" val="1856939834"/>
                    </a:ext>
                  </a:extLst>
                </a:gridCol>
                <a:gridCol w="902877">
                  <a:extLst>
                    <a:ext uri="{9D8B030D-6E8A-4147-A177-3AD203B41FA5}">
                      <a16:colId xmlns:a16="http://schemas.microsoft.com/office/drawing/2014/main" val="20006"/>
                    </a:ext>
                  </a:extLst>
                </a:gridCol>
              </a:tblGrid>
              <a:tr h="182880">
                <a:tc>
                  <a:txBody>
                    <a:bodyPr/>
                    <a:lstStyle/>
                    <a:p>
                      <a:pPr algn="ctr"/>
                      <a:r>
                        <a:rPr lang="cs-CZ" sz="1200" b="1" dirty="0"/>
                        <a:t>1</a:t>
                      </a:r>
                    </a:p>
                  </a:txBody>
                  <a:tcPr marT="0" marB="0" anchor="ctr">
                    <a:lnL w="12700" cap="flat" cmpd="sng" algn="ctr">
                      <a:solidFill>
                        <a:schemeClr val="tx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2</a:t>
                      </a:r>
                    </a:p>
                  </a:txBody>
                  <a:tcPr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3</a:t>
                      </a:r>
                    </a:p>
                  </a:txBody>
                  <a:tcPr marL="0" marR="0"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4</a:t>
                      </a:r>
                    </a:p>
                  </a:txBody>
                  <a:tcPr marL="0" marR="0"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5</a:t>
                      </a:r>
                    </a:p>
                  </a:txBody>
                  <a:tcPr marL="0" marR="0"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6</a:t>
                      </a:r>
                    </a:p>
                  </a:txBody>
                  <a:tcPr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7</a:t>
                      </a:r>
                    </a:p>
                  </a:txBody>
                  <a:tcPr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8</a:t>
                      </a:r>
                    </a:p>
                  </a:txBody>
                  <a:tcPr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9</a:t>
                      </a:r>
                    </a:p>
                  </a:txBody>
                  <a:tcPr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10</a:t>
                      </a:r>
                    </a:p>
                  </a:txBody>
                  <a:tcPr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11</a:t>
                      </a:r>
                    </a:p>
                  </a:txBody>
                  <a:tcPr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12</a:t>
                      </a:r>
                    </a:p>
                  </a:txBody>
                  <a:tcPr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a:t>
                      </a:r>
                      <a:r>
                        <a:rPr lang="cs-CZ" sz="1200" baseline="0" dirty="0"/>
                        <a:t> . .</a:t>
                      </a:r>
                      <a:endParaRPr lang="cs-CZ" sz="1200" dirty="0"/>
                    </a:p>
                  </a:txBody>
                  <a:tcPr marT="0" marB="0" anchor="ctr">
                    <a:lnL w="381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bl>
          </a:graphicData>
        </a:graphic>
      </p:graphicFrame>
      <p:graphicFrame>
        <p:nvGraphicFramePr>
          <p:cNvPr id="83" name="Tabulka 82"/>
          <p:cNvGraphicFramePr>
            <a:graphicFrameLocks noGrp="1"/>
          </p:cNvGraphicFramePr>
          <p:nvPr>
            <p:extLst>
              <p:ext uri="{D42A27DB-BD31-4B8C-83A1-F6EECF244321}">
                <p14:modId xmlns:p14="http://schemas.microsoft.com/office/powerpoint/2010/main" val="2017102700"/>
              </p:ext>
            </p:extLst>
          </p:nvPr>
        </p:nvGraphicFramePr>
        <p:xfrm>
          <a:off x="1692360" y="1949977"/>
          <a:ext cx="6518877" cy="182880"/>
        </p:xfrm>
        <a:graphic>
          <a:graphicData uri="http://schemas.openxmlformats.org/drawingml/2006/table">
            <a:tbl>
              <a:tblPr firstRow="1" bandRow="1">
                <a:tableStyleId>{5C22544A-7EE6-4342-B048-85BDC9FD1C3A}</a:tableStyleId>
              </a:tblPr>
              <a:tblGrid>
                <a:gridCol w="468000">
                  <a:extLst>
                    <a:ext uri="{9D8B030D-6E8A-4147-A177-3AD203B41FA5}">
                      <a16:colId xmlns:a16="http://schemas.microsoft.com/office/drawing/2014/main" val="20000"/>
                    </a:ext>
                  </a:extLst>
                </a:gridCol>
                <a:gridCol w="468000">
                  <a:extLst>
                    <a:ext uri="{9D8B030D-6E8A-4147-A177-3AD203B41FA5}">
                      <a16:colId xmlns:a16="http://schemas.microsoft.com/office/drawing/2014/main" val="20001"/>
                    </a:ext>
                  </a:extLst>
                </a:gridCol>
                <a:gridCol w="468000">
                  <a:extLst>
                    <a:ext uri="{9D8B030D-6E8A-4147-A177-3AD203B41FA5}">
                      <a16:colId xmlns:a16="http://schemas.microsoft.com/office/drawing/2014/main" val="20002"/>
                    </a:ext>
                  </a:extLst>
                </a:gridCol>
                <a:gridCol w="468000">
                  <a:extLst>
                    <a:ext uri="{9D8B030D-6E8A-4147-A177-3AD203B41FA5}">
                      <a16:colId xmlns:a16="http://schemas.microsoft.com/office/drawing/2014/main" val="2531483587"/>
                    </a:ext>
                  </a:extLst>
                </a:gridCol>
                <a:gridCol w="468000">
                  <a:extLst>
                    <a:ext uri="{9D8B030D-6E8A-4147-A177-3AD203B41FA5}">
                      <a16:colId xmlns:a16="http://schemas.microsoft.com/office/drawing/2014/main" val="2227398670"/>
                    </a:ext>
                  </a:extLst>
                </a:gridCol>
                <a:gridCol w="468000">
                  <a:extLst>
                    <a:ext uri="{9D8B030D-6E8A-4147-A177-3AD203B41FA5}">
                      <a16:colId xmlns:a16="http://schemas.microsoft.com/office/drawing/2014/main" val="20003"/>
                    </a:ext>
                  </a:extLst>
                </a:gridCol>
                <a:gridCol w="468000">
                  <a:extLst>
                    <a:ext uri="{9D8B030D-6E8A-4147-A177-3AD203B41FA5}">
                      <a16:colId xmlns:a16="http://schemas.microsoft.com/office/drawing/2014/main" val="20004"/>
                    </a:ext>
                  </a:extLst>
                </a:gridCol>
                <a:gridCol w="468000">
                  <a:extLst>
                    <a:ext uri="{9D8B030D-6E8A-4147-A177-3AD203B41FA5}">
                      <a16:colId xmlns:a16="http://schemas.microsoft.com/office/drawing/2014/main" val="849518670"/>
                    </a:ext>
                  </a:extLst>
                </a:gridCol>
                <a:gridCol w="468000">
                  <a:extLst>
                    <a:ext uri="{9D8B030D-6E8A-4147-A177-3AD203B41FA5}">
                      <a16:colId xmlns:a16="http://schemas.microsoft.com/office/drawing/2014/main" val="4104662730"/>
                    </a:ext>
                  </a:extLst>
                </a:gridCol>
                <a:gridCol w="468000">
                  <a:extLst>
                    <a:ext uri="{9D8B030D-6E8A-4147-A177-3AD203B41FA5}">
                      <a16:colId xmlns:a16="http://schemas.microsoft.com/office/drawing/2014/main" val="2096590081"/>
                    </a:ext>
                  </a:extLst>
                </a:gridCol>
                <a:gridCol w="468000">
                  <a:extLst>
                    <a:ext uri="{9D8B030D-6E8A-4147-A177-3AD203B41FA5}">
                      <a16:colId xmlns:a16="http://schemas.microsoft.com/office/drawing/2014/main" val="20005"/>
                    </a:ext>
                  </a:extLst>
                </a:gridCol>
                <a:gridCol w="468000">
                  <a:extLst>
                    <a:ext uri="{9D8B030D-6E8A-4147-A177-3AD203B41FA5}">
                      <a16:colId xmlns:a16="http://schemas.microsoft.com/office/drawing/2014/main" val="1856939834"/>
                    </a:ext>
                  </a:extLst>
                </a:gridCol>
                <a:gridCol w="902877">
                  <a:extLst>
                    <a:ext uri="{9D8B030D-6E8A-4147-A177-3AD203B41FA5}">
                      <a16:colId xmlns:a16="http://schemas.microsoft.com/office/drawing/2014/main" val="20006"/>
                    </a:ext>
                  </a:extLst>
                </a:gridCol>
              </a:tblGrid>
              <a:tr h="182880">
                <a:tc>
                  <a:txBody>
                    <a:bodyPr/>
                    <a:lstStyle/>
                    <a:p>
                      <a:pPr algn="ctr"/>
                      <a:r>
                        <a:rPr lang="cs-CZ" sz="1200" b="1" dirty="0"/>
                        <a:t>1</a:t>
                      </a:r>
                    </a:p>
                  </a:txBody>
                  <a:tcPr marT="0" marB="0" anchor="ctr">
                    <a:lnL w="12700" cap="flat" cmpd="sng" algn="ctr">
                      <a:solidFill>
                        <a:schemeClr val="tx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2</a:t>
                      </a:r>
                    </a:p>
                  </a:txBody>
                  <a:tcPr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3</a:t>
                      </a:r>
                    </a:p>
                  </a:txBody>
                  <a:tcPr marL="0" marR="0"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4</a:t>
                      </a:r>
                    </a:p>
                  </a:txBody>
                  <a:tcPr marL="0" marR="0"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5</a:t>
                      </a:r>
                    </a:p>
                  </a:txBody>
                  <a:tcPr marL="0" marR="0"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6</a:t>
                      </a:r>
                    </a:p>
                  </a:txBody>
                  <a:tcPr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7</a:t>
                      </a:r>
                    </a:p>
                  </a:txBody>
                  <a:tcPr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8</a:t>
                      </a:r>
                    </a:p>
                  </a:txBody>
                  <a:tcPr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9</a:t>
                      </a:r>
                    </a:p>
                  </a:txBody>
                  <a:tcPr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10</a:t>
                      </a:r>
                    </a:p>
                  </a:txBody>
                  <a:tcPr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11</a:t>
                      </a:r>
                    </a:p>
                  </a:txBody>
                  <a:tcPr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12</a:t>
                      </a:r>
                    </a:p>
                  </a:txBody>
                  <a:tcPr marT="0" marB="0" anchor="ct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cs-CZ" sz="1200" dirty="0"/>
                        <a:t>.</a:t>
                      </a:r>
                      <a:r>
                        <a:rPr lang="cs-CZ" sz="1200" baseline="0" dirty="0"/>
                        <a:t> . .</a:t>
                      </a:r>
                      <a:endParaRPr lang="cs-CZ" sz="1200" dirty="0"/>
                    </a:p>
                  </a:txBody>
                  <a:tcPr marT="0" marB="0" anchor="ctr">
                    <a:lnL w="381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bl>
          </a:graphicData>
        </a:graphic>
      </p:graphicFrame>
      <p:sp>
        <p:nvSpPr>
          <p:cNvPr id="98" name="Ovál 97"/>
          <p:cNvSpPr/>
          <p:nvPr/>
        </p:nvSpPr>
        <p:spPr>
          <a:xfrm>
            <a:off x="1775880" y="2120955"/>
            <a:ext cx="1227540" cy="226781"/>
          </a:xfrm>
          <a:prstGeom prst="ellipse">
            <a:avLst/>
          </a:prstGeom>
          <a:noFill/>
          <a:ln w="254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3" name="Znak násobení 22"/>
          <p:cNvSpPr/>
          <p:nvPr/>
        </p:nvSpPr>
        <p:spPr>
          <a:xfrm>
            <a:off x="2873067" y="3135600"/>
            <a:ext cx="424869" cy="427622"/>
          </a:xfrm>
          <a:prstGeom prst="mathMultiply">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3" name="Znak násobení 112"/>
          <p:cNvSpPr/>
          <p:nvPr/>
        </p:nvSpPr>
        <p:spPr>
          <a:xfrm>
            <a:off x="4282220" y="3135600"/>
            <a:ext cx="424869" cy="427622"/>
          </a:xfrm>
          <a:prstGeom prst="mathMultiply">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6" name="Znak násobení 115"/>
          <p:cNvSpPr/>
          <p:nvPr/>
        </p:nvSpPr>
        <p:spPr>
          <a:xfrm>
            <a:off x="5685281" y="3134208"/>
            <a:ext cx="424869" cy="427622"/>
          </a:xfrm>
          <a:prstGeom prst="mathMultiply">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0" name="Obdélník 119"/>
          <p:cNvSpPr/>
          <p:nvPr/>
        </p:nvSpPr>
        <p:spPr>
          <a:xfrm>
            <a:off x="3803976" y="5112000"/>
            <a:ext cx="4328970" cy="378107"/>
          </a:xfrm>
          <a:prstGeom prst="rect">
            <a:avLst/>
          </a:prstGeom>
          <a:noFill/>
          <a:ln w="254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1" name="Obdélník 130"/>
          <p:cNvSpPr/>
          <p:nvPr/>
        </p:nvSpPr>
        <p:spPr>
          <a:xfrm>
            <a:off x="2099664" y="5112000"/>
            <a:ext cx="576064" cy="378107"/>
          </a:xfrm>
          <a:prstGeom prst="rect">
            <a:avLst/>
          </a:prstGeom>
          <a:noFill/>
          <a:ln w="254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2" name="Obdélník 131"/>
          <p:cNvSpPr/>
          <p:nvPr/>
        </p:nvSpPr>
        <p:spPr>
          <a:xfrm>
            <a:off x="2867871" y="5112000"/>
            <a:ext cx="735043" cy="378107"/>
          </a:xfrm>
          <a:prstGeom prst="rect">
            <a:avLst/>
          </a:prstGeom>
          <a:noFill/>
          <a:ln w="254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1" name="Tlačítko akce: Prázdné 100">
            <a:hlinkClick r:id="" action="ppaction://noaction" highlightClick="1"/>
            <a:extLst>
              <a:ext uri="{FF2B5EF4-FFF2-40B4-BE49-F238E27FC236}">
                <a16:creationId xmlns:a16="http://schemas.microsoft.com/office/drawing/2014/main" id="{76E2760B-22E5-4322-95B3-44AE56291C28}"/>
              </a:ext>
            </a:extLst>
          </p:cNvPr>
          <p:cNvSpPr/>
          <p:nvPr/>
        </p:nvSpPr>
        <p:spPr>
          <a:xfrm>
            <a:off x="7631560" y="36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800" b="1" dirty="0" err="1">
                <a:solidFill>
                  <a:srgbClr val="FFFF00"/>
                </a:solidFill>
              </a:rPr>
              <a:t>Cz</a:t>
            </a:r>
            <a:endParaRPr lang="cs-CZ" sz="800" b="1" dirty="0">
              <a:solidFill>
                <a:srgbClr val="FFFF00"/>
              </a:solidFill>
            </a:endParaRPr>
          </a:p>
        </p:txBody>
      </p:sp>
      <p:sp>
        <p:nvSpPr>
          <p:cNvPr id="124" name="Tlačítko akce: Prázdné 123">
            <a:hlinkClick r:id="" action="ppaction://noaction" highlightClick="1"/>
            <a:extLst>
              <a:ext uri="{FF2B5EF4-FFF2-40B4-BE49-F238E27FC236}">
                <a16:creationId xmlns:a16="http://schemas.microsoft.com/office/drawing/2014/main" id="{013C95B5-ED72-46BF-8025-E741FAB7CBFA}"/>
              </a:ext>
            </a:extLst>
          </p:cNvPr>
          <p:cNvSpPr/>
          <p:nvPr/>
        </p:nvSpPr>
        <p:spPr>
          <a:xfrm>
            <a:off x="8028480" y="36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800" b="1" dirty="0">
                <a:solidFill>
                  <a:srgbClr val="FFFF00"/>
                </a:solidFill>
              </a:rPr>
              <a:t>En</a:t>
            </a:r>
          </a:p>
        </p:txBody>
      </p:sp>
      <p:sp>
        <p:nvSpPr>
          <p:cNvPr id="133" name="Tlačítko akce: Prázdné 132">
            <a:hlinkClick r:id="" action="ppaction://noaction" highlightClick="1"/>
            <a:extLst>
              <a:ext uri="{FF2B5EF4-FFF2-40B4-BE49-F238E27FC236}">
                <a16:creationId xmlns:a16="http://schemas.microsoft.com/office/drawing/2014/main" id="{16714333-6DE3-4E01-BB12-A0A0B5029B3D}"/>
              </a:ext>
            </a:extLst>
          </p:cNvPr>
          <p:cNvSpPr/>
          <p:nvPr/>
        </p:nvSpPr>
        <p:spPr>
          <a:xfrm>
            <a:off x="8423648" y="360000"/>
            <a:ext cx="360000" cy="180000"/>
          </a:xfrm>
          <a:prstGeom prst="actionButtonBlank">
            <a:avLst/>
          </a:prstGeom>
          <a:solidFill>
            <a:schemeClr val="accent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cs-CZ" sz="800" b="1" dirty="0" err="1">
                <a:solidFill>
                  <a:srgbClr val="FFFF00"/>
                </a:solidFill>
              </a:rPr>
              <a:t>None</a:t>
            </a:r>
            <a:endParaRPr lang="cs-CZ" sz="800" b="1" dirty="0">
              <a:solidFill>
                <a:srgbClr val="FFFF00"/>
              </a:solidFill>
            </a:endParaRPr>
          </a:p>
        </p:txBody>
      </p:sp>
      <p:sp>
        <p:nvSpPr>
          <p:cNvPr id="134" name="Zástupný symbol pro zápatí 1">
            <a:extLst>
              <a:ext uri="{FF2B5EF4-FFF2-40B4-BE49-F238E27FC236}">
                <a16:creationId xmlns:a16="http://schemas.microsoft.com/office/drawing/2014/main" id="{5787F4FB-AAC0-421A-B410-812C4CC3E033}"/>
              </a:ext>
            </a:extLst>
          </p:cNvPr>
          <p:cNvSpPr txBox="1">
            <a:spLocks/>
          </p:cNvSpPr>
          <p:nvPr/>
        </p:nvSpPr>
        <p:spPr>
          <a:xfrm>
            <a:off x="7631480" y="188640"/>
            <a:ext cx="1152168" cy="156738"/>
          </a:xfrm>
          <a:prstGeom prst="rect">
            <a:avLst/>
          </a:prstGeom>
        </p:spPr>
        <p:txBody>
          <a:bodyPr vert="horz" lIns="91440" tIns="45720" rIns="91440" bIns="45720" rtlCol="0" anchor="ctr"/>
          <a:lstStyle>
            <a:defPPr>
              <a:defRPr lang="cs-CZ"/>
            </a:defPPr>
            <a:lvl1pPr marL="0" algn="l" defTabSz="914400" rtl="0" eaLnBrk="1" latinLnBrk="0" hangingPunct="1">
              <a:defRPr sz="1100" b="1" kern="1200">
                <a:solidFill>
                  <a:schemeClr val="tx1">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800" kern="800" spc="130" dirty="0"/>
              <a:t>Subtitles</a:t>
            </a:r>
          </a:p>
        </p:txBody>
      </p:sp>
      <p:sp>
        <p:nvSpPr>
          <p:cNvPr id="135" name="Obdélník 134">
            <a:extLst>
              <a:ext uri="{FF2B5EF4-FFF2-40B4-BE49-F238E27FC236}">
                <a16:creationId xmlns:a16="http://schemas.microsoft.com/office/drawing/2014/main" id="{FF3F284D-2AF2-4DD9-A1F5-4D0A62BE91B2}"/>
              </a:ext>
            </a:extLst>
          </p:cNvPr>
          <p:cNvSpPr/>
          <p:nvPr/>
        </p:nvSpPr>
        <p:spPr>
          <a:xfrm>
            <a:off x="7524480" y="180000"/>
            <a:ext cx="1368000" cy="396000"/>
          </a:xfrm>
          <a:prstGeom prst="rect">
            <a:avLst/>
          </a:prstGeom>
          <a:solidFill>
            <a:schemeClr val="accent1">
              <a:alpha val="40000"/>
            </a:schemeClr>
          </a:solidFill>
          <a:ln w="63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6" name="TextovéPole 135">
            <a:extLst>
              <a:ext uri="{FF2B5EF4-FFF2-40B4-BE49-F238E27FC236}">
                <a16:creationId xmlns:a16="http://schemas.microsoft.com/office/drawing/2014/main" id="{F2DA7DFF-69CD-49B0-BB5B-2ADCB15CC6FF}"/>
              </a:ext>
            </a:extLst>
          </p:cNvPr>
          <p:cNvSpPr txBox="1">
            <a:spLocks/>
          </p:cNvSpPr>
          <p:nvPr/>
        </p:nvSpPr>
        <p:spPr>
          <a:xfrm>
            <a:off x="1260000" y="7092000"/>
            <a:ext cx="8640000" cy="576000"/>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a:r>
              <a:rPr lang="cs-CZ" dirty="0"/>
              <a:t>Praxe však není nikdy tak dokonalá, jak je tomu v obdržené rovnici. Jedním z důvodů jsou rozdílné konvence pro kotaci úrokových sazeb. Zatímco FRA kontrakty coby příslušník rodiny krátkodobých instrumentů používají konvence peněžního trhu, swapové kontrakty obvykle přebírají konvence kapitálového trhu. To ale nic nemění na závěru, že cenové vazby mezi oběma finančními produkty jsou velmi silné.</a:t>
            </a:r>
          </a:p>
          <a:p>
            <a:pPr lvl="0"/>
            <a:endParaRPr lang="cs-CZ" dirty="0"/>
          </a:p>
        </p:txBody>
      </p:sp>
      <p:sp>
        <p:nvSpPr>
          <p:cNvPr id="137" name="Obdélník 136">
            <a:extLst>
              <a:ext uri="{FF2B5EF4-FFF2-40B4-BE49-F238E27FC236}">
                <a16:creationId xmlns:a16="http://schemas.microsoft.com/office/drawing/2014/main" id="{BD707034-006C-4BC9-AE73-FA27FA0EDB98}"/>
              </a:ext>
            </a:extLst>
          </p:cNvPr>
          <p:cNvSpPr/>
          <p:nvPr/>
        </p:nvSpPr>
        <p:spPr>
          <a:xfrm>
            <a:off x="9252000" y="0"/>
            <a:ext cx="466351" cy="180000"/>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000" dirty="0">
                <a:solidFill>
                  <a:schemeClr val="tx1"/>
                </a:solidFill>
              </a:rPr>
              <a:t>1.2a</a:t>
            </a:r>
          </a:p>
        </p:txBody>
      </p:sp>
      <p:sp>
        <p:nvSpPr>
          <p:cNvPr id="138" name="Obdélník 137">
            <a:extLst>
              <a:ext uri="{FF2B5EF4-FFF2-40B4-BE49-F238E27FC236}">
                <a16:creationId xmlns:a16="http://schemas.microsoft.com/office/drawing/2014/main" id="{A8513531-AD0A-4DBF-BF49-2218F33CCAE6}"/>
              </a:ext>
            </a:extLst>
          </p:cNvPr>
          <p:cNvSpPr/>
          <p:nvPr/>
        </p:nvSpPr>
        <p:spPr>
          <a:xfrm>
            <a:off x="9252000" y="360000"/>
            <a:ext cx="466351" cy="180000"/>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000" dirty="0">
                <a:solidFill>
                  <a:schemeClr val="tx1"/>
                </a:solidFill>
              </a:rPr>
              <a:t>1.2b</a:t>
            </a:r>
          </a:p>
        </p:txBody>
      </p:sp>
      <p:sp>
        <p:nvSpPr>
          <p:cNvPr id="139" name="TextovéPole 138">
            <a:extLst>
              <a:ext uri="{FF2B5EF4-FFF2-40B4-BE49-F238E27FC236}">
                <a16:creationId xmlns:a16="http://schemas.microsoft.com/office/drawing/2014/main" id="{51DE033F-6F24-4BA2-9E75-70604E84C620}"/>
              </a:ext>
            </a:extLst>
          </p:cNvPr>
          <p:cNvSpPr txBox="1">
            <a:spLocks/>
          </p:cNvSpPr>
          <p:nvPr/>
        </p:nvSpPr>
        <p:spPr>
          <a:xfrm>
            <a:off x="-72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At the beginning of this lecture, an FRA contract was introduced as a simple coupon swap, containing only one exchange of interest payments. Nevertheless, a higher number of interest exchanges, as in a coupon swap, can be achieved by employing a higher number of consecutive FRA contracts. This similarity has a valuation implication that we will now examine in greater detail.</a:t>
            </a:r>
            <a:endParaRPr lang="cs-CZ" sz="1000" dirty="0"/>
          </a:p>
        </p:txBody>
      </p:sp>
      <p:sp>
        <p:nvSpPr>
          <p:cNvPr id="140" name="TextovéPole 139">
            <a:extLst>
              <a:ext uri="{FF2B5EF4-FFF2-40B4-BE49-F238E27FC236}">
                <a16:creationId xmlns:a16="http://schemas.microsoft.com/office/drawing/2014/main" id="{1DA88B25-3E9E-494E-835E-1AAF3007490C}"/>
              </a:ext>
            </a:extLst>
          </p:cNvPr>
          <p:cNvSpPr txBox="1">
            <a:spLocks/>
          </p:cNvSpPr>
          <p:nvPr/>
        </p:nvSpPr>
        <p:spPr>
          <a:xfrm>
            <a:off x="-54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At the root of almost all pricing formulas one can find a principle of non-existent arbitrage opportunity between products with identical or very similar cash flows.</a:t>
            </a:r>
            <a:endParaRPr lang="cs-CZ" sz="1000" dirty="0"/>
          </a:p>
        </p:txBody>
      </p:sp>
      <p:sp>
        <p:nvSpPr>
          <p:cNvPr id="141" name="TextovéPole 140">
            <a:extLst>
              <a:ext uri="{FF2B5EF4-FFF2-40B4-BE49-F238E27FC236}">
                <a16:creationId xmlns:a16="http://schemas.microsoft.com/office/drawing/2014/main" id="{9145CC11-0793-4C90-8F5A-5569D7A507DD}"/>
              </a:ext>
            </a:extLst>
          </p:cNvPr>
          <p:cNvSpPr txBox="1">
            <a:spLocks/>
          </p:cNvSpPr>
          <p:nvPr/>
        </p:nvSpPr>
        <p:spPr>
          <a:xfrm>
            <a:off x="-36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Let's see now how the FRA strip and coupon swap enable the interest rate of a given maturity to be locked in.</a:t>
            </a:r>
            <a:endParaRPr lang="en-GB" sz="1000" dirty="0"/>
          </a:p>
        </p:txBody>
      </p:sp>
      <p:sp>
        <p:nvSpPr>
          <p:cNvPr id="144" name="TextovéPole 143">
            <a:extLst>
              <a:ext uri="{FF2B5EF4-FFF2-40B4-BE49-F238E27FC236}">
                <a16:creationId xmlns:a16="http://schemas.microsoft.com/office/drawing/2014/main" id="{8BAF4991-B52E-44B8-8233-D557B7D26217}"/>
              </a:ext>
            </a:extLst>
          </p:cNvPr>
          <p:cNvSpPr txBox="1">
            <a:spLocks/>
          </p:cNvSpPr>
          <p:nvPr/>
        </p:nvSpPr>
        <p:spPr>
          <a:xfrm>
            <a:off x="-1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This timeline shows the creation of an FRA strip from underlying quarterly FRA contracts. The first of these FRA contracts, however, is nothing other than a three-month loan at the current three-month interest rate. From the previous exposition we know that this strip will have the same cash flow as a twelve-month loan at the current twelve-month interest rate.</a:t>
            </a:r>
            <a:endParaRPr lang="cs-CZ" sz="1000" dirty="0"/>
          </a:p>
        </p:txBody>
      </p:sp>
      <p:sp>
        <p:nvSpPr>
          <p:cNvPr id="145" name="TextovéPole 144">
            <a:extLst>
              <a:ext uri="{FF2B5EF4-FFF2-40B4-BE49-F238E27FC236}">
                <a16:creationId xmlns:a16="http://schemas.microsoft.com/office/drawing/2014/main" id="{515184D6-64D7-4A46-BCEB-D1679F5D4F32}"/>
              </a:ext>
            </a:extLst>
          </p:cNvPr>
          <p:cNvSpPr txBox="1">
            <a:spLocks/>
          </p:cNvSpPr>
          <p:nvPr/>
        </p:nvSpPr>
        <p:spPr>
          <a:xfrm>
            <a:off x="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As shown in another timeline, the same cash flow as a one-year strip can be achieved by using a one-year swap with quarterly payments of a floating rate. Let’s explain the meaning of individual payments, designated by different </a:t>
            </a:r>
            <a:r>
              <a:rPr lang="en-US" sz="1000" dirty="0" err="1"/>
              <a:t>coloured</a:t>
            </a:r>
            <a:r>
              <a:rPr lang="en-US" sz="1000" dirty="0"/>
              <a:t> arrows.</a:t>
            </a:r>
            <a:endParaRPr lang="cs-CZ" sz="1000" dirty="0"/>
          </a:p>
        </p:txBody>
      </p:sp>
      <p:sp>
        <p:nvSpPr>
          <p:cNvPr id="146" name="TextovéPole 145">
            <a:extLst>
              <a:ext uri="{FF2B5EF4-FFF2-40B4-BE49-F238E27FC236}">
                <a16:creationId xmlns:a16="http://schemas.microsoft.com/office/drawing/2014/main" id="{BE2352EC-759D-4B0E-A1CA-18E0A0CB0523}"/>
              </a:ext>
            </a:extLst>
          </p:cNvPr>
          <p:cNvSpPr txBox="1">
            <a:spLocks/>
          </p:cNvSpPr>
          <p:nvPr/>
        </p:nvSpPr>
        <p:spPr>
          <a:xfrm>
            <a:off x="1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The red arrow shows the payment of a fixed rate at the end of the one-year duration of the swap. In addition, four green arrows depict floating payments made at the end of each quarter. A three-month rate prevailing at the beginning of the corresponding quarter will be applied at all times.</a:t>
            </a:r>
            <a:endParaRPr lang="cs-CZ" sz="1000" dirty="0"/>
          </a:p>
        </p:txBody>
      </p:sp>
      <p:sp>
        <p:nvSpPr>
          <p:cNvPr id="147" name="TextovéPole 146">
            <a:extLst>
              <a:ext uri="{FF2B5EF4-FFF2-40B4-BE49-F238E27FC236}">
                <a16:creationId xmlns:a16="http://schemas.microsoft.com/office/drawing/2014/main" id="{4901B18E-1E39-43E5-9193-9B71E0A94688}"/>
              </a:ext>
            </a:extLst>
          </p:cNvPr>
          <p:cNvSpPr txBox="1">
            <a:spLocks/>
          </p:cNvSpPr>
          <p:nvPr/>
        </p:nvSpPr>
        <p:spPr>
          <a:xfrm>
            <a:off x="36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At the beginning of each quarter, the previous cash flow will be supplemented by a loan in the amount of the swap’s notional principal. The borrowing rate will be equal to the three-month rate prevailing at the beginning of each quarter. This is the same rate that determines the size of the floating leg of the swap.</a:t>
            </a:r>
            <a:endParaRPr lang="cs-CZ" sz="1000" dirty="0"/>
          </a:p>
        </p:txBody>
      </p:sp>
      <p:sp>
        <p:nvSpPr>
          <p:cNvPr id="148" name="TextovéPole 147">
            <a:extLst>
              <a:ext uri="{FF2B5EF4-FFF2-40B4-BE49-F238E27FC236}">
                <a16:creationId xmlns:a16="http://schemas.microsoft.com/office/drawing/2014/main" id="{D21471A9-64E8-427A-9C01-3B8BC3FD3E5A}"/>
              </a:ext>
            </a:extLst>
          </p:cNvPr>
          <p:cNvSpPr txBox="1">
            <a:spLocks/>
          </p:cNvSpPr>
          <p:nvPr/>
        </p:nvSpPr>
        <p:spPr>
          <a:xfrm>
            <a:off x="54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In this way the cash flow in each intermediate point of the swap will become zero. Only the cash flow of a twelve-month loan remains, just as in the previous twelve-month strip.</a:t>
            </a:r>
            <a:endParaRPr lang="cs-CZ" sz="1000" dirty="0"/>
          </a:p>
        </p:txBody>
      </p:sp>
      <p:sp>
        <p:nvSpPr>
          <p:cNvPr id="149" name="TextovéPole 148">
            <a:extLst>
              <a:ext uri="{FF2B5EF4-FFF2-40B4-BE49-F238E27FC236}">
                <a16:creationId xmlns:a16="http://schemas.microsoft.com/office/drawing/2014/main" id="{FB32A481-77BA-4064-BB5B-38CADA8D5B32}"/>
              </a:ext>
            </a:extLst>
          </p:cNvPr>
          <p:cNvSpPr txBox="1">
            <a:spLocks/>
          </p:cNvSpPr>
          <p:nvPr/>
        </p:nvSpPr>
        <p:spPr>
          <a:xfrm>
            <a:off x="72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The above two financial structures show the same cash flow, so a risk-free arbitrage should not be possible.</a:t>
            </a:r>
            <a:endParaRPr lang="cs-CZ" sz="1000" dirty="0"/>
          </a:p>
        </p:txBody>
      </p:sp>
      <p:sp>
        <p:nvSpPr>
          <p:cNvPr id="150" name="TextovéPole 149">
            <a:extLst>
              <a:ext uri="{FF2B5EF4-FFF2-40B4-BE49-F238E27FC236}">
                <a16:creationId xmlns:a16="http://schemas.microsoft.com/office/drawing/2014/main" id="{5B3F36B9-5BC7-470C-A1CC-70999C76E0CF}"/>
              </a:ext>
            </a:extLst>
          </p:cNvPr>
          <p:cNvSpPr txBox="1">
            <a:spLocks/>
          </p:cNvSpPr>
          <p:nvPr/>
        </p:nvSpPr>
        <p:spPr>
          <a:xfrm>
            <a:off x="900000" y="7776000"/>
            <a:ext cx="8641042"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The first structure made it possible to take out a loan at the one-year money market rate. In the second structure, it was the swap rate of a one-year swap. Therefore, both rates must be the same. We obtain this equation.</a:t>
            </a:r>
            <a:endParaRPr lang="cs-CZ" sz="1000" dirty="0"/>
          </a:p>
        </p:txBody>
      </p:sp>
      <p:sp>
        <p:nvSpPr>
          <p:cNvPr id="151" name="TextovéPole 150">
            <a:extLst>
              <a:ext uri="{FF2B5EF4-FFF2-40B4-BE49-F238E27FC236}">
                <a16:creationId xmlns:a16="http://schemas.microsoft.com/office/drawing/2014/main" id="{952B26E7-0D61-4E3D-A6AB-E966AA008F2D}"/>
              </a:ext>
            </a:extLst>
          </p:cNvPr>
          <p:cNvSpPr txBox="1">
            <a:spLocks/>
          </p:cNvSpPr>
          <p:nvPr/>
        </p:nvSpPr>
        <p:spPr>
          <a:xfrm>
            <a:off x="108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To repeat, on the left side of the equation we see the swap rate of a one-year coupon swap. This rate is equal to the current one-year money market rate, which itself must be in line with the interest rate parity of a one-year strip.</a:t>
            </a:r>
            <a:endParaRPr lang="en-GB" sz="1000" dirty="0"/>
          </a:p>
        </p:txBody>
      </p:sp>
      <p:sp>
        <p:nvSpPr>
          <p:cNvPr id="152" name="TextovéPole 151">
            <a:extLst>
              <a:ext uri="{FF2B5EF4-FFF2-40B4-BE49-F238E27FC236}">
                <a16:creationId xmlns:a16="http://schemas.microsoft.com/office/drawing/2014/main" id="{DB217A34-1DB2-4058-BFB8-F6E888E61F9D}"/>
              </a:ext>
            </a:extLst>
          </p:cNvPr>
          <p:cNvSpPr txBox="1">
            <a:spLocks/>
          </p:cNvSpPr>
          <p:nvPr/>
        </p:nvSpPr>
        <p:spPr>
          <a:xfrm>
            <a:off x="126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The reality is never as perfect as it is in the obtained equation. One of the reasons is that there are different conventions for quoting interest rates. While an FRA contract, as a member of the family of short-term instruments, uses money market conventions, a swap contract usually takes up capital market conventions. That does not alter the conclusion that price linkages between the two financial products are very strong.</a:t>
            </a:r>
            <a:endParaRPr lang="cs-CZ" sz="1000" dirty="0"/>
          </a:p>
        </p:txBody>
      </p:sp>
    </p:spTree>
    <p:extLst>
      <p:ext uri="{BB962C8B-B14F-4D97-AF65-F5344CB8AC3E}">
        <p14:creationId xmlns:p14="http://schemas.microsoft.com/office/powerpoint/2010/main" val="1940375648"/>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xit" presetSubtype="0" fill="hold" grpId="1" nodeType="withEffect">
                                  <p:stCondLst>
                                    <p:cond delay="0"/>
                                  </p:stCondLst>
                                  <p:childTnLst>
                                    <p:set>
                                      <p:cBhvr>
                                        <p:cTn id="6" dur="1" fill="hold">
                                          <p:stCondLst>
                                            <p:cond delay="0"/>
                                          </p:stCondLst>
                                        </p:cTn>
                                        <p:tgtEl>
                                          <p:spTgt spid="28"/>
                                        </p:tgtEl>
                                        <p:attrNameLst>
                                          <p:attrName>style.visibility</p:attrName>
                                        </p:attrNameLst>
                                      </p:cBhvr>
                                      <p:to>
                                        <p:strVal val="hidden"/>
                                      </p:to>
                                    </p:set>
                                  </p:childTnLst>
                                </p:cTn>
                              </p:par>
                              <p:par>
                                <p:cTn id="7" presetID="1" presetClass="exit" presetSubtype="0" fill="hold" grpId="1" nodeType="withEffect">
                                  <p:stCondLst>
                                    <p:cond delay="0"/>
                                  </p:stCondLst>
                                  <p:childTnLst>
                                    <p:set>
                                      <p:cBhvr>
                                        <p:cTn id="8" dur="1" fill="hold">
                                          <p:stCondLst>
                                            <p:cond delay="0"/>
                                          </p:stCondLst>
                                        </p:cTn>
                                        <p:tgtEl>
                                          <p:spTgt spid="29"/>
                                        </p:tgtEl>
                                        <p:attrNameLst>
                                          <p:attrName>style.visibility</p:attrName>
                                        </p:attrNameLst>
                                      </p:cBhvr>
                                      <p:to>
                                        <p:strVal val="hidden"/>
                                      </p:to>
                                    </p:set>
                                  </p:childTnLst>
                                </p:cTn>
                              </p:par>
                              <p:par>
                                <p:cTn id="9" presetID="1" presetClass="exit" presetSubtype="0" fill="hold" grpId="1" nodeType="withEffect">
                                  <p:stCondLst>
                                    <p:cond delay="0"/>
                                  </p:stCondLst>
                                  <p:childTnLst>
                                    <p:set>
                                      <p:cBhvr>
                                        <p:cTn id="10" dur="1" fill="hold">
                                          <p:stCondLst>
                                            <p:cond delay="0"/>
                                          </p:stCondLst>
                                        </p:cTn>
                                        <p:tgtEl>
                                          <p:spTgt spid="30"/>
                                        </p:tgtEl>
                                        <p:attrNameLst>
                                          <p:attrName>style.visibility</p:attrName>
                                        </p:attrNameLst>
                                      </p:cBhvr>
                                      <p:to>
                                        <p:strVal val="hidden"/>
                                      </p:to>
                                    </p:set>
                                  </p:childTnLst>
                                </p:cTn>
                              </p:par>
                              <p:par>
                                <p:cTn id="11" presetID="1" presetClass="exit" presetSubtype="0" fill="hold" grpId="1" nodeType="withEffect">
                                  <p:stCondLst>
                                    <p:cond delay="0"/>
                                  </p:stCondLst>
                                  <p:childTnLst>
                                    <p:set>
                                      <p:cBhvr>
                                        <p:cTn id="12" dur="1" fill="hold">
                                          <p:stCondLst>
                                            <p:cond delay="0"/>
                                          </p:stCondLst>
                                        </p:cTn>
                                        <p:tgtEl>
                                          <p:spTgt spid="31"/>
                                        </p:tgtEl>
                                        <p:attrNameLst>
                                          <p:attrName>style.visibility</p:attrName>
                                        </p:attrNameLst>
                                      </p:cBhvr>
                                      <p:to>
                                        <p:strVal val="hidden"/>
                                      </p:to>
                                    </p:set>
                                  </p:childTnLst>
                                </p:cTn>
                              </p:par>
                              <p:par>
                                <p:cTn id="13" presetID="1" presetClass="exit" presetSubtype="0" fill="hold" grpId="1" nodeType="withEffect">
                                  <p:stCondLst>
                                    <p:cond delay="0"/>
                                  </p:stCondLst>
                                  <p:childTnLst>
                                    <p:set>
                                      <p:cBhvr>
                                        <p:cTn id="14" dur="1" fill="hold">
                                          <p:stCondLst>
                                            <p:cond delay="0"/>
                                          </p:stCondLst>
                                        </p:cTn>
                                        <p:tgtEl>
                                          <p:spTgt spid="32"/>
                                        </p:tgtEl>
                                        <p:attrNameLst>
                                          <p:attrName>style.visibility</p:attrName>
                                        </p:attrNameLst>
                                      </p:cBhvr>
                                      <p:to>
                                        <p:strVal val="hidden"/>
                                      </p:to>
                                    </p:set>
                                  </p:childTnLst>
                                </p:cTn>
                              </p:par>
                              <p:par>
                                <p:cTn id="15" presetID="1" presetClass="exit" presetSubtype="0" fill="hold" grpId="1" nodeType="withEffect">
                                  <p:stCondLst>
                                    <p:cond delay="0"/>
                                  </p:stCondLst>
                                  <p:childTnLst>
                                    <p:set>
                                      <p:cBhvr>
                                        <p:cTn id="16" dur="1" fill="hold">
                                          <p:stCondLst>
                                            <p:cond delay="0"/>
                                          </p:stCondLst>
                                        </p:cTn>
                                        <p:tgtEl>
                                          <p:spTgt spid="47"/>
                                        </p:tgtEl>
                                        <p:attrNameLst>
                                          <p:attrName>style.visibility</p:attrName>
                                        </p:attrNameLst>
                                      </p:cBhvr>
                                      <p:to>
                                        <p:strVal val="hidden"/>
                                      </p:to>
                                    </p:set>
                                  </p:childTnLst>
                                </p:cTn>
                              </p:par>
                              <p:par>
                                <p:cTn id="17" presetID="1" presetClass="exit" presetSubtype="0" fill="hold" grpId="1" nodeType="withEffect">
                                  <p:stCondLst>
                                    <p:cond delay="0"/>
                                  </p:stCondLst>
                                  <p:childTnLst>
                                    <p:set>
                                      <p:cBhvr>
                                        <p:cTn id="18" dur="1" fill="hold">
                                          <p:stCondLst>
                                            <p:cond delay="0"/>
                                          </p:stCondLst>
                                        </p:cTn>
                                        <p:tgtEl>
                                          <p:spTgt spid="54"/>
                                        </p:tgtEl>
                                        <p:attrNameLst>
                                          <p:attrName>style.visibility</p:attrName>
                                        </p:attrNameLst>
                                      </p:cBhvr>
                                      <p:to>
                                        <p:strVal val="hidden"/>
                                      </p:to>
                                    </p:set>
                                  </p:childTnLst>
                                </p:cTn>
                              </p:par>
                              <p:par>
                                <p:cTn id="19" presetID="1" presetClass="exit" presetSubtype="0" fill="hold" grpId="1" nodeType="withEffect">
                                  <p:stCondLst>
                                    <p:cond delay="0"/>
                                  </p:stCondLst>
                                  <p:childTnLst>
                                    <p:set>
                                      <p:cBhvr>
                                        <p:cTn id="20" dur="1" fill="hold">
                                          <p:stCondLst>
                                            <p:cond delay="0"/>
                                          </p:stCondLst>
                                        </p:cTn>
                                        <p:tgtEl>
                                          <p:spTgt spid="62"/>
                                        </p:tgtEl>
                                        <p:attrNameLst>
                                          <p:attrName>style.visibility</p:attrName>
                                        </p:attrNameLst>
                                      </p:cBhvr>
                                      <p:to>
                                        <p:strVal val="hidden"/>
                                      </p:to>
                                    </p:set>
                                  </p:childTnLst>
                                </p:cTn>
                              </p:par>
                              <p:par>
                                <p:cTn id="21" presetID="1" presetClass="exit" presetSubtype="0" fill="hold" grpId="1" nodeType="withEffect">
                                  <p:stCondLst>
                                    <p:cond delay="0"/>
                                  </p:stCondLst>
                                  <p:childTnLst>
                                    <p:set>
                                      <p:cBhvr>
                                        <p:cTn id="22" dur="1" fill="hold">
                                          <p:stCondLst>
                                            <p:cond delay="0"/>
                                          </p:stCondLst>
                                        </p:cTn>
                                        <p:tgtEl>
                                          <p:spTgt spid="63"/>
                                        </p:tgtEl>
                                        <p:attrNameLst>
                                          <p:attrName>style.visibility</p:attrName>
                                        </p:attrNameLst>
                                      </p:cBhvr>
                                      <p:to>
                                        <p:strVal val="hidden"/>
                                      </p:to>
                                    </p:set>
                                  </p:childTnLst>
                                </p:cTn>
                              </p:par>
                              <p:par>
                                <p:cTn id="23" presetID="1" presetClass="exit" presetSubtype="0" fill="hold" grpId="1" nodeType="withEffect">
                                  <p:stCondLst>
                                    <p:cond delay="0"/>
                                  </p:stCondLst>
                                  <p:childTnLst>
                                    <p:set>
                                      <p:cBhvr>
                                        <p:cTn id="24" dur="1" fill="hold">
                                          <p:stCondLst>
                                            <p:cond delay="0"/>
                                          </p:stCondLst>
                                        </p:cTn>
                                        <p:tgtEl>
                                          <p:spTgt spid="65"/>
                                        </p:tgtEl>
                                        <p:attrNameLst>
                                          <p:attrName>style.visibility</p:attrName>
                                        </p:attrNameLst>
                                      </p:cBhvr>
                                      <p:to>
                                        <p:strVal val="hidden"/>
                                      </p:to>
                                    </p:set>
                                  </p:childTnLst>
                                </p:cTn>
                              </p:par>
                              <p:par>
                                <p:cTn id="25" presetID="1" presetClass="exit" presetSubtype="0" fill="hold" grpId="1" nodeType="withEffect">
                                  <p:stCondLst>
                                    <p:cond delay="0"/>
                                  </p:stCondLst>
                                  <p:childTnLst>
                                    <p:set>
                                      <p:cBhvr>
                                        <p:cTn id="26" dur="1" fill="hold">
                                          <p:stCondLst>
                                            <p:cond delay="0"/>
                                          </p:stCondLst>
                                        </p:cTn>
                                        <p:tgtEl>
                                          <p:spTgt spid="136"/>
                                        </p:tgtEl>
                                        <p:attrNameLst>
                                          <p:attrName>style.visibility</p:attrName>
                                        </p:attrNameLst>
                                      </p:cBhvr>
                                      <p:to>
                                        <p:strVal val="hidden"/>
                                      </p:to>
                                    </p:set>
                                  </p:childTnLst>
                                </p:cTn>
                              </p:par>
                              <p:par>
                                <p:cTn id="27" presetID="1" presetClass="exit" presetSubtype="0" fill="hold" grpId="1" nodeType="withEffect">
                                  <p:stCondLst>
                                    <p:cond delay="0"/>
                                  </p:stCondLst>
                                  <p:childTnLst>
                                    <p:set>
                                      <p:cBhvr>
                                        <p:cTn id="28" dur="1" fill="hold">
                                          <p:stCondLst>
                                            <p:cond delay="0"/>
                                          </p:stCondLst>
                                        </p:cTn>
                                        <p:tgtEl>
                                          <p:spTgt spid="27"/>
                                        </p:tgtEl>
                                        <p:attrNameLst>
                                          <p:attrName>style.visibility</p:attrName>
                                        </p:attrNameLst>
                                      </p:cBhvr>
                                      <p:to>
                                        <p:strVal val="hidden"/>
                                      </p:to>
                                    </p:set>
                                  </p:childTnLst>
                                </p:cTn>
                              </p:par>
                              <p:par>
                                <p:cTn id="29" presetID="1" presetClass="exit" presetSubtype="0" fill="hold" grpId="0" nodeType="withEffect">
                                  <p:stCondLst>
                                    <p:cond delay="0"/>
                                  </p:stCondLst>
                                  <p:childTnLst>
                                    <p:set>
                                      <p:cBhvr>
                                        <p:cTn id="30" dur="1" fill="hold">
                                          <p:stCondLst>
                                            <p:cond delay="0"/>
                                          </p:stCondLst>
                                        </p:cTn>
                                        <p:tgtEl>
                                          <p:spTgt spid="139"/>
                                        </p:tgtEl>
                                        <p:attrNameLst>
                                          <p:attrName>style.visibility</p:attrName>
                                        </p:attrNameLst>
                                      </p:cBhvr>
                                      <p:to>
                                        <p:strVal val="hidden"/>
                                      </p:to>
                                    </p:set>
                                  </p:childTnLst>
                                </p:cTn>
                              </p:par>
                              <p:par>
                                <p:cTn id="31" presetID="1" presetClass="exit" presetSubtype="0" fill="hold" grpId="0" nodeType="withEffect">
                                  <p:stCondLst>
                                    <p:cond delay="0"/>
                                  </p:stCondLst>
                                  <p:childTnLst>
                                    <p:set>
                                      <p:cBhvr>
                                        <p:cTn id="32" dur="1" fill="hold">
                                          <p:stCondLst>
                                            <p:cond delay="0"/>
                                          </p:stCondLst>
                                        </p:cTn>
                                        <p:tgtEl>
                                          <p:spTgt spid="140"/>
                                        </p:tgtEl>
                                        <p:attrNameLst>
                                          <p:attrName>style.visibility</p:attrName>
                                        </p:attrNameLst>
                                      </p:cBhvr>
                                      <p:to>
                                        <p:strVal val="hidden"/>
                                      </p:to>
                                    </p:set>
                                  </p:childTnLst>
                                </p:cTn>
                              </p:par>
                              <p:par>
                                <p:cTn id="33" presetID="1" presetClass="exit" presetSubtype="0" fill="hold" grpId="0" nodeType="withEffect">
                                  <p:stCondLst>
                                    <p:cond delay="0"/>
                                  </p:stCondLst>
                                  <p:childTnLst>
                                    <p:set>
                                      <p:cBhvr>
                                        <p:cTn id="34" dur="1" fill="hold">
                                          <p:stCondLst>
                                            <p:cond delay="0"/>
                                          </p:stCondLst>
                                        </p:cTn>
                                        <p:tgtEl>
                                          <p:spTgt spid="141"/>
                                        </p:tgtEl>
                                        <p:attrNameLst>
                                          <p:attrName>style.visibility</p:attrName>
                                        </p:attrNameLst>
                                      </p:cBhvr>
                                      <p:to>
                                        <p:strVal val="hidden"/>
                                      </p:to>
                                    </p:set>
                                  </p:childTnLst>
                                </p:cTn>
                              </p:par>
                              <p:par>
                                <p:cTn id="35" presetID="1" presetClass="exit" presetSubtype="0" fill="hold" grpId="0" nodeType="withEffect">
                                  <p:stCondLst>
                                    <p:cond delay="0"/>
                                  </p:stCondLst>
                                  <p:childTnLst>
                                    <p:set>
                                      <p:cBhvr>
                                        <p:cTn id="36" dur="1" fill="hold">
                                          <p:stCondLst>
                                            <p:cond delay="0"/>
                                          </p:stCondLst>
                                        </p:cTn>
                                        <p:tgtEl>
                                          <p:spTgt spid="144"/>
                                        </p:tgtEl>
                                        <p:attrNameLst>
                                          <p:attrName>style.visibility</p:attrName>
                                        </p:attrNameLst>
                                      </p:cBhvr>
                                      <p:to>
                                        <p:strVal val="hidden"/>
                                      </p:to>
                                    </p:set>
                                  </p:childTnLst>
                                </p:cTn>
                              </p:par>
                              <p:par>
                                <p:cTn id="37" presetID="1" presetClass="exit" presetSubtype="0" fill="hold" grpId="0" nodeType="withEffect">
                                  <p:stCondLst>
                                    <p:cond delay="0"/>
                                  </p:stCondLst>
                                  <p:childTnLst>
                                    <p:set>
                                      <p:cBhvr>
                                        <p:cTn id="38" dur="1" fill="hold">
                                          <p:stCondLst>
                                            <p:cond delay="0"/>
                                          </p:stCondLst>
                                        </p:cTn>
                                        <p:tgtEl>
                                          <p:spTgt spid="145"/>
                                        </p:tgtEl>
                                        <p:attrNameLst>
                                          <p:attrName>style.visibility</p:attrName>
                                        </p:attrNameLst>
                                      </p:cBhvr>
                                      <p:to>
                                        <p:strVal val="hidden"/>
                                      </p:to>
                                    </p:set>
                                  </p:childTnLst>
                                </p:cTn>
                              </p:par>
                              <p:par>
                                <p:cTn id="39" presetID="1" presetClass="exit" presetSubtype="0" fill="hold" grpId="0" nodeType="withEffect">
                                  <p:stCondLst>
                                    <p:cond delay="0"/>
                                  </p:stCondLst>
                                  <p:childTnLst>
                                    <p:set>
                                      <p:cBhvr>
                                        <p:cTn id="40" dur="1" fill="hold">
                                          <p:stCondLst>
                                            <p:cond delay="0"/>
                                          </p:stCondLst>
                                        </p:cTn>
                                        <p:tgtEl>
                                          <p:spTgt spid="146"/>
                                        </p:tgtEl>
                                        <p:attrNameLst>
                                          <p:attrName>style.visibility</p:attrName>
                                        </p:attrNameLst>
                                      </p:cBhvr>
                                      <p:to>
                                        <p:strVal val="hidden"/>
                                      </p:to>
                                    </p:set>
                                  </p:childTnLst>
                                </p:cTn>
                              </p:par>
                              <p:par>
                                <p:cTn id="41" presetID="1" presetClass="exit" presetSubtype="0" fill="hold" grpId="0" nodeType="withEffect">
                                  <p:stCondLst>
                                    <p:cond delay="0"/>
                                  </p:stCondLst>
                                  <p:childTnLst>
                                    <p:set>
                                      <p:cBhvr>
                                        <p:cTn id="42" dur="1" fill="hold">
                                          <p:stCondLst>
                                            <p:cond delay="0"/>
                                          </p:stCondLst>
                                        </p:cTn>
                                        <p:tgtEl>
                                          <p:spTgt spid="147"/>
                                        </p:tgtEl>
                                        <p:attrNameLst>
                                          <p:attrName>style.visibility</p:attrName>
                                        </p:attrNameLst>
                                      </p:cBhvr>
                                      <p:to>
                                        <p:strVal val="hidden"/>
                                      </p:to>
                                    </p:set>
                                  </p:childTnLst>
                                </p:cTn>
                              </p:par>
                              <p:par>
                                <p:cTn id="43" presetID="1" presetClass="exit" presetSubtype="0" fill="hold" grpId="0" nodeType="withEffect">
                                  <p:stCondLst>
                                    <p:cond delay="0"/>
                                  </p:stCondLst>
                                  <p:childTnLst>
                                    <p:set>
                                      <p:cBhvr>
                                        <p:cTn id="44" dur="1" fill="hold">
                                          <p:stCondLst>
                                            <p:cond delay="0"/>
                                          </p:stCondLst>
                                        </p:cTn>
                                        <p:tgtEl>
                                          <p:spTgt spid="148"/>
                                        </p:tgtEl>
                                        <p:attrNameLst>
                                          <p:attrName>style.visibility</p:attrName>
                                        </p:attrNameLst>
                                      </p:cBhvr>
                                      <p:to>
                                        <p:strVal val="hidden"/>
                                      </p:to>
                                    </p:set>
                                  </p:childTnLst>
                                </p:cTn>
                              </p:par>
                              <p:par>
                                <p:cTn id="45" presetID="1" presetClass="exit" presetSubtype="0" fill="hold" grpId="0" nodeType="withEffect">
                                  <p:stCondLst>
                                    <p:cond delay="0"/>
                                  </p:stCondLst>
                                  <p:childTnLst>
                                    <p:set>
                                      <p:cBhvr>
                                        <p:cTn id="46" dur="1" fill="hold">
                                          <p:stCondLst>
                                            <p:cond delay="0"/>
                                          </p:stCondLst>
                                        </p:cTn>
                                        <p:tgtEl>
                                          <p:spTgt spid="149"/>
                                        </p:tgtEl>
                                        <p:attrNameLst>
                                          <p:attrName>style.visibility</p:attrName>
                                        </p:attrNameLst>
                                      </p:cBhvr>
                                      <p:to>
                                        <p:strVal val="hidden"/>
                                      </p:to>
                                    </p:set>
                                  </p:childTnLst>
                                </p:cTn>
                              </p:par>
                              <p:par>
                                <p:cTn id="47" presetID="1" presetClass="exit" presetSubtype="0" fill="hold" grpId="0" nodeType="withEffect">
                                  <p:stCondLst>
                                    <p:cond delay="0"/>
                                  </p:stCondLst>
                                  <p:childTnLst>
                                    <p:set>
                                      <p:cBhvr>
                                        <p:cTn id="48" dur="1" fill="hold">
                                          <p:stCondLst>
                                            <p:cond delay="0"/>
                                          </p:stCondLst>
                                        </p:cTn>
                                        <p:tgtEl>
                                          <p:spTgt spid="150"/>
                                        </p:tgtEl>
                                        <p:attrNameLst>
                                          <p:attrName>style.visibility</p:attrName>
                                        </p:attrNameLst>
                                      </p:cBhvr>
                                      <p:to>
                                        <p:strVal val="hidden"/>
                                      </p:to>
                                    </p:set>
                                  </p:childTnLst>
                                </p:cTn>
                              </p:par>
                              <p:par>
                                <p:cTn id="49" presetID="1" presetClass="exit" presetSubtype="0" fill="hold" grpId="0" nodeType="withEffect">
                                  <p:stCondLst>
                                    <p:cond delay="0"/>
                                  </p:stCondLst>
                                  <p:childTnLst>
                                    <p:set>
                                      <p:cBhvr>
                                        <p:cTn id="50" dur="1" fill="hold">
                                          <p:stCondLst>
                                            <p:cond delay="0"/>
                                          </p:stCondLst>
                                        </p:cTn>
                                        <p:tgtEl>
                                          <p:spTgt spid="151"/>
                                        </p:tgtEl>
                                        <p:attrNameLst>
                                          <p:attrName>style.visibility</p:attrName>
                                        </p:attrNameLst>
                                      </p:cBhvr>
                                      <p:to>
                                        <p:strVal val="hidden"/>
                                      </p:to>
                                    </p:set>
                                  </p:childTnLst>
                                </p:cTn>
                              </p:par>
                              <p:par>
                                <p:cTn id="51" presetID="1" presetClass="exit" presetSubtype="0" fill="hold" grpId="0" nodeType="withEffect">
                                  <p:stCondLst>
                                    <p:cond delay="0"/>
                                  </p:stCondLst>
                                  <p:childTnLst>
                                    <p:set>
                                      <p:cBhvr>
                                        <p:cTn id="52" dur="1" fill="hold">
                                          <p:stCondLst>
                                            <p:cond delay="0"/>
                                          </p:stCondLst>
                                        </p:cTn>
                                        <p:tgtEl>
                                          <p:spTgt spid="152"/>
                                        </p:tgtEl>
                                        <p:attrNameLst>
                                          <p:attrName>style.visibility</p:attrName>
                                        </p:attrNameLst>
                                      </p:cBhvr>
                                      <p:to>
                                        <p:strVal val="hidden"/>
                                      </p:to>
                                    </p:set>
                                  </p:childTnLst>
                                </p:cTn>
                              </p:par>
                            </p:childTnLst>
                          </p:cTn>
                        </p:par>
                        <p:par>
                          <p:cTn id="53" fill="hold">
                            <p:stCondLst>
                              <p:cond delay="0"/>
                            </p:stCondLst>
                            <p:childTnLst>
                              <p:par>
                                <p:cTn id="54" presetID="2" presetClass="entr" presetSubtype="1" fill="hold" grpId="0" nodeType="afterEffect">
                                  <p:stCondLst>
                                    <p:cond delay="0"/>
                                  </p:stCondLst>
                                  <p:iterate type="lt">
                                    <p:tmPct val="0"/>
                                  </p:iterate>
                                  <p:childTnLst>
                                    <p:set>
                                      <p:cBhvr>
                                        <p:cTn id="55" dur="1" fill="hold">
                                          <p:stCondLst>
                                            <p:cond delay="0"/>
                                          </p:stCondLst>
                                        </p:cTn>
                                        <p:tgtEl>
                                          <p:spTgt spid="88"/>
                                        </p:tgtEl>
                                        <p:attrNameLst>
                                          <p:attrName>style.visibility</p:attrName>
                                        </p:attrNameLst>
                                      </p:cBhvr>
                                      <p:to>
                                        <p:strVal val="visible"/>
                                      </p:to>
                                    </p:set>
                                    <p:anim calcmode="lin" valueType="num">
                                      <p:cBhvr additive="base">
                                        <p:cTn id="56" dur="500" fill="hold"/>
                                        <p:tgtEl>
                                          <p:spTgt spid="88"/>
                                        </p:tgtEl>
                                        <p:attrNameLst>
                                          <p:attrName>ppt_x</p:attrName>
                                        </p:attrNameLst>
                                      </p:cBhvr>
                                      <p:tavLst>
                                        <p:tav tm="0">
                                          <p:val>
                                            <p:strVal val="#ppt_x"/>
                                          </p:val>
                                        </p:tav>
                                        <p:tav tm="100000">
                                          <p:val>
                                            <p:strVal val="#ppt_x"/>
                                          </p:val>
                                        </p:tav>
                                      </p:tavLst>
                                    </p:anim>
                                    <p:anim calcmode="lin" valueType="num">
                                      <p:cBhvr additive="base">
                                        <p:cTn id="57" dur="500" fill="hold"/>
                                        <p:tgtEl>
                                          <p:spTgt spid="88"/>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54"/>
                                            </p:cond>
                                          </p:stCondLst>
                                          <p:endCondLst>
                                            <p:cond evt="onStopAudio" delay="0">
                                              <p:tgtEl>
                                                <p:sldTgt/>
                                              </p:tgtEl>
                                            </p:cond>
                                          </p:endCondLst>
                                        </p:cTn>
                                        <p:tgtEl>
                                          <p:sndTgt r:embed="rId2" name="WhizzTop.wav"/>
                                        </p:tgtEl>
                                      </p:cMediaNode>
                                    </p:audio>
                                  </p:subTnLst>
                                </p:cTn>
                              </p:par>
                              <p:par>
                                <p:cTn id="58" presetID="2" presetClass="entr" presetSubtype="8" fill="hold" grpId="0" nodeType="withEffect">
                                  <p:stCondLst>
                                    <p:cond delay="1250"/>
                                  </p:stCondLst>
                                  <p:iterate type="lt">
                                    <p:tmPct val="0"/>
                                  </p:iterate>
                                  <p:childTnLst>
                                    <p:set>
                                      <p:cBhvr>
                                        <p:cTn id="59" dur="1" fill="hold">
                                          <p:stCondLst>
                                            <p:cond delay="0"/>
                                          </p:stCondLst>
                                        </p:cTn>
                                        <p:tgtEl>
                                          <p:spTgt spid="25"/>
                                        </p:tgtEl>
                                        <p:attrNameLst>
                                          <p:attrName>style.visibility</p:attrName>
                                        </p:attrNameLst>
                                      </p:cBhvr>
                                      <p:to>
                                        <p:strVal val="visible"/>
                                      </p:to>
                                    </p:set>
                                    <p:anim calcmode="lin" valueType="num">
                                      <p:cBhvr additive="base">
                                        <p:cTn id="60" dur="500" fill="hold"/>
                                        <p:tgtEl>
                                          <p:spTgt spid="25"/>
                                        </p:tgtEl>
                                        <p:attrNameLst>
                                          <p:attrName>ppt_x</p:attrName>
                                        </p:attrNameLst>
                                      </p:cBhvr>
                                      <p:tavLst>
                                        <p:tav tm="0">
                                          <p:val>
                                            <p:strVal val="0-#ppt_w/2"/>
                                          </p:val>
                                        </p:tav>
                                        <p:tav tm="100000">
                                          <p:val>
                                            <p:strVal val="#ppt_x"/>
                                          </p:val>
                                        </p:tav>
                                      </p:tavLst>
                                    </p:anim>
                                    <p:anim calcmode="lin" valueType="num">
                                      <p:cBhvr additive="base">
                                        <p:cTn id="61" dur="500" fill="hold"/>
                                        <p:tgtEl>
                                          <p:spTgt spid="25"/>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8"/>
                                            </p:cond>
                                          </p:stCondLst>
                                          <p:endCondLst>
                                            <p:cond evt="onStopAudio" delay="0">
                                              <p:tgtEl>
                                                <p:sldTgt/>
                                              </p:tgtEl>
                                            </p:cond>
                                          </p:endCondLst>
                                        </p:cTn>
                                        <p:tgtEl>
                                          <p:sndTgt r:embed="rId3" name="WhizzLeft.wav"/>
                                        </p:tgtEl>
                                      </p:cMediaNode>
                                    </p:audio>
                                  </p:subTnLst>
                                </p:cTn>
                              </p:par>
                              <p:par>
                                <p:cTn id="62" presetID="2" presetClass="entr" presetSubtype="8" fill="hold" grpId="0" nodeType="withEffect">
                                  <p:stCondLst>
                                    <p:cond delay="2650"/>
                                  </p:stCondLst>
                                  <p:iterate type="lt">
                                    <p:tmPct val="0"/>
                                  </p:iterate>
                                  <p:childTnLst>
                                    <p:set>
                                      <p:cBhvr>
                                        <p:cTn id="63" dur="1" fill="hold">
                                          <p:stCondLst>
                                            <p:cond delay="0"/>
                                          </p:stCondLst>
                                        </p:cTn>
                                        <p:tgtEl>
                                          <p:spTgt spid="72"/>
                                        </p:tgtEl>
                                        <p:attrNameLst>
                                          <p:attrName>style.visibility</p:attrName>
                                        </p:attrNameLst>
                                      </p:cBhvr>
                                      <p:to>
                                        <p:strVal val="visible"/>
                                      </p:to>
                                    </p:set>
                                    <p:anim calcmode="lin" valueType="num">
                                      <p:cBhvr additive="base">
                                        <p:cTn id="64" dur="500" fill="hold"/>
                                        <p:tgtEl>
                                          <p:spTgt spid="72"/>
                                        </p:tgtEl>
                                        <p:attrNameLst>
                                          <p:attrName>ppt_x</p:attrName>
                                        </p:attrNameLst>
                                      </p:cBhvr>
                                      <p:tavLst>
                                        <p:tav tm="0">
                                          <p:val>
                                            <p:strVal val="0-#ppt_w/2"/>
                                          </p:val>
                                        </p:tav>
                                        <p:tav tm="100000">
                                          <p:val>
                                            <p:strVal val="#ppt_x"/>
                                          </p:val>
                                        </p:tav>
                                      </p:tavLst>
                                    </p:anim>
                                    <p:anim calcmode="lin" valueType="num">
                                      <p:cBhvr additive="base">
                                        <p:cTn id="65" dur="500" fill="hold"/>
                                        <p:tgtEl>
                                          <p:spTgt spid="72"/>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62"/>
                                            </p:cond>
                                          </p:stCondLst>
                                          <p:endCondLst>
                                            <p:cond evt="onStopAudio" delay="0">
                                              <p:tgtEl>
                                                <p:sldTgt/>
                                              </p:tgtEl>
                                            </p:cond>
                                          </p:endCondLst>
                                        </p:cTn>
                                        <p:tgtEl>
                                          <p:sndTgt r:embed="rId3" name="WhizzLeft.wav"/>
                                        </p:tgtEl>
                                      </p:cMediaNode>
                                    </p:audio>
                                  </p:subTnLst>
                                </p:cTn>
                              </p:par>
                            </p:childTnLst>
                          </p:cTn>
                        </p:par>
                        <p:par>
                          <p:cTn id="66" fill="hold">
                            <p:stCondLst>
                              <p:cond delay="3150"/>
                            </p:stCondLst>
                            <p:childTnLst>
                              <p:par>
                                <p:cTn id="67" presetID="2" presetClass="entr" presetSubtype="1" fill="hold" grpId="2" nodeType="afterEffect">
                                  <p:stCondLst>
                                    <p:cond delay="500"/>
                                  </p:stCondLst>
                                  <p:iterate type="lt">
                                    <p:tmPct val="0"/>
                                  </p:iterate>
                                  <p:childTnLst>
                                    <p:set>
                                      <p:cBhvr>
                                        <p:cTn id="68" dur="1" fill="hold">
                                          <p:stCondLst>
                                            <p:cond delay="0"/>
                                          </p:stCondLst>
                                        </p:cTn>
                                        <p:tgtEl>
                                          <p:spTgt spid="4"/>
                                        </p:tgtEl>
                                        <p:attrNameLst>
                                          <p:attrName>style.visibility</p:attrName>
                                        </p:attrNameLst>
                                      </p:cBhvr>
                                      <p:to>
                                        <p:strVal val="visible"/>
                                      </p:to>
                                    </p:set>
                                    <p:anim calcmode="lin" valueType="num">
                                      <p:cBhvr additive="base">
                                        <p:cTn id="69" dur="500" fill="hold"/>
                                        <p:tgtEl>
                                          <p:spTgt spid="4"/>
                                        </p:tgtEl>
                                        <p:attrNameLst>
                                          <p:attrName>ppt_x</p:attrName>
                                        </p:attrNameLst>
                                      </p:cBhvr>
                                      <p:tavLst>
                                        <p:tav tm="0">
                                          <p:val>
                                            <p:strVal val="#ppt_x"/>
                                          </p:val>
                                        </p:tav>
                                        <p:tav tm="100000">
                                          <p:val>
                                            <p:strVal val="#ppt_x"/>
                                          </p:val>
                                        </p:tav>
                                      </p:tavLst>
                                    </p:anim>
                                    <p:anim calcmode="lin" valueType="num">
                                      <p:cBhvr additive="base">
                                        <p:cTn id="70" dur="500" fill="hold"/>
                                        <p:tgtEl>
                                          <p:spTgt spid="4"/>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67"/>
                                            </p:cond>
                                          </p:stCondLst>
                                          <p:endCondLst>
                                            <p:cond evt="onStopAudio" delay="0">
                                              <p:tgtEl>
                                                <p:sldTgt/>
                                              </p:tgtEl>
                                            </p:cond>
                                          </p:endCondLst>
                                        </p:cTn>
                                        <p:tgtEl>
                                          <p:sndTgt r:embed="rId4" name="Impact.wav"/>
                                        </p:tgtEl>
                                      </p:cMediaNode>
                                    </p:audio>
                                  </p:subTnLst>
                                </p:cTn>
                              </p:par>
                            </p:childTnLst>
                          </p:cTn>
                        </p:par>
                        <p:par>
                          <p:cTn id="71" fill="hold">
                            <p:stCondLst>
                              <p:cond delay="4150"/>
                            </p:stCondLst>
                            <p:childTnLst>
                              <p:par>
                                <p:cTn id="72" presetID="1" presetClass="entr" presetSubtype="0" fill="hold" grpId="3" nodeType="afterEffect">
                                  <p:stCondLst>
                                    <p:cond delay="1000"/>
                                  </p:stCondLst>
                                  <p:iterate type="lt">
                                    <p:tmAbs val="0"/>
                                  </p:iterate>
                                  <p:childTnLst>
                                    <p:set>
                                      <p:cBhvr>
                                        <p:cTn id="73" dur="1" fill="hold">
                                          <p:stCondLst>
                                            <p:cond delay="2499"/>
                                          </p:stCondLst>
                                        </p:cTn>
                                        <p:tgtEl>
                                          <p:spTgt spid="4"/>
                                        </p:tgtEl>
                                        <p:attrNameLst>
                                          <p:attrName>style.visibility</p:attrName>
                                        </p:attrNameLst>
                                      </p:cBhvr>
                                      <p:to>
                                        <p:strVal val="visible"/>
                                      </p:to>
                                    </p:set>
                                  </p:childTnLst>
                                  <p:subTnLst>
                                    <p:audio>
                                      <p:cMediaNode>
                                        <p:cTn display="0" masterRel="sameClick">
                                          <p:stCondLst>
                                            <p:cond evt="begin" delay="0">
                                              <p:tn val="72"/>
                                            </p:cond>
                                          </p:stCondLst>
                                          <p:endCondLst>
                                            <p:cond evt="onStopAudio" delay="0">
                                              <p:tgtEl>
                                                <p:sldTgt/>
                                              </p:tgtEl>
                                            </p:cond>
                                          </p:endCondLst>
                                        </p:cTn>
                                        <p:tgtEl>
                                          <p:sndTgt r:embed="rId5" name="cpL07S07_Headline.wav"/>
                                        </p:tgtEl>
                                      </p:cMediaNode>
                                    </p:audio>
                                  </p:subTnLst>
                                </p:cTn>
                              </p:par>
                            </p:childTnLst>
                          </p:cTn>
                        </p:par>
                      </p:childTnLst>
                    </p:cTn>
                  </p:par>
                </p:childTnLst>
              </p:cTn>
              <p:prevCondLst>
                <p:cond evt="onPrev" delay="0">
                  <p:tgtEl>
                    <p:sldTgt/>
                  </p:tgtEl>
                </p:cond>
              </p:prevCondLst>
              <p:nextCondLst>
                <p:cond evt="onNext" delay="0">
                  <p:tgtEl>
                    <p:sldTgt/>
                  </p:tgtEl>
                </p:cond>
              </p:nextCondLst>
            </p:seq>
            <p:seq concurrent="1" nextAc="seek">
              <p:cTn id="74" restart="whenNotActive" fill="hold" evtFilter="cancelBubble" nodeType="interactiveSeq">
                <p:stCondLst>
                  <p:cond evt="onClick" delay="0">
                    <p:tgtEl>
                      <p:spTgt spid="25"/>
                    </p:tgtEl>
                  </p:cond>
                </p:stCondLst>
                <p:endSync evt="end" delay="0">
                  <p:rtn val="all"/>
                </p:endSync>
                <p:childTnLst>
                  <p:par>
                    <p:cTn id="75" fill="hold">
                      <p:stCondLst>
                        <p:cond delay="0"/>
                      </p:stCondLst>
                      <p:childTnLst>
                        <p:par>
                          <p:cTn id="76" fill="hold">
                            <p:stCondLst>
                              <p:cond delay="0"/>
                            </p:stCondLst>
                            <p:childTnLst>
                              <p:par>
                                <p:cTn id="77" presetID="26" presetClass="emph" presetSubtype="0" fill="hold" grpId="1" nodeType="withEffect">
                                  <p:stCondLst>
                                    <p:cond delay="0"/>
                                  </p:stCondLst>
                                  <p:iterate type="lt">
                                    <p:tmPct val="0"/>
                                  </p:iterate>
                                  <p:childTnLst>
                                    <p:animEffect transition="out" filter="fade">
                                      <p:cBhvr>
                                        <p:cTn id="78" dur="500" tmFilter="0, 0; .2, .5; .8, .5; 1, 0"/>
                                        <p:tgtEl>
                                          <p:spTgt spid="25"/>
                                        </p:tgtEl>
                                      </p:cBhvr>
                                    </p:animEffect>
                                    <p:animScale>
                                      <p:cBhvr>
                                        <p:cTn id="79" dur="250" autoRev="1" fill="hold"/>
                                        <p:tgtEl>
                                          <p:spTgt spid="25"/>
                                        </p:tgtEl>
                                      </p:cBhvr>
                                      <p:by x="105000" y="105000"/>
                                    </p:animScale>
                                  </p:childTnLst>
                                </p:cTn>
                              </p:par>
                              <p:par>
                                <p:cTn id="80" presetID="9" presetClass="entr" presetSubtype="0" fill="hold" grpId="0" nodeType="withEffect">
                                  <p:stCondLst>
                                    <p:cond delay="0"/>
                                  </p:stCondLst>
                                  <p:childTnLst>
                                    <p:set>
                                      <p:cBhvr>
                                        <p:cTn id="81" dur="1" fill="hold">
                                          <p:stCondLst>
                                            <p:cond delay="0"/>
                                          </p:stCondLst>
                                        </p:cTn>
                                        <p:tgtEl>
                                          <p:spTgt spid="135"/>
                                        </p:tgtEl>
                                        <p:attrNameLst>
                                          <p:attrName>style.visibility</p:attrName>
                                        </p:attrNameLst>
                                      </p:cBhvr>
                                      <p:to>
                                        <p:strVal val="visible"/>
                                      </p:to>
                                    </p:set>
                                    <p:animEffect transition="in" filter="dissolve">
                                      <p:cBhvr>
                                        <p:cTn id="82" dur="500"/>
                                        <p:tgtEl>
                                          <p:spTgt spid="135"/>
                                        </p:tgtEl>
                                      </p:cBhvr>
                                    </p:animEffect>
                                  </p:childTnLst>
                                </p:cTn>
                              </p:par>
                            </p:childTnLst>
                          </p:cTn>
                        </p:par>
                        <p:par>
                          <p:cTn id="83" fill="hold">
                            <p:stCondLst>
                              <p:cond delay="500"/>
                            </p:stCondLst>
                            <p:childTnLst>
                              <p:par>
                                <p:cTn id="84" presetID="22" presetClass="entr" presetSubtype="8" fill="hold" grpId="0" nodeType="afterEffect">
                                  <p:stCondLst>
                                    <p:cond delay="0"/>
                                  </p:stCondLst>
                                  <p:iterate type="lt">
                                    <p:tmPct val="10000"/>
                                  </p:iterate>
                                  <p:childTnLst>
                                    <p:set>
                                      <p:cBhvr>
                                        <p:cTn id="85" dur="1" fill="hold">
                                          <p:stCondLst>
                                            <p:cond delay="0"/>
                                          </p:stCondLst>
                                        </p:cTn>
                                        <p:tgtEl>
                                          <p:spTgt spid="21"/>
                                        </p:tgtEl>
                                        <p:attrNameLst>
                                          <p:attrName>style.visibility</p:attrName>
                                        </p:attrNameLst>
                                      </p:cBhvr>
                                      <p:to>
                                        <p:strVal val="visible"/>
                                      </p:to>
                                    </p:set>
                                    <p:animEffect transition="in" filter="wipe(left)">
                                      <p:cBhvr>
                                        <p:cTn id="86" dur="500"/>
                                        <p:tgtEl>
                                          <p:spTgt spid="21"/>
                                        </p:tgtEl>
                                      </p:cBhvr>
                                    </p:animEffect>
                                  </p:childTnLst>
                                </p:cTn>
                              </p:par>
                              <p:par>
                                <p:cTn id="87" presetID="1" presetClass="entr" presetSubtype="0" fill="hold" grpId="1" nodeType="withEffect">
                                  <p:stCondLst>
                                    <p:cond delay="0"/>
                                  </p:stCondLst>
                                  <p:iterate type="lt">
                                    <p:tmAbs val="0"/>
                                  </p:iterate>
                                  <p:childTnLst>
                                    <p:set>
                                      <p:cBhvr>
                                        <p:cTn id="88" dur="1" fill="hold">
                                          <p:stCondLst>
                                            <p:cond delay="10399"/>
                                          </p:stCondLst>
                                        </p:cTn>
                                        <p:tgtEl>
                                          <p:spTgt spid="21"/>
                                        </p:tgtEl>
                                        <p:attrNameLst>
                                          <p:attrName>style.visibility</p:attrName>
                                        </p:attrNameLst>
                                      </p:cBhvr>
                                      <p:to>
                                        <p:strVal val="visible"/>
                                      </p:to>
                                    </p:set>
                                  </p:childTnLst>
                                  <p:subTnLst>
                                    <p:audio>
                                      <p:cMediaNode>
                                        <p:cTn display="0" masterRel="sameClick">
                                          <p:stCondLst>
                                            <p:cond evt="begin" delay="0">
                                              <p:tn val="87"/>
                                            </p:cond>
                                          </p:stCondLst>
                                          <p:endCondLst>
                                            <p:cond evt="onStopAudio" delay="0">
                                              <p:tgtEl>
                                                <p:sldTgt/>
                                              </p:tgtEl>
                                            </p:cond>
                                          </p:endCondLst>
                                        </p:cTn>
                                        <p:tgtEl>
                                          <p:sndTgt r:embed="rId6" name="cpL07S07_Clip_2.wav"/>
                                        </p:tgtEl>
                                      </p:cMediaNode>
                                    </p:audio>
                                  </p:subTnLst>
                                </p:cTn>
                              </p:par>
                              <p:par>
                                <p:cTn id="89" presetID="64" presetClass="path" presetSubtype="0" accel="50000" decel="50000" fill="hold" nodeType="withEffect">
                                  <p:stCondLst>
                                    <p:cond delay="0"/>
                                  </p:stCondLst>
                                  <p:childTnLst>
                                    <p:animMotion origin="layout" path="M 0.08889 0.04259 L 0.08663 -0.13936 " pathEditMode="relative" rAng="0" ptsTypes="AA">
                                      <p:cBhvr>
                                        <p:cTn id="90" dur="1000" fill="hold"/>
                                        <p:tgtEl>
                                          <p:spTgt spid="28"/>
                                        </p:tgtEl>
                                        <p:attrNameLst>
                                          <p:attrName>ppt_x</p:attrName>
                                          <p:attrName>ppt_y</p:attrName>
                                        </p:attrNameLst>
                                      </p:cBhvr>
                                      <p:rCtr x="-122" y="-9097"/>
                                    </p:animMotion>
                                  </p:childTnLst>
                                </p:cTn>
                              </p:par>
                              <p:par>
                                <p:cTn id="91" presetID="64" presetClass="path" presetSubtype="0" accel="50000" decel="50000" fill="hold" nodeType="withEffect">
                                  <p:stCondLst>
                                    <p:cond delay="0"/>
                                  </p:stCondLst>
                                  <p:childTnLst>
                                    <p:animMotion origin="layout" path="M 0.08732 0.04136 L 0.08507 -0.2385 " pathEditMode="fixed" rAng="0" ptsTypes="AA">
                                      <p:cBhvr>
                                        <p:cTn id="92" dur="1000" fill="hold"/>
                                        <p:tgtEl>
                                          <p:spTgt spid="140"/>
                                        </p:tgtEl>
                                        <p:attrNameLst>
                                          <p:attrName>ppt_x</p:attrName>
                                          <p:attrName>ppt_y</p:attrName>
                                        </p:attrNameLst>
                                      </p:cBhvr>
                                      <p:rCtr x="-122" y="-14005"/>
                                    </p:animMotion>
                                  </p:childTnLst>
                                </p:cTn>
                              </p:par>
                            </p:childTnLst>
                          </p:cTn>
                        </p:par>
                        <p:par>
                          <p:cTn id="93" fill="hold">
                            <p:stCondLst>
                              <p:cond delay="10900"/>
                            </p:stCondLst>
                            <p:childTnLst>
                              <p:par>
                                <p:cTn id="94" presetID="2" presetClass="exit" presetSubtype="4" fill="hold" nodeType="afterEffect">
                                  <p:stCondLst>
                                    <p:cond delay="0"/>
                                  </p:stCondLst>
                                  <p:childTnLst>
                                    <p:anim calcmode="lin" valueType="num">
                                      <p:cBhvr additive="base">
                                        <p:cTn id="95" dur="500"/>
                                        <p:tgtEl>
                                          <p:spTgt spid="28"/>
                                        </p:tgtEl>
                                        <p:attrNameLst>
                                          <p:attrName>ppt_x</p:attrName>
                                        </p:attrNameLst>
                                      </p:cBhvr>
                                      <p:tavLst>
                                        <p:tav tm="0">
                                          <p:val>
                                            <p:strVal val="ppt_x"/>
                                          </p:val>
                                        </p:tav>
                                        <p:tav tm="100000">
                                          <p:val>
                                            <p:strVal val="ppt_x"/>
                                          </p:val>
                                        </p:tav>
                                      </p:tavLst>
                                    </p:anim>
                                    <p:anim calcmode="lin" valueType="num">
                                      <p:cBhvr additive="base">
                                        <p:cTn id="96" dur="500"/>
                                        <p:tgtEl>
                                          <p:spTgt spid="28"/>
                                        </p:tgtEl>
                                        <p:attrNameLst>
                                          <p:attrName>ppt_y</p:attrName>
                                        </p:attrNameLst>
                                      </p:cBhvr>
                                      <p:tavLst>
                                        <p:tav tm="0">
                                          <p:val>
                                            <p:strVal val="ppt_y"/>
                                          </p:val>
                                        </p:tav>
                                        <p:tav tm="100000">
                                          <p:val>
                                            <p:strVal val="1+ppt_h/2"/>
                                          </p:val>
                                        </p:tav>
                                      </p:tavLst>
                                    </p:anim>
                                    <p:set>
                                      <p:cBhvr>
                                        <p:cTn id="97" dur="1" fill="hold">
                                          <p:stCondLst>
                                            <p:cond delay="499"/>
                                          </p:stCondLst>
                                        </p:cTn>
                                        <p:tgtEl>
                                          <p:spTgt spid="28"/>
                                        </p:tgtEl>
                                        <p:attrNameLst>
                                          <p:attrName>style.visibility</p:attrName>
                                        </p:attrNameLst>
                                      </p:cBhvr>
                                      <p:to>
                                        <p:strVal val="hidden"/>
                                      </p:to>
                                    </p:set>
                                  </p:childTnLst>
                                </p:cTn>
                              </p:par>
                              <p:par>
                                <p:cTn id="98" presetID="2" presetClass="exit" presetSubtype="4" fill="hold" nodeType="withEffect">
                                  <p:stCondLst>
                                    <p:cond delay="0"/>
                                  </p:stCondLst>
                                  <p:childTnLst>
                                    <p:anim calcmode="lin" valueType="num">
                                      <p:cBhvr additive="base">
                                        <p:cTn id="99" dur="500"/>
                                        <p:tgtEl>
                                          <p:spTgt spid="140"/>
                                        </p:tgtEl>
                                        <p:attrNameLst>
                                          <p:attrName>ppt_x</p:attrName>
                                        </p:attrNameLst>
                                      </p:cBhvr>
                                      <p:tavLst>
                                        <p:tav tm="0">
                                          <p:val>
                                            <p:strVal val="ppt_x"/>
                                          </p:val>
                                        </p:tav>
                                        <p:tav tm="100000">
                                          <p:val>
                                            <p:strVal val="ppt_x"/>
                                          </p:val>
                                        </p:tav>
                                      </p:tavLst>
                                    </p:anim>
                                    <p:anim calcmode="lin" valueType="num">
                                      <p:cBhvr additive="base">
                                        <p:cTn id="100" dur="500"/>
                                        <p:tgtEl>
                                          <p:spTgt spid="140"/>
                                        </p:tgtEl>
                                        <p:attrNameLst>
                                          <p:attrName>ppt_y</p:attrName>
                                        </p:attrNameLst>
                                      </p:cBhvr>
                                      <p:tavLst>
                                        <p:tav tm="0">
                                          <p:val>
                                            <p:strVal val="ppt_y"/>
                                          </p:val>
                                        </p:tav>
                                        <p:tav tm="100000">
                                          <p:val>
                                            <p:strVal val="1+ppt_h/2"/>
                                          </p:val>
                                        </p:tav>
                                      </p:tavLst>
                                    </p:anim>
                                    <p:set>
                                      <p:cBhvr>
                                        <p:cTn id="101" dur="1" fill="hold">
                                          <p:stCondLst>
                                            <p:cond delay="499"/>
                                          </p:stCondLst>
                                        </p:cTn>
                                        <p:tgtEl>
                                          <p:spTgt spid="140"/>
                                        </p:tgtEl>
                                        <p:attrNameLst>
                                          <p:attrName>style.visibility</p:attrName>
                                        </p:attrNameLst>
                                      </p:cBhvr>
                                      <p:to>
                                        <p:strVal val="hidden"/>
                                      </p:to>
                                    </p:set>
                                  </p:childTnLst>
                                </p:cTn>
                              </p:par>
                            </p:childTnLst>
                          </p:cTn>
                        </p:par>
                        <p:par>
                          <p:cTn id="102" fill="hold">
                            <p:stCondLst>
                              <p:cond delay="11400"/>
                            </p:stCondLst>
                            <p:childTnLst>
                              <p:par>
                                <p:cTn id="103" presetID="22" presetClass="entr" presetSubtype="8" fill="hold" grpId="0" nodeType="afterEffect">
                                  <p:stCondLst>
                                    <p:cond delay="0"/>
                                  </p:stCondLst>
                                  <p:iterate type="lt">
                                    <p:tmPct val="10000"/>
                                  </p:iterate>
                                  <p:childTnLst>
                                    <p:set>
                                      <p:cBhvr>
                                        <p:cTn id="104" dur="1" fill="hold">
                                          <p:stCondLst>
                                            <p:cond delay="0"/>
                                          </p:stCondLst>
                                        </p:cTn>
                                        <p:tgtEl>
                                          <p:spTgt spid="15"/>
                                        </p:tgtEl>
                                        <p:attrNameLst>
                                          <p:attrName>style.visibility</p:attrName>
                                        </p:attrNameLst>
                                      </p:cBhvr>
                                      <p:to>
                                        <p:strVal val="visible"/>
                                      </p:to>
                                    </p:set>
                                    <p:animEffect transition="in" filter="wipe(left)">
                                      <p:cBhvr>
                                        <p:cTn id="105" dur="500"/>
                                        <p:tgtEl>
                                          <p:spTgt spid="15"/>
                                        </p:tgtEl>
                                      </p:cBhvr>
                                    </p:animEffect>
                                  </p:childTnLst>
                                </p:cTn>
                              </p:par>
                              <p:par>
                                <p:cTn id="106" presetID="1" presetClass="entr" presetSubtype="0" fill="hold" grpId="1" nodeType="withEffect">
                                  <p:stCondLst>
                                    <p:cond delay="0"/>
                                  </p:stCondLst>
                                  <p:iterate type="lt">
                                    <p:tmAbs val="0"/>
                                  </p:iterate>
                                  <p:childTnLst>
                                    <p:set>
                                      <p:cBhvr>
                                        <p:cTn id="107" dur="1" fill="hold">
                                          <p:stCondLst>
                                            <p:cond delay="7599"/>
                                          </p:stCondLst>
                                        </p:cTn>
                                        <p:tgtEl>
                                          <p:spTgt spid="15"/>
                                        </p:tgtEl>
                                        <p:attrNameLst>
                                          <p:attrName>style.visibility</p:attrName>
                                        </p:attrNameLst>
                                      </p:cBhvr>
                                      <p:to>
                                        <p:strVal val="visible"/>
                                      </p:to>
                                    </p:set>
                                  </p:childTnLst>
                                  <p:subTnLst>
                                    <p:audio>
                                      <p:cMediaNode>
                                        <p:cTn display="0" masterRel="sameClick">
                                          <p:stCondLst>
                                            <p:cond evt="begin" delay="0">
                                              <p:tn val="106"/>
                                            </p:cond>
                                          </p:stCondLst>
                                          <p:endCondLst>
                                            <p:cond evt="onStopAudio" delay="0">
                                              <p:tgtEl>
                                                <p:sldTgt/>
                                              </p:tgtEl>
                                            </p:cond>
                                          </p:endCondLst>
                                        </p:cTn>
                                        <p:tgtEl>
                                          <p:sndTgt r:embed="rId7" name="cpL07S07_Clip_2_1.wav"/>
                                        </p:tgtEl>
                                      </p:cMediaNode>
                                    </p:audio>
                                  </p:subTnLst>
                                </p:cTn>
                              </p:par>
                              <p:par>
                                <p:cTn id="108" presetID="64" presetClass="path" presetSubtype="0" accel="50000" decel="50000" fill="hold" nodeType="withEffect">
                                  <p:stCondLst>
                                    <p:cond delay="0"/>
                                  </p:stCondLst>
                                  <p:childTnLst>
                                    <p:animMotion origin="layout" path="M 0.06927 0.04166 L 0.06701 -0.14028 " pathEditMode="relative" rAng="0" ptsTypes="AA">
                                      <p:cBhvr>
                                        <p:cTn id="109" dur="1000" fill="hold"/>
                                        <p:tgtEl>
                                          <p:spTgt spid="29"/>
                                        </p:tgtEl>
                                        <p:attrNameLst>
                                          <p:attrName>ppt_x</p:attrName>
                                          <p:attrName>ppt_y</p:attrName>
                                        </p:attrNameLst>
                                      </p:cBhvr>
                                      <p:rCtr x="-122" y="-9097"/>
                                    </p:animMotion>
                                  </p:childTnLst>
                                </p:cTn>
                              </p:par>
                              <p:par>
                                <p:cTn id="110" presetID="64" presetClass="path" presetSubtype="0" accel="50000" decel="50000" fill="hold" nodeType="withEffect">
                                  <p:stCondLst>
                                    <p:cond delay="0"/>
                                  </p:stCondLst>
                                  <p:childTnLst>
                                    <p:animMotion origin="layout" path="M 0.06788 0.04277 L 0.06562 -0.2371 " pathEditMode="fixed" rAng="0" ptsTypes="AA">
                                      <p:cBhvr>
                                        <p:cTn id="111" dur="1000" fill="hold"/>
                                        <p:tgtEl>
                                          <p:spTgt spid="141"/>
                                        </p:tgtEl>
                                        <p:attrNameLst>
                                          <p:attrName>ppt_x</p:attrName>
                                          <p:attrName>ppt_y</p:attrName>
                                        </p:attrNameLst>
                                      </p:cBhvr>
                                      <p:rCtr x="-122" y="-14005"/>
                                    </p:animMotion>
                                  </p:childTnLst>
                                </p:cTn>
                              </p:par>
                            </p:childTnLst>
                          </p:cTn>
                        </p:par>
                        <p:par>
                          <p:cTn id="112" fill="hold">
                            <p:stCondLst>
                              <p:cond delay="19000"/>
                            </p:stCondLst>
                            <p:childTnLst>
                              <p:par>
                                <p:cTn id="113" presetID="2" presetClass="exit" presetSubtype="4" fill="hold" nodeType="afterEffect">
                                  <p:stCondLst>
                                    <p:cond delay="0"/>
                                  </p:stCondLst>
                                  <p:childTnLst>
                                    <p:anim calcmode="lin" valueType="num">
                                      <p:cBhvr additive="base">
                                        <p:cTn id="114" dur="500"/>
                                        <p:tgtEl>
                                          <p:spTgt spid="29"/>
                                        </p:tgtEl>
                                        <p:attrNameLst>
                                          <p:attrName>ppt_x</p:attrName>
                                        </p:attrNameLst>
                                      </p:cBhvr>
                                      <p:tavLst>
                                        <p:tav tm="0">
                                          <p:val>
                                            <p:strVal val="ppt_x"/>
                                          </p:val>
                                        </p:tav>
                                        <p:tav tm="100000">
                                          <p:val>
                                            <p:strVal val="ppt_x"/>
                                          </p:val>
                                        </p:tav>
                                      </p:tavLst>
                                    </p:anim>
                                    <p:anim calcmode="lin" valueType="num">
                                      <p:cBhvr additive="base">
                                        <p:cTn id="115" dur="500"/>
                                        <p:tgtEl>
                                          <p:spTgt spid="29"/>
                                        </p:tgtEl>
                                        <p:attrNameLst>
                                          <p:attrName>ppt_y</p:attrName>
                                        </p:attrNameLst>
                                      </p:cBhvr>
                                      <p:tavLst>
                                        <p:tav tm="0">
                                          <p:val>
                                            <p:strVal val="ppt_y"/>
                                          </p:val>
                                        </p:tav>
                                        <p:tav tm="100000">
                                          <p:val>
                                            <p:strVal val="1+ppt_h/2"/>
                                          </p:val>
                                        </p:tav>
                                      </p:tavLst>
                                    </p:anim>
                                    <p:set>
                                      <p:cBhvr>
                                        <p:cTn id="116" dur="1" fill="hold">
                                          <p:stCondLst>
                                            <p:cond delay="499"/>
                                          </p:stCondLst>
                                        </p:cTn>
                                        <p:tgtEl>
                                          <p:spTgt spid="29"/>
                                        </p:tgtEl>
                                        <p:attrNameLst>
                                          <p:attrName>style.visibility</p:attrName>
                                        </p:attrNameLst>
                                      </p:cBhvr>
                                      <p:to>
                                        <p:strVal val="hidden"/>
                                      </p:to>
                                    </p:set>
                                  </p:childTnLst>
                                </p:cTn>
                              </p:par>
                              <p:par>
                                <p:cTn id="117" presetID="2" presetClass="exit" presetSubtype="4" fill="hold" nodeType="withEffect">
                                  <p:stCondLst>
                                    <p:cond delay="0"/>
                                  </p:stCondLst>
                                  <p:childTnLst>
                                    <p:anim calcmode="lin" valueType="num">
                                      <p:cBhvr additive="base">
                                        <p:cTn id="118" dur="500"/>
                                        <p:tgtEl>
                                          <p:spTgt spid="141"/>
                                        </p:tgtEl>
                                        <p:attrNameLst>
                                          <p:attrName>ppt_x</p:attrName>
                                        </p:attrNameLst>
                                      </p:cBhvr>
                                      <p:tavLst>
                                        <p:tav tm="0">
                                          <p:val>
                                            <p:strVal val="ppt_x"/>
                                          </p:val>
                                        </p:tav>
                                        <p:tav tm="100000">
                                          <p:val>
                                            <p:strVal val="ppt_x"/>
                                          </p:val>
                                        </p:tav>
                                      </p:tavLst>
                                    </p:anim>
                                    <p:anim calcmode="lin" valueType="num">
                                      <p:cBhvr additive="base">
                                        <p:cTn id="119" dur="500"/>
                                        <p:tgtEl>
                                          <p:spTgt spid="141"/>
                                        </p:tgtEl>
                                        <p:attrNameLst>
                                          <p:attrName>ppt_y</p:attrName>
                                        </p:attrNameLst>
                                      </p:cBhvr>
                                      <p:tavLst>
                                        <p:tav tm="0">
                                          <p:val>
                                            <p:strVal val="ppt_y"/>
                                          </p:val>
                                        </p:tav>
                                        <p:tav tm="100000">
                                          <p:val>
                                            <p:strVal val="1+ppt_h/2"/>
                                          </p:val>
                                        </p:tav>
                                      </p:tavLst>
                                    </p:anim>
                                    <p:set>
                                      <p:cBhvr>
                                        <p:cTn id="120" dur="1" fill="hold">
                                          <p:stCondLst>
                                            <p:cond delay="499"/>
                                          </p:stCondLst>
                                        </p:cTn>
                                        <p:tgtEl>
                                          <p:spTgt spid="141"/>
                                        </p:tgtEl>
                                        <p:attrNameLst>
                                          <p:attrName>style.visibility</p:attrName>
                                        </p:attrNameLst>
                                      </p:cBhvr>
                                      <p:to>
                                        <p:strVal val="hidden"/>
                                      </p:to>
                                    </p:set>
                                  </p:childTnLst>
                                </p:cTn>
                              </p:par>
                            </p:childTnLst>
                          </p:cTn>
                        </p:par>
                        <p:par>
                          <p:cTn id="121" fill="hold">
                            <p:stCondLst>
                              <p:cond delay="19500"/>
                            </p:stCondLst>
                            <p:childTnLst>
                              <p:par>
                                <p:cTn id="122" presetID="1" presetClass="entr" presetSubtype="0" fill="hold" grpId="0" nodeType="afterEffect">
                                  <p:stCondLst>
                                    <p:cond delay="0"/>
                                  </p:stCondLst>
                                  <p:childTnLst>
                                    <p:set>
                                      <p:cBhvr>
                                        <p:cTn id="123" dur="1" fill="hold">
                                          <p:stCondLst>
                                            <p:cond delay="55199"/>
                                          </p:stCondLst>
                                        </p:cTn>
                                        <p:tgtEl>
                                          <p:spTgt spid="137"/>
                                        </p:tgtEl>
                                        <p:attrNameLst>
                                          <p:attrName>style.visibility</p:attrName>
                                        </p:attrNameLst>
                                      </p:cBhvr>
                                      <p:to>
                                        <p:strVal val="visible"/>
                                      </p:to>
                                    </p:set>
                                  </p:childTnLst>
                                  <p:subTnLst>
                                    <p:audio>
                                      <p:cMediaNode>
                                        <p:cTn display="0" masterRel="sameClick">
                                          <p:stCondLst>
                                            <p:cond evt="begin" delay="0">
                                              <p:tn val="122"/>
                                            </p:cond>
                                          </p:stCondLst>
                                          <p:endCondLst>
                                            <p:cond evt="onStopAudio" delay="0">
                                              <p:tgtEl>
                                                <p:sldTgt/>
                                              </p:tgtEl>
                                            </p:cond>
                                          </p:endCondLst>
                                        </p:cTn>
                                        <p:tgtEl>
                                          <p:sndTgt r:embed="rId8" name="cpL07S07_Clip_2_1a.wav"/>
                                        </p:tgtEl>
                                      </p:cMediaNode>
                                    </p:audio>
                                  </p:subTnLst>
                                </p:cTn>
                              </p:par>
                              <p:par>
                                <p:cTn id="124" presetID="64" presetClass="path" presetSubtype="0" accel="50000" decel="50000" fill="hold" nodeType="withEffect">
                                  <p:stCondLst>
                                    <p:cond delay="0"/>
                                  </p:stCondLst>
                                  <p:childTnLst>
                                    <p:animMotion origin="layout" path="M 0.04948 0.0412 L 0.04722 -0.14074 " pathEditMode="relative" rAng="0" ptsTypes="AA">
                                      <p:cBhvr>
                                        <p:cTn id="125" dur="1000" fill="hold"/>
                                        <p:tgtEl>
                                          <p:spTgt spid="30"/>
                                        </p:tgtEl>
                                        <p:attrNameLst>
                                          <p:attrName>ppt_x</p:attrName>
                                          <p:attrName>ppt_y</p:attrName>
                                        </p:attrNameLst>
                                      </p:cBhvr>
                                      <p:rCtr x="-122" y="-9097"/>
                                    </p:animMotion>
                                  </p:childTnLst>
                                </p:cTn>
                              </p:par>
                              <p:par>
                                <p:cTn id="126" presetID="64" presetClass="path" presetSubtype="0" accel="50000" decel="50000" fill="hold" nodeType="withEffect">
                                  <p:stCondLst>
                                    <p:cond delay="0"/>
                                  </p:stCondLst>
                                  <p:childTnLst>
                                    <p:animMotion origin="layout" path="M 0.04878 0.04179 L 0.04653 -0.23807 " pathEditMode="fixed" rAng="0" ptsTypes="AA">
                                      <p:cBhvr>
                                        <p:cTn id="127" dur="1000" fill="hold"/>
                                        <p:tgtEl>
                                          <p:spTgt spid="144"/>
                                        </p:tgtEl>
                                        <p:attrNameLst>
                                          <p:attrName>ppt_x</p:attrName>
                                          <p:attrName>ppt_y</p:attrName>
                                        </p:attrNameLst>
                                      </p:cBhvr>
                                      <p:rCtr x="-122" y="-14005"/>
                                    </p:animMotion>
                                  </p:childTnLst>
                                </p:cTn>
                              </p:par>
                              <p:par>
                                <p:cTn id="128" presetID="22" presetClass="entr" presetSubtype="8" fill="hold" nodeType="withEffect">
                                  <p:stCondLst>
                                    <p:cond delay="1200"/>
                                  </p:stCondLst>
                                  <p:iterate type="lt">
                                    <p:tmPct val="10000"/>
                                  </p:iterate>
                                  <p:childTnLst>
                                    <p:set>
                                      <p:cBhvr>
                                        <p:cTn id="129" dur="1" fill="hold">
                                          <p:stCondLst>
                                            <p:cond delay="0"/>
                                          </p:stCondLst>
                                        </p:cTn>
                                        <p:tgtEl>
                                          <p:spTgt spid="83"/>
                                        </p:tgtEl>
                                        <p:attrNameLst>
                                          <p:attrName>style.visibility</p:attrName>
                                        </p:attrNameLst>
                                      </p:cBhvr>
                                      <p:to>
                                        <p:strVal val="visible"/>
                                      </p:to>
                                    </p:set>
                                    <p:animEffect transition="in" filter="wipe(left)">
                                      <p:cBhvr>
                                        <p:cTn id="130" dur="2000"/>
                                        <p:tgtEl>
                                          <p:spTgt spid="83"/>
                                        </p:tgtEl>
                                      </p:cBhvr>
                                    </p:animEffect>
                                  </p:childTnLst>
                                </p:cTn>
                              </p:par>
                              <p:par>
                                <p:cTn id="131" presetID="22" presetClass="entr" presetSubtype="8" fill="hold" grpId="0" nodeType="withEffect">
                                  <p:stCondLst>
                                    <p:cond delay="1200"/>
                                  </p:stCondLst>
                                  <p:iterate type="lt">
                                    <p:tmPct val="10000"/>
                                  </p:iterate>
                                  <p:childTnLst>
                                    <p:set>
                                      <p:cBhvr>
                                        <p:cTn id="132" dur="1" fill="hold">
                                          <p:stCondLst>
                                            <p:cond delay="0"/>
                                          </p:stCondLst>
                                        </p:cTn>
                                        <p:tgtEl>
                                          <p:spTgt spid="82"/>
                                        </p:tgtEl>
                                        <p:attrNameLst>
                                          <p:attrName>style.visibility</p:attrName>
                                        </p:attrNameLst>
                                      </p:cBhvr>
                                      <p:to>
                                        <p:strVal val="visible"/>
                                      </p:to>
                                    </p:set>
                                    <p:animEffect transition="in" filter="wipe(left)">
                                      <p:cBhvr>
                                        <p:cTn id="133" dur="500"/>
                                        <p:tgtEl>
                                          <p:spTgt spid="82"/>
                                        </p:tgtEl>
                                      </p:cBhvr>
                                    </p:animEffect>
                                  </p:childTnLst>
                                </p:cTn>
                              </p:par>
                              <p:par>
                                <p:cTn id="134" presetID="22" presetClass="entr" presetSubtype="8" fill="hold" nodeType="withEffect">
                                  <p:stCondLst>
                                    <p:cond delay="3800"/>
                                  </p:stCondLst>
                                  <p:iterate type="lt">
                                    <p:tmPct val="10000"/>
                                  </p:iterate>
                                  <p:childTnLst>
                                    <p:set>
                                      <p:cBhvr>
                                        <p:cTn id="135" dur="1" fill="hold">
                                          <p:stCondLst>
                                            <p:cond delay="0"/>
                                          </p:stCondLst>
                                        </p:cTn>
                                        <p:tgtEl>
                                          <p:spTgt spid="11"/>
                                        </p:tgtEl>
                                        <p:attrNameLst>
                                          <p:attrName>style.visibility</p:attrName>
                                        </p:attrNameLst>
                                      </p:cBhvr>
                                      <p:to>
                                        <p:strVal val="visible"/>
                                      </p:to>
                                    </p:set>
                                    <p:animEffect transition="in" filter="wipe(left)">
                                      <p:cBhvr>
                                        <p:cTn id="136" dur="2000"/>
                                        <p:tgtEl>
                                          <p:spTgt spid="11"/>
                                        </p:tgtEl>
                                      </p:cBhvr>
                                    </p:animEffect>
                                  </p:childTnLst>
                                </p:cTn>
                              </p:par>
                              <p:par>
                                <p:cTn id="137" presetID="45" presetClass="entr" presetSubtype="0" fill="hold" grpId="0" nodeType="withEffect">
                                  <p:stCondLst>
                                    <p:cond delay="7400"/>
                                  </p:stCondLst>
                                  <p:childTnLst>
                                    <p:set>
                                      <p:cBhvr>
                                        <p:cTn id="138" dur="1" fill="hold">
                                          <p:stCondLst>
                                            <p:cond delay="0"/>
                                          </p:stCondLst>
                                        </p:cTn>
                                        <p:tgtEl>
                                          <p:spTgt spid="98"/>
                                        </p:tgtEl>
                                        <p:attrNameLst>
                                          <p:attrName>style.visibility</p:attrName>
                                        </p:attrNameLst>
                                      </p:cBhvr>
                                      <p:to>
                                        <p:strVal val="visible"/>
                                      </p:to>
                                    </p:set>
                                    <p:animEffect transition="in" filter="fade">
                                      <p:cBhvr>
                                        <p:cTn id="139" dur="2000"/>
                                        <p:tgtEl>
                                          <p:spTgt spid="98"/>
                                        </p:tgtEl>
                                      </p:cBhvr>
                                    </p:animEffect>
                                    <p:anim calcmode="lin" valueType="num">
                                      <p:cBhvr>
                                        <p:cTn id="140" dur="2000" fill="hold"/>
                                        <p:tgtEl>
                                          <p:spTgt spid="98"/>
                                        </p:tgtEl>
                                        <p:attrNameLst>
                                          <p:attrName>ppt_w</p:attrName>
                                        </p:attrNameLst>
                                      </p:cBhvr>
                                      <p:tavLst>
                                        <p:tav tm="0" fmla="#ppt_w*sin(2.5*pi*$)">
                                          <p:val>
                                            <p:fltVal val="0"/>
                                          </p:val>
                                        </p:tav>
                                        <p:tav tm="100000">
                                          <p:val>
                                            <p:fltVal val="1"/>
                                          </p:val>
                                        </p:tav>
                                      </p:tavLst>
                                    </p:anim>
                                    <p:anim calcmode="lin" valueType="num">
                                      <p:cBhvr>
                                        <p:cTn id="141" dur="2000" fill="hold"/>
                                        <p:tgtEl>
                                          <p:spTgt spid="98"/>
                                        </p:tgtEl>
                                        <p:attrNameLst>
                                          <p:attrName>ppt_h</p:attrName>
                                        </p:attrNameLst>
                                      </p:cBhvr>
                                      <p:tavLst>
                                        <p:tav tm="0">
                                          <p:val>
                                            <p:strVal val="#ppt_h"/>
                                          </p:val>
                                        </p:tav>
                                        <p:tav tm="100000">
                                          <p:val>
                                            <p:strVal val="#ppt_h"/>
                                          </p:val>
                                        </p:tav>
                                      </p:tavLst>
                                    </p:anim>
                                  </p:childTnLst>
                                </p:cTn>
                              </p:par>
                              <p:par>
                                <p:cTn id="142" presetID="27" presetClass="emph" presetSubtype="0" fill="remove" grpId="1" nodeType="withEffect">
                                  <p:stCondLst>
                                    <p:cond delay="9400"/>
                                  </p:stCondLst>
                                  <p:childTnLst>
                                    <p:animClr clrSpc="rgb" dir="cw">
                                      <p:cBhvr override="childStyle">
                                        <p:cTn id="143" dur="250" autoRev="1" fill="remove"/>
                                        <p:tgtEl>
                                          <p:spTgt spid="98"/>
                                        </p:tgtEl>
                                        <p:attrNameLst>
                                          <p:attrName>style.color</p:attrName>
                                        </p:attrNameLst>
                                      </p:cBhvr>
                                      <p:to>
                                        <a:schemeClr val="bg1"/>
                                      </p:to>
                                    </p:animClr>
                                    <p:animClr clrSpc="rgb" dir="cw">
                                      <p:cBhvr>
                                        <p:cTn id="144" dur="250" autoRev="1" fill="remove"/>
                                        <p:tgtEl>
                                          <p:spTgt spid="98"/>
                                        </p:tgtEl>
                                        <p:attrNameLst>
                                          <p:attrName>fillcolor</p:attrName>
                                        </p:attrNameLst>
                                      </p:cBhvr>
                                      <p:to>
                                        <a:schemeClr val="bg1"/>
                                      </p:to>
                                    </p:animClr>
                                    <p:set>
                                      <p:cBhvr>
                                        <p:cTn id="145" dur="250" autoRev="1" fill="remove"/>
                                        <p:tgtEl>
                                          <p:spTgt spid="98"/>
                                        </p:tgtEl>
                                        <p:attrNameLst>
                                          <p:attrName>fill.type</p:attrName>
                                        </p:attrNameLst>
                                      </p:cBhvr>
                                      <p:to>
                                        <p:strVal val="solid"/>
                                      </p:to>
                                    </p:set>
                                    <p:set>
                                      <p:cBhvr>
                                        <p:cTn id="146" dur="250" autoRev="1" fill="remove"/>
                                        <p:tgtEl>
                                          <p:spTgt spid="98"/>
                                        </p:tgtEl>
                                        <p:attrNameLst>
                                          <p:attrName>fill.on</p:attrName>
                                        </p:attrNameLst>
                                      </p:cBhvr>
                                      <p:to>
                                        <p:strVal val="true"/>
                                      </p:to>
                                    </p:set>
                                  </p:childTnLst>
                                </p:cTn>
                              </p:par>
                              <p:par>
                                <p:cTn id="147" presetID="1" presetClass="exit" presetSubtype="0" fill="hold" grpId="2" nodeType="withEffect">
                                  <p:stCondLst>
                                    <p:cond delay="16200"/>
                                  </p:stCondLst>
                                  <p:childTnLst>
                                    <p:set>
                                      <p:cBhvr>
                                        <p:cTn id="148" dur="1" fill="hold">
                                          <p:stCondLst>
                                            <p:cond delay="0"/>
                                          </p:stCondLst>
                                        </p:cTn>
                                        <p:tgtEl>
                                          <p:spTgt spid="98"/>
                                        </p:tgtEl>
                                        <p:attrNameLst>
                                          <p:attrName>style.visibility</p:attrName>
                                        </p:attrNameLst>
                                      </p:cBhvr>
                                      <p:to>
                                        <p:strVal val="hidden"/>
                                      </p:to>
                                    </p:set>
                                  </p:childTnLst>
                                </p:cTn>
                              </p:par>
                              <p:par>
                                <p:cTn id="149" presetID="45" presetClass="entr" presetSubtype="0" fill="hold" grpId="0" nodeType="withEffect">
                                  <p:stCondLst>
                                    <p:cond delay="16200"/>
                                  </p:stCondLst>
                                  <p:childTnLst>
                                    <p:set>
                                      <p:cBhvr>
                                        <p:cTn id="150" dur="1" fill="hold">
                                          <p:stCondLst>
                                            <p:cond delay="0"/>
                                          </p:stCondLst>
                                        </p:cTn>
                                        <p:tgtEl>
                                          <p:spTgt spid="99"/>
                                        </p:tgtEl>
                                        <p:attrNameLst>
                                          <p:attrName>style.visibility</p:attrName>
                                        </p:attrNameLst>
                                      </p:cBhvr>
                                      <p:to>
                                        <p:strVal val="visible"/>
                                      </p:to>
                                    </p:set>
                                    <p:animEffect transition="in" filter="fade">
                                      <p:cBhvr>
                                        <p:cTn id="151" dur="2000"/>
                                        <p:tgtEl>
                                          <p:spTgt spid="99"/>
                                        </p:tgtEl>
                                      </p:cBhvr>
                                    </p:animEffect>
                                    <p:anim calcmode="lin" valueType="num">
                                      <p:cBhvr>
                                        <p:cTn id="152" dur="2000" fill="hold"/>
                                        <p:tgtEl>
                                          <p:spTgt spid="99"/>
                                        </p:tgtEl>
                                        <p:attrNameLst>
                                          <p:attrName>ppt_w</p:attrName>
                                        </p:attrNameLst>
                                      </p:cBhvr>
                                      <p:tavLst>
                                        <p:tav tm="0" fmla="#ppt_w*sin(2.5*pi*$)">
                                          <p:val>
                                            <p:fltVal val="0"/>
                                          </p:val>
                                        </p:tav>
                                        <p:tav tm="100000">
                                          <p:val>
                                            <p:fltVal val="1"/>
                                          </p:val>
                                        </p:tav>
                                      </p:tavLst>
                                    </p:anim>
                                    <p:anim calcmode="lin" valueType="num">
                                      <p:cBhvr>
                                        <p:cTn id="153" dur="2000" fill="hold"/>
                                        <p:tgtEl>
                                          <p:spTgt spid="99"/>
                                        </p:tgtEl>
                                        <p:attrNameLst>
                                          <p:attrName>ppt_h</p:attrName>
                                        </p:attrNameLst>
                                      </p:cBhvr>
                                      <p:tavLst>
                                        <p:tav tm="0">
                                          <p:val>
                                            <p:strVal val="#ppt_h"/>
                                          </p:val>
                                        </p:tav>
                                        <p:tav tm="100000">
                                          <p:val>
                                            <p:strVal val="#ppt_h"/>
                                          </p:val>
                                        </p:tav>
                                      </p:tavLst>
                                    </p:anim>
                                  </p:childTnLst>
                                </p:cTn>
                              </p:par>
                              <p:par>
                                <p:cTn id="154" presetID="27" presetClass="emph" presetSubtype="0" fill="remove" grpId="1" nodeType="withEffect">
                                  <p:stCondLst>
                                    <p:cond delay="18200"/>
                                  </p:stCondLst>
                                  <p:childTnLst>
                                    <p:animClr clrSpc="rgb" dir="cw">
                                      <p:cBhvr override="childStyle">
                                        <p:cTn id="155" dur="250" autoRev="1" fill="remove"/>
                                        <p:tgtEl>
                                          <p:spTgt spid="99"/>
                                        </p:tgtEl>
                                        <p:attrNameLst>
                                          <p:attrName>style.color</p:attrName>
                                        </p:attrNameLst>
                                      </p:cBhvr>
                                      <p:to>
                                        <a:schemeClr val="bg1"/>
                                      </p:to>
                                    </p:animClr>
                                    <p:animClr clrSpc="rgb" dir="cw">
                                      <p:cBhvr>
                                        <p:cTn id="156" dur="250" autoRev="1" fill="remove"/>
                                        <p:tgtEl>
                                          <p:spTgt spid="99"/>
                                        </p:tgtEl>
                                        <p:attrNameLst>
                                          <p:attrName>fillcolor</p:attrName>
                                        </p:attrNameLst>
                                      </p:cBhvr>
                                      <p:to>
                                        <a:schemeClr val="bg1"/>
                                      </p:to>
                                    </p:animClr>
                                    <p:set>
                                      <p:cBhvr>
                                        <p:cTn id="157" dur="250" autoRev="1" fill="remove"/>
                                        <p:tgtEl>
                                          <p:spTgt spid="99"/>
                                        </p:tgtEl>
                                        <p:attrNameLst>
                                          <p:attrName>fill.type</p:attrName>
                                        </p:attrNameLst>
                                      </p:cBhvr>
                                      <p:to>
                                        <p:strVal val="solid"/>
                                      </p:to>
                                    </p:set>
                                    <p:set>
                                      <p:cBhvr>
                                        <p:cTn id="158" dur="250" autoRev="1" fill="remove"/>
                                        <p:tgtEl>
                                          <p:spTgt spid="99"/>
                                        </p:tgtEl>
                                        <p:attrNameLst>
                                          <p:attrName>fill.on</p:attrName>
                                        </p:attrNameLst>
                                      </p:cBhvr>
                                      <p:to>
                                        <p:strVal val="true"/>
                                      </p:to>
                                    </p:set>
                                  </p:childTnLst>
                                </p:cTn>
                              </p:par>
                              <p:par>
                                <p:cTn id="159" presetID="22" presetClass="entr" presetSubtype="1" fill="hold" nodeType="withEffect">
                                  <p:stCondLst>
                                    <p:cond delay="18600"/>
                                  </p:stCondLst>
                                  <p:childTnLst>
                                    <p:set>
                                      <p:cBhvr>
                                        <p:cTn id="160" dur="1" fill="hold">
                                          <p:stCondLst>
                                            <p:cond delay="0"/>
                                          </p:stCondLst>
                                        </p:cTn>
                                        <p:tgtEl>
                                          <p:spTgt spid="7"/>
                                        </p:tgtEl>
                                        <p:attrNameLst>
                                          <p:attrName>style.visibility</p:attrName>
                                        </p:attrNameLst>
                                      </p:cBhvr>
                                      <p:to>
                                        <p:strVal val="visible"/>
                                      </p:to>
                                    </p:set>
                                    <p:animEffect transition="in" filter="wipe(up)">
                                      <p:cBhvr>
                                        <p:cTn id="161" dur="1000"/>
                                        <p:tgtEl>
                                          <p:spTgt spid="7"/>
                                        </p:tgtEl>
                                      </p:cBhvr>
                                    </p:animEffect>
                                  </p:childTnLst>
                                </p:cTn>
                              </p:par>
                              <p:par>
                                <p:cTn id="162" presetID="1" presetClass="entr" presetSubtype="0" fill="hold" grpId="0" nodeType="withEffect">
                                  <p:stCondLst>
                                    <p:cond delay="19600"/>
                                  </p:stCondLst>
                                  <p:childTnLst>
                                    <p:set>
                                      <p:cBhvr>
                                        <p:cTn id="163" dur="1" fill="hold">
                                          <p:stCondLst>
                                            <p:cond delay="0"/>
                                          </p:stCondLst>
                                        </p:cTn>
                                        <p:tgtEl>
                                          <p:spTgt spid="143"/>
                                        </p:tgtEl>
                                        <p:attrNameLst>
                                          <p:attrName>style.visibility</p:attrName>
                                        </p:attrNameLst>
                                      </p:cBhvr>
                                      <p:to>
                                        <p:strVal val="visible"/>
                                      </p:to>
                                    </p:set>
                                  </p:childTnLst>
                                </p:cTn>
                              </p:par>
                              <p:par>
                                <p:cTn id="164" presetID="22" presetClass="entr" presetSubtype="4" fill="hold" grpId="0" nodeType="withEffect">
                                  <p:stCondLst>
                                    <p:cond delay="20300"/>
                                  </p:stCondLst>
                                  <p:childTnLst>
                                    <p:set>
                                      <p:cBhvr>
                                        <p:cTn id="165" dur="1" fill="hold">
                                          <p:stCondLst>
                                            <p:cond delay="0"/>
                                          </p:stCondLst>
                                        </p:cTn>
                                        <p:tgtEl>
                                          <p:spTgt spid="5"/>
                                        </p:tgtEl>
                                        <p:attrNameLst>
                                          <p:attrName>style.visibility</p:attrName>
                                        </p:attrNameLst>
                                      </p:cBhvr>
                                      <p:to>
                                        <p:strVal val="visible"/>
                                      </p:to>
                                    </p:set>
                                    <p:animEffect transition="in" filter="wipe(down)">
                                      <p:cBhvr>
                                        <p:cTn id="166" dur="1000"/>
                                        <p:tgtEl>
                                          <p:spTgt spid="5"/>
                                        </p:tgtEl>
                                      </p:cBhvr>
                                    </p:animEffect>
                                  </p:childTnLst>
                                </p:cTn>
                              </p:par>
                              <p:par>
                                <p:cTn id="167" presetID="1" presetClass="entr" presetSubtype="0" fill="hold" grpId="0" nodeType="withEffect">
                                  <p:stCondLst>
                                    <p:cond delay="21300"/>
                                  </p:stCondLst>
                                  <p:childTnLst>
                                    <p:set>
                                      <p:cBhvr>
                                        <p:cTn id="168" dur="1" fill="hold">
                                          <p:stCondLst>
                                            <p:cond delay="0"/>
                                          </p:stCondLst>
                                        </p:cTn>
                                        <p:tgtEl>
                                          <p:spTgt spid="142"/>
                                        </p:tgtEl>
                                        <p:attrNameLst>
                                          <p:attrName>style.visibility</p:attrName>
                                        </p:attrNameLst>
                                      </p:cBhvr>
                                      <p:to>
                                        <p:strVal val="visible"/>
                                      </p:to>
                                    </p:set>
                                  </p:childTnLst>
                                </p:cTn>
                              </p:par>
                              <p:par>
                                <p:cTn id="169" presetID="1" presetClass="exit" presetSubtype="0" fill="hold" grpId="2" nodeType="withEffect">
                                  <p:stCondLst>
                                    <p:cond delay="21300"/>
                                  </p:stCondLst>
                                  <p:childTnLst>
                                    <p:set>
                                      <p:cBhvr>
                                        <p:cTn id="170" dur="1" fill="hold">
                                          <p:stCondLst>
                                            <p:cond delay="0"/>
                                          </p:stCondLst>
                                        </p:cTn>
                                        <p:tgtEl>
                                          <p:spTgt spid="99"/>
                                        </p:tgtEl>
                                        <p:attrNameLst>
                                          <p:attrName>style.visibility</p:attrName>
                                        </p:attrNameLst>
                                      </p:cBhvr>
                                      <p:to>
                                        <p:strVal val="hidden"/>
                                      </p:to>
                                    </p:set>
                                  </p:childTnLst>
                                </p:cTn>
                              </p:par>
                              <p:par>
                                <p:cTn id="171" presetID="2" presetClass="exit" presetSubtype="4" fill="hold" nodeType="withEffect">
                                  <p:stCondLst>
                                    <p:cond delay="21300"/>
                                  </p:stCondLst>
                                  <p:childTnLst>
                                    <p:anim calcmode="lin" valueType="num">
                                      <p:cBhvr additive="base">
                                        <p:cTn id="172" dur="500"/>
                                        <p:tgtEl>
                                          <p:spTgt spid="30"/>
                                        </p:tgtEl>
                                        <p:attrNameLst>
                                          <p:attrName>ppt_x</p:attrName>
                                        </p:attrNameLst>
                                      </p:cBhvr>
                                      <p:tavLst>
                                        <p:tav tm="0">
                                          <p:val>
                                            <p:strVal val="ppt_x"/>
                                          </p:val>
                                        </p:tav>
                                        <p:tav tm="100000">
                                          <p:val>
                                            <p:strVal val="ppt_x"/>
                                          </p:val>
                                        </p:tav>
                                      </p:tavLst>
                                    </p:anim>
                                    <p:anim calcmode="lin" valueType="num">
                                      <p:cBhvr additive="base">
                                        <p:cTn id="173" dur="500"/>
                                        <p:tgtEl>
                                          <p:spTgt spid="30"/>
                                        </p:tgtEl>
                                        <p:attrNameLst>
                                          <p:attrName>ppt_y</p:attrName>
                                        </p:attrNameLst>
                                      </p:cBhvr>
                                      <p:tavLst>
                                        <p:tav tm="0">
                                          <p:val>
                                            <p:strVal val="ppt_y"/>
                                          </p:val>
                                        </p:tav>
                                        <p:tav tm="100000">
                                          <p:val>
                                            <p:strVal val="1+ppt_h/2"/>
                                          </p:val>
                                        </p:tav>
                                      </p:tavLst>
                                    </p:anim>
                                    <p:set>
                                      <p:cBhvr>
                                        <p:cTn id="174" dur="1" fill="hold">
                                          <p:stCondLst>
                                            <p:cond delay="499"/>
                                          </p:stCondLst>
                                        </p:cTn>
                                        <p:tgtEl>
                                          <p:spTgt spid="30"/>
                                        </p:tgtEl>
                                        <p:attrNameLst>
                                          <p:attrName>style.visibility</p:attrName>
                                        </p:attrNameLst>
                                      </p:cBhvr>
                                      <p:to>
                                        <p:strVal val="hidden"/>
                                      </p:to>
                                    </p:set>
                                  </p:childTnLst>
                                </p:cTn>
                              </p:par>
                              <p:par>
                                <p:cTn id="175" presetID="2" presetClass="exit" presetSubtype="4" fill="hold" nodeType="withEffect">
                                  <p:stCondLst>
                                    <p:cond delay="21300"/>
                                  </p:stCondLst>
                                  <p:childTnLst>
                                    <p:anim calcmode="lin" valueType="num">
                                      <p:cBhvr additive="base">
                                        <p:cTn id="176" dur="500"/>
                                        <p:tgtEl>
                                          <p:spTgt spid="144"/>
                                        </p:tgtEl>
                                        <p:attrNameLst>
                                          <p:attrName>ppt_x</p:attrName>
                                        </p:attrNameLst>
                                      </p:cBhvr>
                                      <p:tavLst>
                                        <p:tav tm="0">
                                          <p:val>
                                            <p:strVal val="ppt_x"/>
                                          </p:val>
                                        </p:tav>
                                        <p:tav tm="100000">
                                          <p:val>
                                            <p:strVal val="ppt_x"/>
                                          </p:val>
                                        </p:tav>
                                      </p:tavLst>
                                    </p:anim>
                                    <p:anim calcmode="lin" valueType="num">
                                      <p:cBhvr additive="base">
                                        <p:cTn id="177" dur="500"/>
                                        <p:tgtEl>
                                          <p:spTgt spid="144"/>
                                        </p:tgtEl>
                                        <p:attrNameLst>
                                          <p:attrName>ppt_y</p:attrName>
                                        </p:attrNameLst>
                                      </p:cBhvr>
                                      <p:tavLst>
                                        <p:tav tm="0">
                                          <p:val>
                                            <p:strVal val="ppt_y"/>
                                          </p:val>
                                        </p:tav>
                                        <p:tav tm="100000">
                                          <p:val>
                                            <p:strVal val="1+ppt_h/2"/>
                                          </p:val>
                                        </p:tav>
                                      </p:tavLst>
                                    </p:anim>
                                    <p:set>
                                      <p:cBhvr>
                                        <p:cTn id="178" dur="1" fill="hold">
                                          <p:stCondLst>
                                            <p:cond delay="499"/>
                                          </p:stCondLst>
                                        </p:cTn>
                                        <p:tgtEl>
                                          <p:spTgt spid="144"/>
                                        </p:tgtEl>
                                        <p:attrNameLst>
                                          <p:attrName>style.visibility</p:attrName>
                                        </p:attrNameLst>
                                      </p:cBhvr>
                                      <p:to>
                                        <p:strVal val="hidden"/>
                                      </p:to>
                                    </p:set>
                                  </p:childTnLst>
                                </p:cTn>
                              </p:par>
                              <p:par>
                                <p:cTn id="179" presetID="64" presetClass="path" presetSubtype="0" accel="50000" decel="50000" fill="hold" nodeType="withEffect">
                                  <p:stCondLst>
                                    <p:cond delay="22600"/>
                                  </p:stCondLst>
                                  <p:childTnLst>
                                    <p:animMotion origin="layout" path="M 0.02986 0.04213 L 0.0276 -0.13982 " pathEditMode="relative" rAng="0" ptsTypes="AA">
                                      <p:cBhvr>
                                        <p:cTn id="180" dur="1000" fill="hold"/>
                                        <p:tgtEl>
                                          <p:spTgt spid="31"/>
                                        </p:tgtEl>
                                        <p:attrNameLst>
                                          <p:attrName>ppt_x</p:attrName>
                                          <p:attrName>ppt_y</p:attrName>
                                        </p:attrNameLst>
                                      </p:cBhvr>
                                      <p:rCtr x="-122" y="-9097"/>
                                    </p:animMotion>
                                  </p:childTnLst>
                                </p:cTn>
                              </p:par>
                              <p:par>
                                <p:cTn id="181" presetID="64" presetClass="path" presetSubtype="0" accel="50000" decel="50000" fill="hold" nodeType="withEffect">
                                  <p:stCondLst>
                                    <p:cond delay="22600"/>
                                  </p:stCondLst>
                                  <p:childTnLst>
                                    <p:animMotion origin="layout" path="M 0.02829 0.04288 L 0.02604 -0.23698 " pathEditMode="fixed" rAng="0" ptsTypes="AA">
                                      <p:cBhvr>
                                        <p:cTn id="182" dur="1000" fill="hold"/>
                                        <p:tgtEl>
                                          <p:spTgt spid="145"/>
                                        </p:tgtEl>
                                        <p:attrNameLst>
                                          <p:attrName>ppt_x</p:attrName>
                                          <p:attrName>ppt_y</p:attrName>
                                        </p:attrNameLst>
                                      </p:cBhvr>
                                      <p:rCtr x="-122" y="-14005"/>
                                    </p:animMotion>
                                  </p:childTnLst>
                                </p:cTn>
                              </p:par>
                              <p:par>
                                <p:cTn id="183" presetID="22" presetClass="entr" presetSubtype="8" fill="hold" nodeType="withEffect">
                                  <p:stCondLst>
                                    <p:cond delay="23600"/>
                                  </p:stCondLst>
                                  <p:iterate type="lt">
                                    <p:tmPct val="10000"/>
                                  </p:iterate>
                                  <p:childTnLst>
                                    <p:set>
                                      <p:cBhvr>
                                        <p:cTn id="184" dur="1" fill="hold">
                                          <p:stCondLst>
                                            <p:cond delay="0"/>
                                          </p:stCondLst>
                                        </p:cTn>
                                        <p:tgtEl>
                                          <p:spTgt spid="104"/>
                                        </p:tgtEl>
                                        <p:attrNameLst>
                                          <p:attrName>style.visibility</p:attrName>
                                        </p:attrNameLst>
                                      </p:cBhvr>
                                      <p:to>
                                        <p:strVal val="visible"/>
                                      </p:to>
                                    </p:set>
                                    <p:animEffect transition="in" filter="wipe(left)">
                                      <p:cBhvr>
                                        <p:cTn id="185" dur="2000"/>
                                        <p:tgtEl>
                                          <p:spTgt spid="104"/>
                                        </p:tgtEl>
                                      </p:cBhvr>
                                    </p:animEffect>
                                  </p:childTnLst>
                                </p:cTn>
                              </p:par>
                              <p:par>
                                <p:cTn id="186" presetID="22" presetClass="entr" presetSubtype="8" fill="hold" grpId="0" nodeType="withEffect">
                                  <p:stCondLst>
                                    <p:cond delay="27900"/>
                                  </p:stCondLst>
                                  <p:iterate type="lt">
                                    <p:tmPct val="10000"/>
                                  </p:iterate>
                                  <p:childTnLst>
                                    <p:set>
                                      <p:cBhvr>
                                        <p:cTn id="187" dur="1" fill="hold">
                                          <p:stCondLst>
                                            <p:cond delay="0"/>
                                          </p:stCondLst>
                                        </p:cTn>
                                        <p:tgtEl>
                                          <p:spTgt spid="85"/>
                                        </p:tgtEl>
                                        <p:attrNameLst>
                                          <p:attrName>style.visibility</p:attrName>
                                        </p:attrNameLst>
                                      </p:cBhvr>
                                      <p:to>
                                        <p:strVal val="visible"/>
                                      </p:to>
                                    </p:set>
                                    <p:animEffect transition="in" filter="wipe(left)">
                                      <p:cBhvr>
                                        <p:cTn id="188" dur="500"/>
                                        <p:tgtEl>
                                          <p:spTgt spid="85"/>
                                        </p:tgtEl>
                                      </p:cBhvr>
                                    </p:animEffect>
                                  </p:childTnLst>
                                </p:cTn>
                              </p:par>
                              <p:par>
                                <p:cTn id="189" presetID="22" presetClass="entr" presetSubtype="8" fill="hold" nodeType="withEffect">
                                  <p:stCondLst>
                                    <p:cond delay="35300"/>
                                  </p:stCondLst>
                                  <p:childTnLst>
                                    <p:set>
                                      <p:cBhvr>
                                        <p:cTn id="190" dur="1" fill="hold">
                                          <p:stCondLst>
                                            <p:cond delay="0"/>
                                          </p:stCondLst>
                                        </p:cTn>
                                        <p:tgtEl>
                                          <p:spTgt spid="14"/>
                                        </p:tgtEl>
                                        <p:attrNameLst>
                                          <p:attrName>style.visibility</p:attrName>
                                        </p:attrNameLst>
                                      </p:cBhvr>
                                      <p:to>
                                        <p:strVal val="visible"/>
                                      </p:to>
                                    </p:set>
                                    <p:animEffect transition="in" filter="wipe(left)">
                                      <p:cBhvr>
                                        <p:cTn id="191" dur="1000"/>
                                        <p:tgtEl>
                                          <p:spTgt spid="14"/>
                                        </p:tgtEl>
                                      </p:cBhvr>
                                    </p:animEffect>
                                  </p:childTnLst>
                                </p:cTn>
                              </p:par>
                              <p:par>
                                <p:cTn id="192" presetID="22" presetClass="entr" presetSubtype="8" fill="hold" grpId="0" nodeType="withEffect">
                                  <p:stCondLst>
                                    <p:cond delay="36500"/>
                                  </p:stCondLst>
                                  <p:childTnLst>
                                    <p:set>
                                      <p:cBhvr>
                                        <p:cTn id="193" dur="1" fill="hold">
                                          <p:stCondLst>
                                            <p:cond delay="0"/>
                                          </p:stCondLst>
                                        </p:cTn>
                                        <p:tgtEl>
                                          <p:spTgt spid="126"/>
                                        </p:tgtEl>
                                        <p:attrNameLst>
                                          <p:attrName>style.visibility</p:attrName>
                                        </p:attrNameLst>
                                      </p:cBhvr>
                                      <p:to>
                                        <p:strVal val="visible"/>
                                      </p:to>
                                    </p:set>
                                    <p:animEffect transition="in" filter="wipe(left)">
                                      <p:cBhvr>
                                        <p:cTn id="194" dur="1000"/>
                                        <p:tgtEl>
                                          <p:spTgt spid="126"/>
                                        </p:tgtEl>
                                      </p:cBhvr>
                                    </p:animEffect>
                                  </p:childTnLst>
                                </p:cTn>
                              </p:par>
                              <p:par>
                                <p:cTn id="195" presetID="2" presetClass="exit" presetSubtype="4" fill="hold" nodeType="withEffect">
                                  <p:stCondLst>
                                    <p:cond delay="36600"/>
                                  </p:stCondLst>
                                  <p:childTnLst>
                                    <p:anim calcmode="lin" valueType="num">
                                      <p:cBhvr additive="base">
                                        <p:cTn id="196" dur="500"/>
                                        <p:tgtEl>
                                          <p:spTgt spid="31"/>
                                        </p:tgtEl>
                                        <p:attrNameLst>
                                          <p:attrName>ppt_x</p:attrName>
                                        </p:attrNameLst>
                                      </p:cBhvr>
                                      <p:tavLst>
                                        <p:tav tm="0">
                                          <p:val>
                                            <p:strVal val="ppt_x"/>
                                          </p:val>
                                        </p:tav>
                                        <p:tav tm="100000">
                                          <p:val>
                                            <p:strVal val="ppt_x"/>
                                          </p:val>
                                        </p:tav>
                                      </p:tavLst>
                                    </p:anim>
                                    <p:anim calcmode="lin" valueType="num">
                                      <p:cBhvr additive="base">
                                        <p:cTn id="197" dur="500"/>
                                        <p:tgtEl>
                                          <p:spTgt spid="31"/>
                                        </p:tgtEl>
                                        <p:attrNameLst>
                                          <p:attrName>ppt_y</p:attrName>
                                        </p:attrNameLst>
                                      </p:cBhvr>
                                      <p:tavLst>
                                        <p:tav tm="0">
                                          <p:val>
                                            <p:strVal val="ppt_y"/>
                                          </p:val>
                                        </p:tav>
                                        <p:tav tm="100000">
                                          <p:val>
                                            <p:strVal val="1+ppt_h/2"/>
                                          </p:val>
                                        </p:tav>
                                      </p:tavLst>
                                    </p:anim>
                                    <p:set>
                                      <p:cBhvr>
                                        <p:cTn id="198" dur="1" fill="hold">
                                          <p:stCondLst>
                                            <p:cond delay="499"/>
                                          </p:stCondLst>
                                        </p:cTn>
                                        <p:tgtEl>
                                          <p:spTgt spid="31"/>
                                        </p:tgtEl>
                                        <p:attrNameLst>
                                          <p:attrName>style.visibility</p:attrName>
                                        </p:attrNameLst>
                                      </p:cBhvr>
                                      <p:to>
                                        <p:strVal val="hidden"/>
                                      </p:to>
                                    </p:set>
                                  </p:childTnLst>
                                </p:cTn>
                              </p:par>
                              <p:par>
                                <p:cTn id="199" presetID="2" presetClass="exit" presetSubtype="4" fill="hold" nodeType="withEffect">
                                  <p:stCondLst>
                                    <p:cond delay="36600"/>
                                  </p:stCondLst>
                                  <p:childTnLst>
                                    <p:anim calcmode="lin" valueType="num">
                                      <p:cBhvr additive="base">
                                        <p:cTn id="200" dur="500"/>
                                        <p:tgtEl>
                                          <p:spTgt spid="145"/>
                                        </p:tgtEl>
                                        <p:attrNameLst>
                                          <p:attrName>ppt_x</p:attrName>
                                        </p:attrNameLst>
                                      </p:cBhvr>
                                      <p:tavLst>
                                        <p:tav tm="0">
                                          <p:val>
                                            <p:strVal val="ppt_x"/>
                                          </p:val>
                                        </p:tav>
                                        <p:tav tm="100000">
                                          <p:val>
                                            <p:strVal val="ppt_x"/>
                                          </p:val>
                                        </p:tav>
                                      </p:tavLst>
                                    </p:anim>
                                    <p:anim calcmode="lin" valueType="num">
                                      <p:cBhvr additive="base">
                                        <p:cTn id="201" dur="500"/>
                                        <p:tgtEl>
                                          <p:spTgt spid="145"/>
                                        </p:tgtEl>
                                        <p:attrNameLst>
                                          <p:attrName>ppt_y</p:attrName>
                                        </p:attrNameLst>
                                      </p:cBhvr>
                                      <p:tavLst>
                                        <p:tav tm="0">
                                          <p:val>
                                            <p:strVal val="ppt_y"/>
                                          </p:val>
                                        </p:tav>
                                        <p:tav tm="100000">
                                          <p:val>
                                            <p:strVal val="1+ppt_h/2"/>
                                          </p:val>
                                        </p:tav>
                                      </p:tavLst>
                                    </p:anim>
                                    <p:set>
                                      <p:cBhvr>
                                        <p:cTn id="202" dur="1" fill="hold">
                                          <p:stCondLst>
                                            <p:cond delay="499"/>
                                          </p:stCondLst>
                                        </p:cTn>
                                        <p:tgtEl>
                                          <p:spTgt spid="145"/>
                                        </p:tgtEl>
                                        <p:attrNameLst>
                                          <p:attrName>style.visibility</p:attrName>
                                        </p:attrNameLst>
                                      </p:cBhvr>
                                      <p:to>
                                        <p:strVal val="hidden"/>
                                      </p:to>
                                    </p:set>
                                  </p:childTnLst>
                                </p:cTn>
                              </p:par>
                              <p:par>
                                <p:cTn id="203" presetID="64" presetClass="path" presetSubtype="0" accel="50000" decel="50000" fill="hold" nodeType="withEffect">
                                  <p:stCondLst>
                                    <p:cond delay="38000"/>
                                  </p:stCondLst>
                                  <p:childTnLst>
                                    <p:animMotion origin="layout" path="M 0.01007 0.04213 L 0.00782 -0.13982 " pathEditMode="relative" rAng="0" ptsTypes="AA">
                                      <p:cBhvr>
                                        <p:cTn id="204" dur="1000" fill="hold"/>
                                        <p:tgtEl>
                                          <p:spTgt spid="32"/>
                                        </p:tgtEl>
                                        <p:attrNameLst>
                                          <p:attrName>ppt_x</p:attrName>
                                          <p:attrName>ppt_y</p:attrName>
                                        </p:attrNameLst>
                                      </p:cBhvr>
                                      <p:rCtr x="-122" y="-9097"/>
                                    </p:animMotion>
                                  </p:childTnLst>
                                </p:cTn>
                              </p:par>
                              <p:par>
                                <p:cTn id="205" presetID="64" presetClass="path" presetSubtype="0" accel="50000" decel="50000" fill="hold" nodeType="withEffect">
                                  <p:stCondLst>
                                    <p:cond delay="38000"/>
                                  </p:stCondLst>
                                  <p:childTnLst>
                                    <p:animMotion origin="layout" path="M 0.00868 0.04334 L 0.00643 -0.23652 " pathEditMode="fixed" rAng="0" ptsTypes="AA">
                                      <p:cBhvr>
                                        <p:cTn id="206" dur="1000" fill="hold"/>
                                        <p:tgtEl>
                                          <p:spTgt spid="146"/>
                                        </p:tgtEl>
                                        <p:attrNameLst>
                                          <p:attrName>ppt_x</p:attrName>
                                          <p:attrName>ppt_y</p:attrName>
                                        </p:attrNameLst>
                                      </p:cBhvr>
                                      <p:rCtr x="-122" y="-14005"/>
                                    </p:animMotion>
                                  </p:childTnLst>
                                </p:cTn>
                              </p:par>
                              <p:par>
                                <p:cTn id="207" presetID="22" presetClass="entr" presetSubtype="4" fill="hold" nodeType="withEffect">
                                  <p:stCondLst>
                                    <p:cond delay="38200"/>
                                  </p:stCondLst>
                                  <p:childTnLst>
                                    <p:set>
                                      <p:cBhvr>
                                        <p:cTn id="208" dur="1" fill="hold">
                                          <p:stCondLst>
                                            <p:cond delay="0"/>
                                          </p:stCondLst>
                                        </p:cTn>
                                        <p:tgtEl>
                                          <p:spTgt spid="71"/>
                                        </p:tgtEl>
                                        <p:attrNameLst>
                                          <p:attrName>style.visibility</p:attrName>
                                        </p:attrNameLst>
                                      </p:cBhvr>
                                      <p:to>
                                        <p:strVal val="visible"/>
                                      </p:to>
                                    </p:set>
                                    <p:animEffect transition="in" filter="wipe(down)">
                                      <p:cBhvr>
                                        <p:cTn id="209" dur="1000"/>
                                        <p:tgtEl>
                                          <p:spTgt spid="71"/>
                                        </p:tgtEl>
                                      </p:cBhvr>
                                    </p:animEffect>
                                  </p:childTnLst>
                                </p:cTn>
                              </p:par>
                              <p:par>
                                <p:cTn id="210" presetID="1" presetClass="entr" presetSubtype="0" fill="hold" grpId="0" nodeType="withEffect">
                                  <p:stCondLst>
                                    <p:cond delay="39200"/>
                                  </p:stCondLst>
                                  <p:childTnLst>
                                    <p:set>
                                      <p:cBhvr>
                                        <p:cTn id="211" dur="1" fill="hold">
                                          <p:stCondLst>
                                            <p:cond delay="0"/>
                                          </p:stCondLst>
                                        </p:cTn>
                                        <p:tgtEl>
                                          <p:spTgt spid="42"/>
                                        </p:tgtEl>
                                        <p:attrNameLst>
                                          <p:attrName>style.visibility</p:attrName>
                                        </p:attrNameLst>
                                      </p:cBhvr>
                                      <p:to>
                                        <p:strVal val="visible"/>
                                      </p:to>
                                    </p:set>
                                  </p:childTnLst>
                                </p:cTn>
                              </p:par>
                              <p:par>
                                <p:cTn id="212" presetID="22" presetClass="entr" presetSubtype="1" fill="hold" nodeType="withEffect">
                                  <p:stCondLst>
                                    <p:cond delay="44100"/>
                                  </p:stCondLst>
                                  <p:childTnLst>
                                    <p:set>
                                      <p:cBhvr>
                                        <p:cTn id="213" dur="1" fill="hold">
                                          <p:stCondLst>
                                            <p:cond delay="0"/>
                                          </p:stCondLst>
                                        </p:cTn>
                                        <p:tgtEl>
                                          <p:spTgt spid="16"/>
                                        </p:tgtEl>
                                        <p:attrNameLst>
                                          <p:attrName>style.visibility</p:attrName>
                                        </p:attrNameLst>
                                      </p:cBhvr>
                                      <p:to>
                                        <p:strVal val="visible"/>
                                      </p:to>
                                    </p:set>
                                    <p:animEffect transition="in" filter="wipe(up)">
                                      <p:cBhvr>
                                        <p:cTn id="214" dur="1000"/>
                                        <p:tgtEl>
                                          <p:spTgt spid="16"/>
                                        </p:tgtEl>
                                      </p:cBhvr>
                                    </p:animEffect>
                                  </p:childTnLst>
                                </p:cTn>
                              </p:par>
                              <p:par>
                                <p:cTn id="215" presetID="1" presetClass="entr" presetSubtype="0" fill="hold" nodeType="withEffect">
                                  <p:stCondLst>
                                    <p:cond delay="45100"/>
                                  </p:stCondLst>
                                  <p:childTnLst>
                                    <p:set>
                                      <p:cBhvr>
                                        <p:cTn id="216" dur="1" fill="hold">
                                          <p:stCondLst>
                                            <p:cond delay="0"/>
                                          </p:stCondLst>
                                        </p:cTn>
                                        <p:tgtEl>
                                          <p:spTgt spid="17"/>
                                        </p:tgtEl>
                                        <p:attrNameLst>
                                          <p:attrName>style.visibility</p:attrName>
                                        </p:attrNameLst>
                                      </p:cBhvr>
                                      <p:to>
                                        <p:strVal val="visible"/>
                                      </p:to>
                                    </p:set>
                                  </p:childTnLst>
                                </p:cTn>
                              </p:par>
                            </p:childTnLst>
                          </p:cTn>
                        </p:par>
                        <p:par>
                          <p:cTn id="217" fill="hold">
                            <p:stCondLst>
                              <p:cond delay="74700"/>
                            </p:stCondLst>
                            <p:childTnLst>
                              <p:par>
                                <p:cTn id="218" presetID="2" presetClass="exit" presetSubtype="4" fill="hold" nodeType="afterEffect">
                                  <p:stCondLst>
                                    <p:cond delay="0"/>
                                  </p:stCondLst>
                                  <p:childTnLst>
                                    <p:anim calcmode="lin" valueType="num">
                                      <p:cBhvr additive="base">
                                        <p:cTn id="219" dur="500"/>
                                        <p:tgtEl>
                                          <p:spTgt spid="32"/>
                                        </p:tgtEl>
                                        <p:attrNameLst>
                                          <p:attrName>ppt_x</p:attrName>
                                        </p:attrNameLst>
                                      </p:cBhvr>
                                      <p:tavLst>
                                        <p:tav tm="0">
                                          <p:val>
                                            <p:strVal val="ppt_x"/>
                                          </p:val>
                                        </p:tav>
                                        <p:tav tm="100000">
                                          <p:val>
                                            <p:strVal val="ppt_x"/>
                                          </p:val>
                                        </p:tav>
                                      </p:tavLst>
                                    </p:anim>
                                    <p:anim calcmode="lin" valueType="num">
                                      <p:cBhvr additive="base">
                                        <p:cTn id="220" dur="500"/>
                                        <p:tgtEl>
                                          <p:spTgt spid="32"/>
                                        </p:tgtEl>
                                        <p:attrNameLst>
                                          <p:attrName>ppt_y</p:attrName>
                                        </p:attrNameLst>
                                      </p:cBhvr>
                                      <p:tavLst>
                                        <p:tav tm="0">
                                          <p:val>
                                            <p:strVal val="ppt_y"/>
                                          </p:val>
                                        </p:tav>
                                        <p:tav tm="100000">
                                          <p:val>
                                            <p:strVal val="1+ppt_h/2"/>
                                          </p:val>
                                        </p:tav>
                                      </p:tavLst>
                                    </p:anim>
                                    <p:set>
                                      <p:cBhvr>
                                        <p:cTn id="221" dur="1" fill="hold">
                                          <p:stCondLst>
                                            <p:cond delay="499"/>
                                          </p:stCondLst>
                                        </p:cTn>
                                        <p:tgtEl>
                                          <p:spTgt spid="32"/>
                                        </p:tgtEl>
                                        <p:attrNameLst>
                                          <p:attrName>style.visibility</p:attrName>
                                        </p:attrNameLst>
                                      </p:cBhvr>
                                      <p:to>
                                        <p:strVal val="hidden"/>
                                      </p:to>
                                    </p:set>
                                  </p:childTnLst>
                                </p:cTn>
                              </p:par>
                              <p:par>
                                <p:cTn id="222" presetID="2" presetClass="exit" presetSubtype="4" fill="hold" nodeType="withEffect">
                                  <p:stCondLst>
                                    <p:cond delay="0"/>
                                  </p:stCondLst>
                                  <p:childTnLst>
                                    <p:anim calcmode="lin" valueType="num">
                                      <p:cBhvr additive="base">
                                        <p:cTn id="223" dur="500"/>
                                        <p:tgtEl>
                                          <p:spTgt spid="146"/>
                                        </p:tgtEl>
                                        <p:attrNameLst>
                                          <p:attrName>ppt_x</p:attrName>
                                        </p:attrNameLst>
                                      </p:cBhvr>
                                      <p:tavLst>
                                        <p:tav tm="0">
                                          <p:val>
                                            <p:strVal val="ppt_x"/>
                                          </p:val>
                                        </p:tav>
                                        <p:tav tm="100000">
                                          <p:val>
                                            <p:strVal val="ppt_x"/>
                                          </p:val>
                                        </p:tav>
                                      </p:tavLst>
                                    </p:anim>
                                    <p:anim calcmode="lin" valueType="num">
                                      <p:cBhvr additive="base">
                                        <p:cTn id="224" dur="500"/>
                                        <p:tgtEl>
                                          <p:spTgt spid="146"/>
                                        </p:tgtEl>
                                        <p:attrNameLst>
                                          <p:attrName>ppt_y</p:attrName>
                                        </p:attrNameLst>
                                      </p:cBhvr>
                                      <p:tavLst>
                                        <p:tav tm="0">
                                          <p:val>
                                            <p:strVal val="ppt_y"/>
                                          </p:val>
                                        </p:tav>
                                        <p:tav tm="100000">
                                          <p:val>
                                            <p:strVal val="1+ppt_h/2"/>
                                          </p:val>
                                        </p:tav>
                                      </p:tavLst>
                                    </p:anim>
                                    <p:set>
                                      <p:cBhvr>
                                        <p:cTn id="225" dur="1" fill="hold">
                                          <p:stCondLst>
                                            <p:cond delay="499"/>
                                          </p:stCondLst>
                                        </p:cTn>
                                        <p:tgtEl>
                                          <p:spTgt spid="146"/>
                                        </p:tgtEl>
                                        <p:attrNameLst>
                                          <p:attrName>style.visibility</p:attrName>
                                        </p:attrNameLst>
                                      </p:cBhvr>
                                      <p:to>
                                        <p:strVal val="hidden"/>
                                      </p:to>
                                    </p:set>
                                  </p:childTnLst>
                                </p:cTn>
                              </p:par>
                            </p:childTnLst>
                          </p:cTn>
                        </p:par>
                        <p:par>
                          <p:cTn id="226" fill="hold">
                            <p:stCondLst>
                              <p:cond delay="75200"/>
                            </p:stCondLst>
                            <p:childTnLst>
                              <p:par>
                                <p:cTn id="227" presetID="1" presetClass="entr" presetSubtype="0" fill="hold" grpId="0" nodeType="afterEffect">
                                  <p:stCondLst>
                                    <p:cond delay="0"/>
                                  </p:stCondLst>
                                  <p:childTnLst>
                                    <p:set>
                                      <p:cBhvr>
                                        <p:cTn id="228" dur="1" fill="hold">
                                          <p:stCondLst>
                                            <p:cond delay="30699"/>
                                          </p:stCondLst>
                                        </p:cTn>
                                        <p:tgtEl>
                                          <p:spTgt spid="138"/>
                                        </p:tgtEl>
                                        <p:attrNameLst>
                                          <p:attrName>style.visibility</p:attrName>
                                        </p:attrNameLst>
                                      </p:cBhvr>
                                      <p:to>
                                        <p:strVal val="visible"/>
                                      </p:to>
                                    </p:set>
                                  </p:childTnLst>
                                  <p:subTnLst>
                                    <p:audio>
                                      <p:cMediaNode>
                                        <p:cTn display="0" masterRel="sameClick">
                                          <p:stCondLst>
                                            <p:cond evt="begin" delay="0">
                                              <p:tn val="227"/>
                                            </p:cond>
                                          </p:stCondLst>
                                          <p:endCondLst>
                                            <p:cond evt="onStopAudio" delay="0">
                                              <p:tgtEl>
                                                <p:sldTgt/>
                                              </p:tgtEl>
                                            </p:cond>
                                          </p:endCondLst>
                                        </p:cTn>
                                        <p:tgtEl>
                                          <p:sndTgt r:embed="rId9" name="cpL07S07_Clip_2_1b.wav"/>
                                        </p:tgtEl>
                                      </p:cMediaNode>
                                    </p:audio>
                                  </p:subTnLst>
                                </p:cTn>
                              </p:par>
                              <p:par>
                                <p:cTn id="229" presetID="64" presetClass="path" presetSubtype="0" accel="50000" decel="50000" fill="hold" nodeType="withEffect">
                                  <p:stCondLst>
                                    <p:cond delay="0"/>
                                  </p:stCondLst>
                                  <p:childTnLst>
                                    <p:animMotion origin="layout" path="M -0.00955 0.04166 L -0.01181 -0.14028 " pathEditMode="relative" rAng="0" ptsTypes="AA">
                                      <p:cBhvr>
                                        <p:cTn id="230" dur="1000" fill="hold"/>
                                        <p:tgtEl>
                                          <p:spTgt spid="47"/>
                                        </p:tgtEl>
                                        <p:attrNameLst>
                                          <p:attrName>ppt_x</p:attrName>
                                          <p:attrName>ppt_y</p:attrName>
                                        </p:attrNameLst>
                                      </p:cBhvr>
                                      <p:rCtr x="-122" y="-9097"/>
                                    </p:animMotion>
                                  </p:childTnLst>
                                </p:cTn>
                              </p:par>
                              <p:par>
                                <p:cTn id="231" presetID="64" presetClass="path" presetSubtype="0" accel="50000" decel="50000" fill="hold" nodeType="withEffect">
                                  <p:stCondLst>
                                    <p:cond delay="0"/>
                                  </p:stCondLst>
                                  <p:childTnLst>
                                    <p:animMotion origin="layout" path="M -0.01112 0.04334 L -0.01337 -0.23652 " pathEditMode="fixed" rAng="0" ptsTypes="AA">
                                      <p:cBhvr>
                                        <p:cTn id="232" dur="1000" fill="hold"/>
                                        <p:tgtEl>
                                          <p:spTgt spid="147"/>
                                        </p:tgtEl>
                                        <p:attrNameLst>
                                          <p:attrName>ppt_x</p:attrName>
                                          <p:attrName>ppt_y</p:attrName>
                                        </p:attrNameLst>
                                      </p:cBhvr>
                                      <p:rCtr x="-122" y="-14005"/>
                                    </p:animMotion>
                                  </p:childTnLst>
                                </p:cTn>
                              </p:par>
                              <p:par>
                                <p:cTn id="233" presetID="1" presetClass="entr" presetSubtype="0" fill="hold" nodeType="withEffect">
                                  <p:stCondLst>
                                    <p:cond delay="4000"/>
                                  </p:stCondLst>
                                  <p:childTnLst>
                                    <p:set>
                                      <p:cBhvr>
                                        <p:cTn id="234" dur="1" fill="hold">
                                          <p:stCondLst>
                                            <p:cond delay="0"/>
                                          </p:stCondLst>
                                        </p:cTn>
                                        <p:tgtEl>
                                          <p:spTgt spid="18"/>
                                        </p:tgtEl>
                                        <p:attrNameLst>
                                          <p:attrName>style.visibility</p:attrName>
                                        </p:attrNameLst>
                                      </p:cBhvr>
                                      <p:to>
                                        <p:strVal val="visible"/>
                                      </p:to>
                                    </p:set>
                                  </p:childTnLst>
                                </p:cTn>
                              </p:par>
                              <p:par>
                                <p:cTn id="235" presetID="1" presetClass="entr" presetSubtype="0" fill="hold" nodeType="withEffect">
                                  <p:stCondLst>
                                    <p:cond delay="5000"/>
                                  </p:stCondLst>
                                  <p:childTnLst>
                                    <p:set>
                                      <p:cBhvr>
                                        <p:cTn id="236" dur="1" fill="hold">
                                          <p:stCondLst>
                                            <p:cond delay="0"/>
                                          </p:stCondLst>
                                        </p:cTn>
                                        <p:tgtEl>
                                          <p:spTgt spid="19"/>
                                        </p:tgtEl>
                                        <p:attrNameLst>
                                          <p:attrName>style.visibility</p:attrName>
                                        </p:attrNameLst>
                                      </p:cBhvr>
                                      <p:to>
                                        <p:strVal val="visible"/>
                                      </p:to>
                                    </p:set>
                                  </p:childTnLst>
                                </p:cTn>
                              </p:par>
                              <p:par>
                                <p:cTn id="237" presetID="1" presetClass="entr" presetSubtype="0" fill="hold" nodeType="withEffect">
                                  <p:stCondLst>
                                    <p:cond delay="6000"/>
                                  </p:stCondLst>
                                  <p:childTnLst>
                                    <p:set>
                                      <p:cBhvr>
                                        <p:cTn id="238" dur="1" fill="hold">
                                          <p:stCondLst>
                                            <p:cond delay="0"/>
                                          </p:stCondLst>
                                        </p:cTn>
                                        <p:tgtEl>
                                          <p:spTgt spid="20"/>
                                        </p:tgtEl>
                                        <p:attrNameLst>
                                          <p:attrName>style.visibility</p:attrName>
                                        </p:attrNameLst>
                                      </p:cBhvr>
                                      <p:to>
                                        <p:strVal val="visible"/>
                                      </p:to>
                                    </p:set>
                                  </p:childTnLst>
                                </p:cTn>
                              </p:par>
                              <p:par>
                                <p:cTn id="239" presetID="1" presetClass="entr" presetSubtype="0" fill="hold" nodeType="withEffect">
                                  <p:stCondLst>
                                    <p:cond delay="7000"/>
                                  </p:stCondLst>
                                  <p:childTnLst>
                                    <p:set>
                                      <p:cBhvr>
                                        <p:cTn id="240" dur="1" fill="hold">
                                          <p:stCondLst>
                                            <p:cond delay="0"/>
                                          </p:stCondLst>
                                        </p:cTn>
                                        <p:tgtEl>
                                          <p:spTgt spid="22"/>
                                        </p:tgtEl>
                                        <p:attrNameLst>
                                          <p:attrName>style.visibility</p:attrName>
                                        </p:attrNameLst>
                                      </p:cBhvr>
                                      <p:to>
                                        <p:strVal val="visible"/>
                                      </p:to>
                                    </p:set>
                                  </p:childTnLst>
                                </p:cTn>
                              </p:par>
                              <p:par>
                                <p:cTn id="241" presetID="2" presetClass="exit" presetSubtype="4" fill="hold" nodeType="withEffect">
                                  <p:stCondLst>
                                    <p:cond delay="18200"/>
                                  </p:stCondLst>
                                  <p:childTnLst>
                                    <p:anim calcmode="lin" valueType="num">
                                      <p:cBhvr additive="base">
                                        <p:cTn id="242" dur="500"/>
                                        <p:tgtEl>
                                          <p:spTgt spid="47"/>
                                        </p:tgtEl>
                                        <p:attrNameLst>
                                          <p:attrName>ppt_x</p:attrName>
                                        </p:attrNameLst>
                                      </p:cBhvr>
                                      <p:tavLst>
                                        <p:tav tm="0">
                                          <p:val>
                                            <p:strVal val="ppt_x"/>
                                          </p:val>
                                        </p:tav>
                                        <p:tav tm="100000">
                                          <p:val>
                                            <p:strVal val="ppt_x"/>
                                          </p:val>
                                        </p:tav>
                                      </p:tavLst>
                                    </p:anim>
                                    <p:anim calcmode="lin" valueType="num">
                                      <p:cBhvr additive="base">
                                        <p:cTn id="243" dur="500"/>
                                        <p:tgtEl>
                                          <p:spTgt spid="47"/>
                                        </p:tgtEl>
                                        <p:attrNameLst>
                                          <p:attrName>ppt_y</p:attrName>
                                        </p:attrNameLst>
                                      </p:cBhvr>
                                      <p:tavLst>
                                        <p:tav tm="0">
                                          <p:val>
                                            <p:strVal val="ppt_y"/>
                                          </p:val>
                                        </p:tav>
                                        <p:tav tm="100000">
                                          <p:val>
                                            <p:strVal val="1+ppt_h/2"/>
                                          </p:val>
                                        </p:tav>
                                      </p:tavLst>
                                    </p:anim>
                                    <p:set>
                                      <p:cBhvr>
                                        <p:cTn id="244" dur="1" fill="hold">
                                          <p:stCondLst>
                                            <p:cond delay="499"/>
                                          </p:stCondLst>
                                        </p:cTn>
                                        <p:tgtEl>
                                          <p:spTgt spid="47"/>
                                        </p:tgtEl>
                                        <p:attrNameLst>
                                          <p:attrName>style.visibility</p:attrName>
                                        </p:attrNameLst>
                                      </p:cBhvr>
                                      <p:to>
                                        <p:strVal val="hidden"/>
                                      </p:to>
                                    </p:set>
                                  </p:childTnLst>
                                </p:cTn>
                              </p:par>
                              <p:par>
                                <p:cTn id="245" presetID="2" presetClass="exit" presetSubtype="4" fill="hold" nodeType="withEffect">
                                  <p:stCondLst>
                                    <p:cond delay="18200"/>
                                  </p:stCondLst>
                                  <p:childTnLst>
                                    <p:anim calcmode="lin" valueType="num">
                                      <p:cBhvr additive="base">
                                        <p:cTn id="246" dur="500"/>
                                        <p:tgtEl>
                                          <p:spTgt spid="147"/>
                                        </p:tgtEl>
                                        <p:attrNameLst>
                                          <p:attrName>ppt_x</p:attrName>
                                        </p:attrNameLst>
                                      </p:cBhvr>
                                      <p:tavLst>
                                        <p:tav tm="0">
                                          <p:val>
                                            <p:strVal val="ppt_x"/>
                                          </p:val>
                                        </p:tav>
                                        <p:tav tm="100000">
                                          <p:val>
                                            <p:strVal val="ppt_x"/>
                                          </p:val>
                                        </p:tav>
                                      </p:tavLst>
                                    </p:anim>
                                    <p:anim calcmode="lin" valueType="num">
                                      <p:cBhvr additive="base">
                                        <p:cTn id="247" dur="500"/>
                                        <p:tgtEl>
                                          <p:spTgt spid="147"/>
                                        </p:tgtEl>
                                        <p:attrNameLst>
                                          <p:attrName>ppt_y</p:attrName>
                                        </p:attrNameLst>
                                      </p:cBhvr>
                                      <p:tavLst>
                                        <p:tav tm="0">
                                          <p:val>
                                            <p:strVal val="ppt_y"/>
                                          </p:val>
                                        </p:tav>
                                        <p:tav tm="100000">
                                          <p:val>
                                            <p:strVal val="1+ppt_h/2"/>
                                          </p:val>
                                        </p:tav>
                                      </p:tavLst>
                                    </p:anim>
                                    <p:set>
                                      <p:cBhvr>
                                        <p:cTn id="248" dur="1" fill="hold">
                                          <p:stCondLst>
                                            <p:cond delay="499"/>
                                          </p:stCondLst>
                                        </p:cTn>
                                        <p:tgtEl>
                                          <p:spTgt spid="147"/>
                                        </p:tgtEl>
                                        <p:attrNameLst>
                                          <p:attrName>style.visibility</p:attrName>
                                        </p:attrNameLst>
                                      </p:cBhvr>
                                      <p:to>
                                        <p:strVal val="hidden"/>
                                      </p:to>
                                    </p:set>
                                  </p:childTnLst>
                                </p:cTn>
                              </p:par>
                              <p:par>
                                <p:cTn id="249" presetID="64" presetClass="path" presetSubtype="0" accel="50000" decel="50000" fill="hold" nodeType="withEffect">
                                  <p:stCondLst>
                                    <p:cond delay="19600"/>
                                  </p:stCondLst>
                                  <p:childTnLst>
                                    <p:animMotion origin="layout" path="M -0.02916 0.0412 L -0.03142 -0.14074 " pathEditMode="relative" rAng="0" ptsTypes="AA">
                                      <p:cBhvr>
                                        <p:cTn id="250" dur="1000" fill="hold"/>
                                        <p:tgtEl>
                                          <p:spTgt spid="54"/>
                                        </p:tgtEl>
                                        <p:attrNameLst>
                                          <p:attrName>ppt_x</p:attrName>
                                          <p:attrName>ppt_y</p:attrName>
                                        </p:attrNameLst>
                                      </p:cBhvr>
                                      <p:rCtr x="-122" y="-9097"/>
                                    </p:animMotion>
                                  </p:childTnLst>
                                </p:cTn>
                              </p:par>
                              <p:par>
                                <p:cTn id="251" presetID="64" presetClass="path" presetSubtype="0" accel="50000" decel="50000" fill="hold" nodeType="withEffect">
                                  <p:stCondLst>
                                    <p:cond delay="19600"/>
                                  </p:stCondLst>
                                  <p:childTnLst>
                                    <p:animMotion origin="layout" path="M -0.03055 0.0438 L -0.03281 -0.23606 " pathEditMode="fixed" rAng="0" ptsTypes="AA">
                                      <p:cBhvr>
                                        <p:cTn id="252" dur="1000" fill="hold"/>
                                        <p:tgtEl>
                                          <p:spTgt spid="148"/>
                                        </p:tgtEl>
                                        <p:attrNameLst>
                                          <p:attrName>ppt_x</p:attrName>
                                          <p:attrName>ppt_y</p:attrName>
                                        </p:attrNameLst>
                                      </p:cBhvr>
                                      <p:rCtr x="-122" y="-14005"/>
                                    </p:animMotion>
                                  </p:childTnLst>
                                </p:cTn>
                              </p:par>
                              <p:par>
                                <p:cTn id="253" presetID="21" presetClass="entr" presetSubtype="1" fill="hold" grpId="0" nodeType="withEffect">
                                  <p:stCondLst>
                                    <p:cond delay="23300"/>
                                  </p:stCondLst>
                                  <p:childTnLst>
                                    <p:set>
                                      <p:cBhvr>
                                        <p:cTn id="254" dur="1" fill="hold">
                                          <p:stCondLst>
                                            <p:cond delay="0"/>
                                          </p:stCondLst>
                                        </p:cTn>
                                        <p:tgtEl>
                                          <p:spTgt spid="23"/>
                                        </p:tgtEl>
                                        <p:attrNameLst>
                                          <p:attrName>style.visibility</p:attrName>
                                        </p:attrNameLst>
                                      </p:cBhvr>
                                      <p:to>
                                        <p:strVal val="visible"/>
                                      </p:to>
                                    </p:set>
                                    <p:animEffect transition="in" filter="wheel(1)">
                                      <p:cBhvr>
                                        <p:cTn id="255" dur="1000"/>
                                        <p:tgtEl>
                                          <p:spTgt spid="23"/>
                                        </p:tgtEl>
                                      </p:cBhvr>
                                    </p:animEffect>
                                  </p:childTnLst>
                                </p:cTn>
                              </p:par>
                              <p:par>
                                <p:cTn id="256" presetID="21" presetClass="entr" presetSubtype="1" fill="hold" grpId="0" nodeType="withEffect">
                                  <p:stCondLst>
                                    <p:cond delay="23300"/>
                                  </p:stCondLst>
                                  <p:childTnLst>
                                    <p:set>
                                      <p:cBhvr>
                                        <p:cTn id="257" dur="1" fill="hold">
                                          <p:stCondLst>
                                            <p:cond delay="0"/>
                                          </p:stCondLst>
                                        </p:cTn>
                                        <p:tgtEl>
                                          <p:spTgt spid="113"/>
                                        </p:tgtEl>
                                        <p:attrNameLst>
                                          <p:attrName>style.visibility</p:attrName>
                                        </p:attrNameLst>
                                      </p:cBhvr>
                                      <p:to>
                                        <p:strVal val="visible"/>
                                      </p:to>
                                    </p:set>
                                    <p:animEffect transition="in" filter="wheel(1)">
                                      <p:cBhvr>
                                        <p:cTn id="258" dur="1000"/>
                                        <p:tgtEl>
                                          <p:spTgt spid="113"/>
                                        </p:tgtEl>
                                      </p:cBhvr>
                                    </p:animEffect>
                                  </p:childTnLst>
                                </p:cTn>
                              </p:par>
                              <p:par>
                                <p:cTn id="259" presetID="21" presetClass="entr" presetSubtype="1" fill="hold" grpId="0" nodeType="withEffect">
                                  <p:stCondLst>
                                    <p:cond delay="23300"/>
                                  </p:stCondLst>
                                  <p:childTnLst>
                                    <p:set>
                                      <p:cBhvr>
                                        <p:cTn id="260" dur="1" fill="hold">
                                          <p:stCondLst>
                                            <p:cond delay="0"/>
                                          </p:stCondLst>
                                        </p:cTn>
                                        <p:tgtEl>
                                          <p:spTgt spid="116"/>
                                        </p:tgtEl>
                                        <p:attrNameLst>
                                          <p:attrName>style.visibility</p:attrName>
                                        </p:attrNameLst>
                                      </p:cBhvr>
                                      <p:to>
                                        <p:strVal val="visible"/>
                                      </p:to>
                                    </p:set>
                                    <p:animEffect transition="in" filter="wheel(1)">
                                      <p:cBhvr>
                                        <p:cTn id="261" dur="1000"/>
                                        <p:tgtEl>
                                          <p:spTgt spid="116"/>
                                        </p:tgtEl>
                                      </p:cBhvr>
                                    </p:animEffect>
                                  </p:childTnLst>
                                </p:cTn>
                              </p:par>
                              <p:par>
                                <p:cTn id="262" presetID="45" presetClass="entr" presetSubtype="0" fill="hold" grpId="0" nodeType="withEffect">
                                  <p:stCondLst>
                                    <p:cond delay="25000"/>
                                  </p:stCondLst>
                                  <p:childTnLst>
                                    <p:set>
                                      <p:cBhvr>
                                        <p:cTn id="263" dur="1" fill="hold">
                                          <p:stCondLst>
                                            <p:cond delay="0"/>
                                          </p:stCondLst>
                                        </p:cTn>
                                        <p:tgtEl>
                                          <p:spTgt spid="6"/>
                                        </p:tgtEl>
                                        <p:attrNameLst>
                                          <p:attrName>style.visibility</p:attrName>
                                        </p:attrNameLst>
                                      </p:cBhvr>
                                      <p:to>
                                        <p:strVal val="visible"/>
                                      </p:to>
                                    </p:set>
                                    <p:animEffect transition="in" filter="fade">
                                      <p:cBhvr>
                                        <p:cTn id="264" dur="2000"/>
                                        <p:tgtEl>
                                          <p:spTgt spid="6"/>
                                        </p:tgtEl>
                                      </p:cBhvr>
                                    </p:animEffect>
                                    <p:anim calcmode="lin" valueType="num">
                                      <p:cBhvr>
                                        <p:cTn id="265" dur="2000" fill="hold"/>
                                        <p:tgtEl>
                                          <p:spTgt spid="6"/>
                                        </p:tgtEl>
                                        <p:attrNameLst>
                                          <p:attrName>ppt_w</p:attrName>
                                        </p:attrNameLst>
                                      </p:cBhvr>
                                      <p:tavLst>
                                        <p:tav tm="0" fmla="#ppt_w*sin(2.5*pi*$)">
                                          <p:val>
                                            <p:fltVal val="0"/>
                                          </p:val>
                                        </p:tav>
                                        <p:tav tm="100000">
                                          <p:val>
                                            <p:fltVal val="1"/>
                                          </p:val>
                                        </p:tav>
                                      </p:tavLst>
                                    </p:anim>
                                    <p:anim calcmode="lin" valueType="num">
                                      <p:cBhvr>
                                        <p:cTn id="266" dur="2000" fill="hold"/>
                                        <p:tgtEl>
                                          <p:spTgt spid="6"/>
                                        </p:tgtEl>
                                        <p:attrNameLst>
                                          <p:attrName>ppt_h</p:attrName>
                                        </p:attrNameLst>
                                      </p:cBhvr>
                                      <p:tavLst>
                                        <p:tav tm="0">
                                          <p:val>
                                            <p:strVal val="#ppt_h"/>
                                          </p:val>
                                        </p:tav>
                                        <p:tav tm="100000">
                                          <p:val>
                                            <p:strVal val="#ppt_h"/>
                                          </p:val>
                                        </p:tav>
                                      </p:tavLst>
                                    </p:anim>
                                  </p:childTnLst>
                                </p:cTn>
                              </p:par>
                              <p:par>
                                <p:cTn id="267" presetID="27" presetClass="emph" presetSubtype="0" fill="remove" grpId="1" nodeType="withEffect">
                                  <p:stCondLst>
                                    <p:cond delay="27000"/>
                                  </p:stCondLst>
                                  <p:childTnLst>
                                    <p:animClr clrSpc="rgb" dir="cw">
                                      <p:cBhvr override="childStyle">
                                        <p:cTn id="268" dur="250" autoRev="1" fill="remove"/>
                                        <p:tgtEl>
                                          <p:spTgt spid="6"/>
                                        </p:tgtEl>
                                        <p:attrNameLst>
                                          <p:attrName>style.color</p:attrName>
                                        </p:attrNameLst>
                                      </p:cBhvr>
                                      <p:to>
                                        <a:schemeClr val="bg1"/>
                                      </p:to>
                                    </p:animClr>
                                    <p:animClr clrSpc="rgb" dir="cw">
                                      <p:cBhvr>
                                        <p:cTn id="269" dur="250" autoRev="1" fill="remove"/>
                                        <p:tgtEl>
                                          <p:spTgt spid="6"/>
                                        </p:tgtEl>
                                        <p:attrNameLst>
                                          <p:attrName>fillcolor</p:attrName>
                                        </p:attrNameLst>
                                      </p:cBhvr>
                                      <p:to>
                                        <a:schemeClr val="bg1"/>
                                      </p:to>
                                    </p:animClr>
                                    <p:set>
                                      <p:cBhvr>
                                        <p:cTn id="270" dur="250" autoRev="1" fill="remove"/>
                                        <p:tgtEl>
                                          <p:spTgt spid="6"/>
                                        </p:tgtEl>
                                        <p:attrNameLst>
                                          <p:attrName>fill.type</p:attrName>
                                        </p:attrNameLst>
                                      </p:cBhvr>
                                      <p:to>
                                        <p:strVal val="solid"/>
                                      </p:to>
                                    </p:set>
                                    <p:set>
                                      <p:cBhvr>
                                        <p:cTn id="271" dur="250" autoRev="1" fill="remove"/>
                                        <p:tgtEl>
                                          <p:spTgt spid="6"/>
                                        </p:tgtEl>
                                        <p:attrNameLst>
                                          <p:attrName>fill.on</p:attrName>
                                        </p:attrNameLst>
                                      </p:cBhvr>
                                      <p:to>
                                        <p:strVal val="true"/>
                                      </p:to>
                                    </p:set>
                                  </p:childTnLst>
                                </p:cTn>
                              </p:par>
                              <p:par>
                                <p:cTn id="272" presetID="22" presetClass="entr" presetSubtype="1" fill="hold" nodeType="withEffect">
                                  <p:stCondLst>
                                    <p:cond delay="27500"/>
                                  </p:stCondLst>
                                  <p:childTnLst>
                                    <p:set>
                                      <p:cBhvr>
                                        <p:cTn id="273" dur="1" fill="hold">
                                          <p:stCondLst>
                                            <p:cond delay="0"/>
                                          </p:stCondLst>
                                        </p:cTn>
                                        <p:tgtEl>
                                          <p:spTgt spid="100"/>
                                        </p:tgtEl>
                                        <p:attrNameLst>
                                          <p:attrName>style.visibility</p:attrName>
                                        </p:attrNameLst>
                                      </p:cBhvr>
                                      <p:to>
                                        <p:strVal val="visible"/>
                                      </p:to>
                                    </p:set>
                                    <p:animEffect transition="in" filter="wipe(up)">
                                      <p:cBhvr>
                                        <p:cTn id="274" dur="1000"/>
                                        <p:tgtEl>
                                          <p:spTgt spid="100"/>
                                        </p:tgtEl>
                                      </p:cBhvr>
                                    </p:animEffect>
                                  </p:childTnLst>
                                </p:cTn>
                              </p:par>
                              <p:par>
                                <p:cTn id="275" presetID="22" presetClass="entr" presetSubtype="8" fill="hold" nodeType="withEffect">
                                  <p:stCondLst>
                                    <p:cond delay="28500"/>
                                  </p:stCondLst>
                                  <p:childTnLst>
                                    <p:set>
                                      <p:cBhvr>
                                        <p:cTn id="276" dur="1" fill="hold">
                                          <p:stCondLst>
                                            <p:cond delay="0"/>
                                          </p:stCondLst>
                                        </p:cTn>
                                        <p:tgtEl>
                                          <p:spTgt spid="10"/>
                                        </p:tgtEl>
                                        <p:attrNameLst>
                                          <p:attrName>style.visibility</p:attrName>
                                        </p:attrNameLst>
                                      </p:cBhvr>
                                      <p:to>
                                        <p:strVal val="visible"/>
                                      </p:to>
                                    </p:set>
                                    <p:animEffect transition="in" filter="wipe(left)">
                                      <p:cBhvr>
                                        <p:cTn id="277" dur="1000"/>
                                        <p:tgtEl>
                                          <p:spTgt spid="10"/>
                                        </p:tgtEl>
                                      </p:cBhvr>
                                    </p:animEffect>
                                  </p:childTnLst>
                                </p:cTn>
                              </p:par>
                              <p:par>
                                <p:cTn id="278" presetID="1" presetClass="entr" presetSubtype="0" fill="hold" grpId="0" nodeType="withEffect">
                                  <p:stCondLst>
                                    <p:cond delay="29500"/>
                                  </p:stCondLst>
                                  <p:childTnLst>
                                    <p:set>
                                      <p:cBhvr>
                                        <p:cTn id="279" dur="1" fill="hold">
                                          <p:stCondLst>
                                            <p:cond delay="0"/>
                                          </p:stCondLst>
                                        </p:cTn>
                                        <p:tgtEl>
                                          <p:spTgt spid="97"/>
                                        </p:tgtEl>
                                        <p:attrNameLst>
                                          <p:attrName>style.visibility</p:attrName>
                                        </p:attrNameLst>
                                      </p:cBhvr>
                                      <p:to>
                                        <p:strVal val="visible"/>
                                      </p:to>
                                    </p:set>
                                  </p:childTnLst>
                                </p:cTn>
                              </p:par>
                            </p:childTnLst>
                          </p:cTn>
                        </p:par>
                        <p:par>
                          <p:cTn id="280" fill="hold">
                            <p:stCondLst>
                              <p:cond delay="105900"/>
                            </p:stCondLst>
                            <p:childTnLst>
                              <p:par>
                                <p:cTn id="281" presetID="2" presetClass="exit" presetSubtype="4" fill="hold" nodeType="afterEffect">
                                  <p:stCondLst>
                                    <p:cond delay="0"/>
                                  </p:stCondLst>
                                  <p:childTnLst>
                                    <p:anim calcmode="lin" valueType="num">
                                      <p:cBhvr additive="base">
                                        <p:cTn id="282" dur="500"/>
                                        <p:tgtEl>
                                          <p:spTgt spid="54"/>
                                        </p:tgtEl>
                                        <p:attrNameLst>
                                          <p:attrName>ppt_x</p:attrName>
                                        </p:attrNameLst>
                                      </p:cBhvr>
                                      <p:tavLst>
                                        <p:tav tm="0">
                                          <p:val>
                                            <p:strVal val="ppt_x"/>
                                          </p:val>
                                        </p:tav>
                                        <p:tav tm="100000">
                                          <p:val>
                                            <p:strVal val="ppt_x"/>
                                          </p:val>
                                        </p:tav>
                                      </p:tavLst>
                                    </p:anim>
                                    <p:anim calcmode="lin" valueType="num">
                                      <p:cBhvr additive="base">
                                        <p:cTn id="283" dur="500"/>
                                        <p:tgtEl>
                                          <p:spTgt spid="54"/>
                                        </p:tgtEl>
                                        <p:attrNameLst>
                                          <p:attrName>ppt_y</p:attrName>
                                        </p:attrNameLst>
                                      </p:cBhvr>
                                      <p:tavLst>
                                        <p:tav tm="0">
                                          <p:val>
                                            <p:strVal val="ppt_y"/>
                                          </p:val>
                                        </p:tav>
                                        <p:tav tm="100000">
                                          <p:val>
                                            <p:strVal val="1+ppt_h/2"/>
                                          </p:val>
                                        </p:tav>
                                      </p:tavLst>
                                    </p:anim>
                                    <p:set>
                                      <p:cBhvr>
                                        <p:cTn id="284" dur="1" fill="hold">
                                          <p:stCondLst>
                                            <p:cond delay="499"/>
                                          </p:stCondLst>
                                        </p:cTn>
                                        <p:tgtEl>
                                          <p:spTgt spid="54"/>
                                        </p:tgtEl>
                                        <p:attrNameLst>
                                          <p:attrName>style.visibility</p:attrName>
                                        </p:attrNameLst>
                                      </p:cBhvr>
                                      <p:to>
                                        <p:strVal val="hidden"/>
                                      </p:to>
                                    </p:set>
                                  </p:childTnLst>
                                </p:cTn>
                              </p:par>
                              <p:par>
                                <p:cTn id="285" presetID="2" presetClass="exit" presetSubtype="4" fill="hold" nodeType="withEffect">
                                  <p:stCondLst>
                                    <p:cond delay="0"/>
                                  </p:stCondLst>
                                  <p:childTnLst>
                                    <p:anim calcmode="lin" valueType="num">
                                      <p:cBhvr additive="base">
                                        <p:cTn id="286" dur="500"/>
                                        <p:tgtEl>
                                          <p:spTgt spid="148"/>
                                        </p:tgtEl>
                                        <p:attrNameLst>
                                          <p:attrName>ppt_x</p:attrName>
                                        </p:attrNameLst>
                                      </p:cBhvr>
                                      <p:tavLst>
                                        <p:tav tm="0">
                                          <p:val>
                                            <p:strVal val="ppt_x"/>
                                          </p:val>
                                        </p:tav>
                                        <p:tav tm="100000">
                                          <p:val>
                                            <p:strVal val="ppt_x"/>
                                          </p:val>
                                        </p:tav>
                                      </p:tavLst>
                                    </p:anim>
                                    <p:anim calcmode="lin" valueType="num">
                                      <p:cBhvr additive="base">
                                        <p:cTn id="287" dur="500"/>
                                        <p:tgtEl>
                                          <p:spTgt spid="148"/>
                                        </p:tgtEl>
                                        <p:attrNameLst>
                                          <p:attrName>ppt_y</p:attrName>
                                        </p:attrNameLst>
                                      </p:cBhvr>
                                      <p:tavLst>
                                        <p:tav tm="0">
                                          <p:val>
                                            <p:strVal val="ppt_y"/>
                                          </p:val>
                                        </p:tav>
                                        <p:tav tm="100000">
                                          <p:val>
                                            <p:strVal val="1+ppt_h/2"/>
                                          </p:val>
                                        </p:tav>
                                      </p:tavLst>
                                    </p:anim>
                                    <p:set>
                                      <p:cBhvr>
                                        <p:cTn id="288" dur="1" fill="hold">
                                          <p:stCondLst>
                                            <p:cond delay="499"/>
                                          </p:stCondLst>
                                        </p:cTn>
                                        <p:tgtEl>
                                          <p:spTgt spid="148"/>
                                        </p:tgtEl>
                                        <p:attrNameLst>
                                          <p:attrName>style.visibility</p:attrName>
                                        </p:attrNameLst>
                                      </p:cBhvr>
                                      <p:to>
                                        <p:strVal val="hidden"/>
                                      </p:to>
                                    </p:set>
                                  </p:childTnLst>
                                </p:cTn>
                              </p:par>
                            </p:childTnLst>
                          </p:cTn>
                        </p:par>
                        <p:par>
                          <p:cTn id="289" fill="hold">
                            <p:stCondLst>
                              <p:cond delay="106400"/>
                            </p:stCondLst>
                            <p:childTnLst>
                              <p:par>
                                <p:cTn id="290" presetID="16" presetClass="emph" presetSubtype="0" fill="hold" grpId="2" nodeType="afterEffect">
                                  <p:stCondLst>
                                    <p:cond delay="0"/>
                                  </p:stCondLst>
                                  <p:iterate type="lt">
                                    <p:tmPct val="4000"/>
                                  </p:iterate>
                                  <p:childTnLst>
                                    <p:set>
                                      <p:cBhvr override="childStyle">
                                        <p:cTn id="291" dur="500" fill="hold"/>
                                        <p:tgtEl>
                                          <p:spTgt spid="25"/>
                                        </p:tgtEl>
                                        <p:attrNameLst>
                                          <p:attrName>style.color</p:attrName>
                                        </p:attrNameLst>
                                      </p:cBhvr>
                                      <p:to>
                                        <p:clrVal>
                                          <a:srgbClr val="C00000"/>
                                        </p:clrVal>
                                      </p:to>
                                    </p:set>
                                    <p:set>
                                      <p:cBhvr>
                                        <p:cTn id="292" dur="500" fill="hold"/>
                                        <p:tgtEl>
                                          <p:spTgt spid="25"/>
                                        </p:tgtEl>
                                        <p:attrNameLst>
                                          <p:attrName>fillcolor</p:attrName>
                                        </p:attrNameLst>
                                      </p:cBhvr>
                                      <p:to>
                                        <p:clrVal>
                                          <a:srgbClr val="C00000"/>
                                        </p:clrVal>
                                      </p:to>
                                    </p:set>
                                    <p:set>
                                      <p:cBhvr>
                                        <p:cTn id="293" dur="500" fill="hold"/>
                                        <p:tgtEl>
                                          <p:spTgt spid="25"/>
                                        </p:tgtEl>
                                        <p:attrNameLst>
                                          <p:attrName>fill.type</p:attrName>
                                        </p:attrNameLst>
                                      </p:cBhvr>
                                      <p:to>
                                        <p:strVal val="solid"/>
                                      </p:to>
                                    </p:set>
                                  </p:childTnLst>
                                </p:cTn>
                              </p:par>
                            </p:childTnLst>
                          </p:cTn>
                        </p:par>
                      </p:childTnLst>
                    </p:cTn>
                  </p:par>
                </p:childTnLst>
              </p:cTn>
              <p:nextCondLst>
                <p:cond evt="onClick" delay="0">
                  <p:tgtEl>
                    <p:spTgt spid="25"/>
                  </p:tgtEl>
                </p:cond>
              </p:nextCondLst>
            </p:seq>
            <p:seq concurrent="1" nextAc="seek">
              <p:cTn id="294" restart="whenNotActive" fill="hold" evtFilter="cancelBubble" nodeType="interactiveSeq">
                <p:stCondLst>
                  <p:cond evt="onClick" delay="0">
                    <p:tgtEl>
                      <p:spTgt spid="72"/>
                    </p:tgtEl>
                  </p:cond>
                </p:stCondLst>
                <p:endSync evt="end" delay="0">
                  <p:rtn val="all"/>
                </p:endSync>
                <p:childTnLst>
                  <p:par>
                    <p:cTn id="295" fill="hold">
                      <p:stCondLst>
                        <p:cond delay="0"/>
                      </p:stCondLst>
                      <p:childTnLst>
                        <p:par>
                          <p:cTn id="296" fill="hold">
                            <p:stCondLst>
                              <p:cond delay="0"/>
                            </p:stCondLst>
                            <p:childTnLst>
                              <p:par>
                                <p:cTn id="297" presetID="26" presetClass="emph" presetSubtype="0" fill="hold" grpId="1" nodeType="withEffect">
                                  <p:stCondLst>
                                    <p:cond delay="0"/>
                                  </p:stCondLst>
                                  <p:iterate type="lt">
                                    <p:tmPct val="0"/>
                                  </p:iterate>
                                  <p:childTnLst>
                                    <p:animEffect transition="out" filter="fade">
                                      <p:cBhvr>
                                        <p:cTn id="298" dur="500" tmFilter="0, 0; .2, .5; .8, .5; 1, 0"/>
                                        <p:tgtEl>
                                          <p:spTgt spid="72"/>
                                        </p:tgtEl>
                                      </p:cBhvr>
                                    </p:animEffect>
                                    <p:animScale>
                                      <p:cBhvr>
                                        <p:cTn id="299" dur="250" autoRev="1" fill="hold"/>
                                        <p:tgtEl>
                                          <p:spTgt spid="72"/>
                                        </p:tgtEl>
                                      </p:cBhvr>
                                      <p:by x="105000" y="105000"/>
                                    </p:animScale>
                                  </p:childTnLst>
                                </p:cTn>
                              </p:par>
                              <p:par>
                                <p:cTn id="300" presetID="9" presetClass="entr" presetSubtype="0" fill="hold" grpId="1" nodeType="withEffect">
                                  <p:stCondLst>
                                    <p:cond delay="0"/>
                                  </p:stCondLst>
                                  <p:childTnLst>
                                    <p:set>
                                      <p:cBhvr>
                                        <p:cTn id="301" dur="1" fill="hold">
                                          <p:stCondLst>
                                            <p:cond delay="0"/>
                                          </p:stCondLst>
                                        </p:cTn>
                                        <p:tgtEl>
                                          <p:spTgt spid="135"/>
                                        </p:tgtEl>
                                        <p:attrNameLst>
                                          <p:attrName>style.visibility</p:attrName>
                                        </p:attrNameLst>
                                      </p:cBhvr>
                                      <p:to>
                                        <p:strVal val="visible"/>
                                      </p:to>
                                    </p:set>
                                    <p:animEffect transition="in" filter="dissolve">
                                      <p:cBhvr>
                                        <p:cTn id="302" dur="500"/>
                                        <p:tgtEl>
                                          <p:spTgt spid="135"/>
                                        </p:tgtEl>
                                      </p:cBhvr>
                                    </p:animEffect>
                                  </p:childTnLst>
                                </p:cTn>
                              </p:par>
                            </p:childTnLst>
                          </p:cTn>
                        </p:par>
                        <p:par>
                          <p:cTn id="303" fill="hold">
                            <p:stCondLst>
                              <p:cond delay="500"/>
                            </p:stCondLst>
                            <p:childTnLst>
                              <p:par>
                                <p:cTn id="304" presetID="22" presetClass="entr" presetSubtype="8" fill="hold" grpId="0" nodeType="afterEffect">
                                  <p:stCondLst>
                                    <p:cond delay="0"/>
                                  </p:stCondLst>
                                  <p:iterate type="lt">
                                    <p:tmPct val="10000"/>
                                  </p:iterate>
                                  <p:childTnLst>
                                    <p:set>
                                      <p:cBhvr>
                                        <p:cTn id="305" dur="1" fill="hold">
                                          <p:stCondLst>
                                            <p:cond delay="0"/>
                                          </p:stCondLst>
                                        </p:cTn>
                                        <p:tgtEl>
                                          <p:spTgt spid="9"/>
                                        </p:tgtEl>
                                        <p:attrNameLst>
                                          <p:attrName>style.visibility</p:attrName>
                                        </p:attrNameLst>
                                      </p:cBhvr>
                                      <p:to>
                                        <p:strVal val="visible"/>
                                      </p:to>
                                    </p:set>
                                    <p:animEffect transition="in" filter="wipe(left)">
                                      <p:cBhvr>
                                        <p:cTn id="306" dur="500"/>
                                        <p:tgtEl>
                                          <p:spTgt spid="9"/>
                                        </p:tgtEl>
                                      </p:cBhvr>
                                    </p:animEffect>
                                  </p:childTnLst>
                                </p:cTn>
                              </p:par>
                              <p:par>
                                <p:cTn id="307" presetID="1" presetClass="entr" presetSubtype="0" fill="hold" grpId="1" nodeType="withEffect">
                                  <p:stCondLst>
                                    <p:cond delay="0"/>
                                  </p:stCondLst>
                                  <p:iterate type="lt">
                                    <p:tmAbs val="0"/>
                                  </p:iterate>
                                  <p:childTnLst>
                                    <p:set>
                                      <p:cBhvr>
                                        <p:cTn id="308" dur="1" fill="hold">
                                          <p:stCondLst>
                                            <p:cond delay="6699"/>
                                          </p:stCondLst>
                                        </p:cTn>
                                        <p:tgtEl>
                                          <p:spTgt spid="9"/>
                                        </p:tgtEl>
                                        <p:attrNameLst>
                                          <p:attrName>style.visibility</p:attrName>
                                        </p:attrNameLst>
                                      </p:cBhvr>
                                      <p:to>
                                        <p:strVal val="visible"/>
                                      </p:to>
                                    </p:set>
                                  </p:childTnLst>
                                  <p:subTnLst>
                                    <p:audio>
                                      <p:cMediaNode>
                                        <p:cTn display="0" masterRel="sameClick">
                                          <p:stCondLst>
                                            <p:cond evt="begin" delay="0">
                                              <p:tn val="307"/>
                                            </p:cond>
                                          </p:stCondLst>
                                          <p:endCondLst>
                                            <p:cond evt="onStopAudio" delay="0">
                                              <p:tgtEl>
                                                <p:sldTgt/>
                                              </p:tgtEl>
                                            </p:cond>
                                          </p:endCondLst>
                                        </p:cTn>
                                        <p:tgtEl>
                                          <p:sndTgt r:embed="rId10" name="cpL07S07_Clip_3.wav"/>
                                        </p:tgtEl>
                                      </p:cMediaNode>
                                    </p:audio>
                                  </p:subTnLst>
                                </p:cTn>
                              </p:par>
                              <p:par>
                                <p:cTn id="309" presetID="64" presetClass="path" presetSubtype="0" accel="50000" decel="50000" fill="hold" nodeType="withEffect">
                                  <p:stCondLst>
                                    <p:cond delay="0"/>
                                  </p:stCondLst>
                                  <p:childTnLst>
                                    <p:animMotion origin="layout" path="M -0.04896 0.04213 L -0.05122 -0.13982 " pathEditMode="relative" rAng="0" ptsTypes="AA">
                                      <p:cBhvr>
                                        <p:cTn id="310" dur="1000" fill="hold"/>
                                        <p:tgtEl>
                                          <p:spTgt spid="62"/>
                                        </p:tgtEl>
                                        <p:attrNameLst>
                                          <p:attrName>ppt_x</p:attrName>
                                          <p:attrName>ppt_y</p:attrName>
                                        </p:attrNameLst>
                                      </p:cBhvr>
                                      <p:rCtr x="-122" y="-9097"/>
                                    </p:animMotion>
                                  </p:childTnLst>
                                </p:cTn>
                              </p:par>
                              <p:par>
                                <p:cTn id="311" presetID="64" presetClass="path" presetSubtype="0" accel="50000" decel="50000" fill="hold" nodeType="withEffect">
                                  <p:stCondLst>
                                    <p:cond delay="0"/>
                                  </p:stCondLst>
                                  <p:childTnLst>
                                    <p:animMotion origin="layout" path="M -0.05053 0.04334 L -0.05278 -0.23652 " pathEditMode="fixed" rAng="0" ptsTypes="AA">
                                      <p:cBhvr>
                                        <p:cTn id="312" dur="1000" fill="hold"/>
                                        <p:tgtEl>
                                          <p:spTgt spid="149"/>
                                        </p:tgtEl>
                                        <p:attrNameLst>
                                          <p:attrName>ppt_x</p:attrName>
                                          <p:attrName>ppt_y</p:attrName>
                                        </p:attrNameLst>
                                      </p:cBhvr>
                                      <p:rCtr x="-122" y="-14005"/>
                                    </p:animMotion>
                                  </p:childTnLst>
                                </p:cTn>
                              </p:par>
                            </p:childTnLst>
                          </p:cTn>
                        </p:par>
                        <p:par>
                          <p:cTn id="313" fill="hold">
                            <p:stCondLst>
                              <p:cond delay="7200"/>
                            </p:stCondLst>
                            <p:childTnLst>
                              <p:par>
                                <p:cTn id="314" presetID="2" presetClass="exit" presetSubtype="4" fill="hold" nodeType="afterEffect">
                                  <p:stCondLst>
                                    <p:cond delay="0"/>
                                  </p:stCondLst>
                                  <p:childTnLst>
                                    <p:anim calcmode="lin" valueType="num">
                                      <p:cBhvr additive="base">
                                        <p:cTn id="315" dur="500"/>
                                        <p:tgtEl>
                                          <p:spTgt spid="62"/>
                                        </p:tgtEl>
                                        <p:attrNameLst>
                                          <p:attrName>ppt_x</p:attrName>
                                        </p:attrNameLst>
                                      </p:cBhvr>
                                      <p:tavLst>
                                        <p:tav tm="0">
                                          <p:val>
                                            <p:strVal val="ppt_x"/>
                                          </p:val>
                                        </p:tav>
                                        <p:tav tm="100000">
                                          <p:val>
                                            <p:strVal val="ppt_x"/>
                                          </p:val>
                                        </p:tav>
                                      </p:tavLst>
                                    </p:anim>
                                    <p:anim calcmode="lin" valueType="num">
                                      <p:cBhvr additive="base">
                                        <p:cTn id="316" dur="500"/>
                                        <p:tgtEl>
                                          <p:spTgt spid="62"/>
                                        </p:tgtEl>
                                        <p:attrNameLst>
                                          <p:attrName>ppt_y</p:attrName>
                                        </p:attrNameLst>
                                      </p:cBhvr>
                                      <p:tavLst>
                                        <p:tav tm="0">
                                          <p:val>
                                            <p:strVal val="ppt_y"/>
                                          </p:val>
                                        </p:tav>
                                        <p:tav tm="100000">
                                          <p:val>
                                            <p:strVal val="1+ppt_h/2"/>
                                          </p:val>
                                        </p:tav>
                                      </p:tavLst>
                                    </p:anim>
                                    <p:set>
                                      <p:cBhvr>
                                        <p:cTn id="317" dur="1" fill="hold">
                                          <p:stCondLst>
                                            <p:cond delay="499"/>
                                          </p:stCondLst>
                                        </p:cTn>
                                        <p:tgtEl>
                                          <p:spTgt spid="62"/>
                                        </p:tgtEl>
                                        <p:attrNameLst>
                                          <p:attrName>style.visibility</p:attrName>
                                        </p:attrNameLst>
                                      </p:cBhvr>
                                      <p:to>
                                        <p:strVal val="hidden"/>
                                      </p:to>
                                    </p:set>
                                  </p:childTnLst>
                                </p:cTn>
                              </p:par>
                              <p:par>
                                <p:cTn id="318" presetID="2" presetClass="exit" presetSubtype="4" fill="hold" nodeType="withEffect">
                                  <p:stCondLst>
                                    <p:cond delay="0"/>
                                  </p:stCondLst>
                                  <p:childTnLst>
                                    <p:anim calcmode="lin" valueType="num">
                                      <p:cBhvr additive="base">
                                        <p:cTn id="319" dur="500"/>
                                        <p:tgtEl>
                                          <p:spTgt spid="149"/>
                                        </p:tgtEl>
                                        <p:attrNameLst>
                                          <p:attrName>ppt_x</p:attrName>
                                        </p:attrNameLst>
                                      </p:cBhvr>
                                      <p:tavLst>
                                        <p:tav tm="0">
                                          <p:val>
                                            <p:strVal val="ppt_x"/>
                                          </p:val>
                                        </p:tav>
                                        <p:tav tm="100000">
                                          <p:val>
                                            <p:strVal val="ppt_x"/>
                                          </p:val>
                                        </p:tav>
                                      </p:tavLst>
                                    </p:anim>
                                    <p:anim calcmode="lin" valueType="num">
                                      <p:cBhvr additive="base">
                                        <p:cTn id="320" dur="500"/>
                                        <p:tgtEl>
                                          <p:spTgt spid="149"/>
                                        </p:tgtEl>
                                        <p:attrNameLst>
                                          <p:attrName>ppt_y</p:attrName>
                                        </p:attrNameLst>
                                      </p:cBhvr>
                                      <p:tavLst>
                                        <p:tav tm="0">
                                          <p:val>
                                            <p:strVal val="ppt_y"/>
                                          </p:val>
                                        </p:tav>
                                        <p:tav tm="100000">
                                          <p:val>
                                            <p:strVal val="1+ppt_h/2"/>
                                          </p:val>
                                        </p:tav>
                                      </p:tavLst>
                                    </p:anim>
                                    <p:set>
                                      <p:cBhvr>
                                        <p:cTn id="321" dur="1" fill="hold">
                                          <p:stCondLst>
                                            <p:cond delay="499"/>
                                          </p:stCondLst>
                                        </p:cTn>
                                        <p:tgtEl>
                                          <p:spTgt spid="149"/>
                                        </p:tgtEl>
                                        <p:attrNameLst>
                                          <p:attrName>style.visibility</p:attrName>
                                        </p:attrNameLst>
                                      </p:cBhvr>
                                      <p:to>
                                        <p:strVal val="hidden"/>
                                      </p:to>
                                    </p:set>
                                  </p:childTnLst>
                                </p:cTn>
                              </p:par>
                            </p:childTnLst>
                          </p:cTn>
                        </p:par>
                        <p:par>
                          <p:cTn id="322" fill="hold">
                            <p:stCondLst>
                              <p:cond delay="7700"/>
                            </p:stCondLst>
                            <p:childTnLst>
                              <p:par>
                                <p:cTn id="323" presetID="22" presetClass="entr" presetSubtype="8" fill="hold" grpId="0" nodeType="afterEffect">
                                  <p:stCondLst>
                                    <p:cond delay="0"/>
                                  </p:stCondLst>
                                  <p:iterate type="lt">
                                    <p:tmPct val="10000"/>
                                  </p:iterate>
                                  <p:childTnLst>
                                    <p:set>
                                      <p:cBhvr>
                                        <p:cTn id="324" dur="1" fill="hold">
                                          <p:stCondLst>
                                            <p:cond delay="0"/>
                                          </p:stCondLst>
                                        </p:cTn>
                                        <p:tgtEl>
                                          <p:spTgt spid="46"/>
                                        </p:tgtEl>
                                        <p:attrNameLst>
                                          <p:attrName>style.visibility</p:attrName>
                                        </p:attrNameLst>
                                      </p:cBhvr>
                                      <p:to>
                                        <p:strVal val="visible"/>
                                      </p:to>
                                    </p:set>
                                    <p:animEffect transition="in" filter="wipe(left)">
                                      <p:cBhvr>
                                        <p:cTn id="325" dur="500"/>
                                        <p:tgtEl>
                                          <p:spTgt spid="46"/>
                                        </p:tgtEl>
                                      </p:cBhvr>
                                    </p:animEffect>
                                  </p:childTnLst>
                                </p:cTn>
                              </p:par>
                              <p:par>
                                <p:cTn id="326" presetID="1" presetClass="entr" presetSubtype="0" fill="hold" grpId="1" nodeType="withEffect">
                                  <p:stCondLst>
                                    <p:cond delay="0"/>
                                  </p:stCondLst>
                                  <p:iterate type="lt">
                                    <p:tmAbs val="0"/>
                                  </p:iterate>
                                  <p:childTnLst>
                                    <p:set>
                                      <p:cBhvr>
                                        <p:cTn id="327" dur="1" fill="hold">
                                          <p:stCondLst>
                                            <p:cond delay="28799"/>
                                          </p:stCondLst>
                                        </p:cTn>
                                        <p:tgtEl>
                                          <p:spTgt spid="46"/>
                                        </p:tgtEl>
                                        <p:attrNameLst>
                                          <p:attrName>style.visibility</p:attrName>
                                        </p:attrNameLst>
                                      </p:cBhvr>
                                      <p:to>
                                        <p:strVal val="visible"/>
                                      </p:to>
                                    </p:set>
                                  </p:childTnLst>
                                  <p:subTnLst>
                                    <p:audio>
                                      <p:cMediaNode>
                                        <p:cTn display="0" masterRel="sameClick">
                                          <p:stCondLst>
                                            <p:cond evt="begin" delay="0">
                                              <p:tn val="326"/>
                                            </p:cond>
                                          </p:stCondLst>
                                          <p:endCondLst>
                                            <p:cond evt="onStopAudio" delay="0">
                                              <p:tgtEl>
                                                <p:sldTgt/>
                                              </p:tgtEl>
                                            </p:cond>
                                          </p:endCondLst>
                                        </p:cTn>
                                        <p:tgtEl>
                                          <p:sndTgt r:embed="rId11" name="cpL07S07_Clip_3_1.wav"/>
                                        </p:tgtEl>
                                      </p:cMediaNode>
                                    </p:audio>
                                  </p:subTnLst>
                                </p:cTn>
                              </p:par>
                              <p:par>
                                <p:cTn id="328" presetID="64" presetClass="path" presetSubtype="0" accel="50000" decel="50000" fill="hold" nodeType="withEffect">
                                  <p:stCondLst>
                                    <p:cond delay="0"/>
                                  </p:stCondLst>
                                  <p:childTnLst>
                                    <p:animMotion origin="layout" path="M -0.06857 0.04166 L -0.07083 -0.14028 " pathEditMode="relative" rAng="0" ptsTypes="AA">
                                      <p:cBhvr>
                                        <p:cTn id="329" dur="1000" fill="hold"/>
                                        <p:tgtEl>
                                          <p:spTgt spid="63"/>
                                        </p:tgtEl>
                                        <p:attrNameLst>
                                          <p:attrName>ppt_x</p:attrName>
                                          <p:attrName>ppt_y</p:attrName>
                                        </p:attrNameLst>
                                      </p:cBhvr>
                                      <p:rCtr x="-122" y="-9097"/>
                                    </p:animMotion>
                                  </p:childTnLst>
                                </p:cTn>
                              </p:par>
                              <p:par>
                                <p:cTn id="330" presetID="64" presetClass="path" presetSubtype="0" accel="50000" decel="50000" fill="hold" nodeType="withEffect">
                                  <p:stCondLst>
                                    <p:cond delay="0"/>
                                  </p:stCondLst>
                                  <p:childTnLst>
                                    <p:animMotion origin="layout" path="M -0.06996 0.04334 L -0.07222 -0.23652 " pathEditMode="fixed" rAng="0" ptsTypes="AA">
                                      <p:cBhvr>
                                        <p:cTn id="331" dur="1000" fill="hold"/>
                                        <p:tgtEl>
                                          <p:spTgt spid="150"/>
                                        </p:tgtEl>
                                        <p:attrNameLst>
                                          <p:attrName>ppt_x</p:attrName>
                                          <p:attrName>ppt_y</p:attrName>
                                        </p:attrNameLst>
                                      </p:cBhvr>
                                      <p:rCtr x="-122" y="-14005"/>
                                    </p:animMotion>
                                  </p:childTnLst>
                                </p:cTn>
                              </p:par>
                              <p:par>
                                <p:cTn id="332" presetID="22" presetClass="entr" presetSubtype="4" fill="hold" grpId="0" nodeType="withEffect">
                                  <p:stCondLst>
                                    <p:cond delay="12500"/>
                                  </p:stCondLst>
                                  <p:childTnLst>
                                    <p:set>
                                      <p:cBhvr>
                                        <p:cTn id="333" dur="1" fill="hold">
                                          <p:stCondLst>
                                            <p:cond delay="0"/>
                                          </p:stCondLst>
                                        </p:cTn>
                                        <p:tgtEl>
                                          <p:spTgt spid="130"/>
                                        </p:tgtEl>
                                        <p:attrNameLst>
                                          <p:attrName>style.visibility</p:attrName>
                                        </p:attrNameLst>
                                      </p:cBhvr>
                                      <p:to>
                                        <p:strVal val="visible"/>
                                      </p:to>
                                    </p:set>
                                    <p:animEffect transition="in" filter="wipe(down)">
                                      <p:cBhvr>
                                        <p:cTn id="334" dur="2000"/>
                                        <p:tgtEl>
                                          <p:spTgt spid="130"/>
                                        </p:tgtEl>
                                      </p:cBhvr>
                                    </p:animEffect>
                                  </p:childTnLst>
                                </p:cTn>
                              </p:par>
                              <p:par>
                                <p:cTn id="335" presetID="26" presetClass="emph" presetSubtype="0" fill="hold" grpId="1" nodeType="withEffect">
                                  <p:stCondLst>
                                    <p:cond delay="14500"/>
                                  </p:stCondLst>
                                  <p:childTnLst>
                                    <p:animEffect transition="out" filter="fade">
                                      <p:cBhvr>
                                        <p:cTn id="336" dur="500" tmFilter="0, 0; .2, .5; .8, .5; 1, 0"/>
                                        <p:tgtEl>
                                          <p:spTgt spid="130"/>
                                        </p:tgtEl>
                                      </p:cBhvr>
                                    </p:animEffect>
                                    <p:animScale>
                                      <p:cBhvr>
                                        <p:cTn id="337" dur="250" autoRev="1" fill="hold"/>
                                        <p:tgtEl>
                                          <p:spTgt spid="130"/>
                                        </p:tgtEl>
                                      </p:cBhvr>
                                      <p:by x="105000" y="105000"/>
                                    </p:animScale>
                                  </p:childTnLst>
                                </p:cTn>
                              </p:par>
                              <p:par>
                                <p:cTn id="338" presetID="2" presetClass="exit" presetSubtype="4" fill="hold" nodeType="withEffect">
                                  <p:stCondLst>
                                    <p:cond delay="14250"/>
                                  </p:stCondLst>
                                  <p:childTnLst>
                                    <p:anim calcmode="lin" valueType="num">
                                      <p:cBhvr additive="base">
                                        <p:cTn id="339" dur="500"/>
                                        <p:tgtEl>
                                          <p:spTgt spid="63"/>
                                        </p:tgtEl>
                                        <p:attrNameLst>
                                          <p:attrName>ppt_x</p:attrName>
                                        </p:attrNameLst>
                                      </p:cBhvr>
                                      <p:tavLst>
                                        <p:tav tm="0">
                                          <p:val>
                                            <p:strVal val="ppt_x"/>
                                          </p:val>
                                        </p:tav>
                                        <p:tav tm="100000">
                                          <p:val>
                                            <p:strVal val="ppt_x"/>
                                          </p:val>
                                        </p:tav>
                                      </p:tavLst>
                                    </p:anim>
                                    <p:anim calcmode="lin" valueType="num">
                                      <p:cBhvr additive="base">
                                        <p:cTn id="340" dur="500"/>
                                        <p:tgtEl>
                                          <p:spTgt spid="63"/>
                                        </p:tgtEl>
                                        <p:attrNameLst>
                                          <p:attrName>ppt_y</p:attrName>
                                        </p:attrNameLst>
                                      </p:cBhvr>
                                      <p:tavLst>
                                        <p:tav tm="0">
                                          <p:val>
                                            <p:strVal val="ppt_y"/>
                                          </p:val>
                                        </p:tav>
                                        <p:tav tm="100000">
                                          <p:val>
                                            <p:strVal val="1+ppt_h/2"/>
                                          </p:val>
                                        </p:tav>
                                      </p:tavLst>
                                    </p:anim>
                                    <p:set>
                                      <p:cBhvr>
                                        <p:cTn id="341" dur="1" fill="hold">
                                          <p:stCondLst>
                                            <p:cond delay="499"/>
                                          </p:stCondLst>
                                        </p:cTn>
                                        <p:tgtEl>
                                          <p:spTgt spid="63"/>
                                        </p:tgtEl>
                                        <p:attrNameLst>
                                          <p:attrName>style.visibility</p:attrName>
                                        </p:attrNameLst>
                                      </p:cBhvr>
                                      <p:to>
                                        <p:strVal val="hidden"/>
                                      </p:to>
                                    </p:set>
                                  </p:childTnLst>
                                </p:cTn>
                              </p:par>
                              <p:par>
                                <p:cTn id="342" presetID="2" presetClass="exit" presetSubtype="4" fill="hold" nodeType="withEffect">
                                  <p:stCondLst>
                                    <p:cond delay="14250"/>
                                  </p:stCondLst>
                                  <p:childTnLst>
                                    <p:anim calcmode="lin" valueType="num">
                                      <p:cBhvr additive="base">
                                        <p:cTn id="343" dur="500"/>
                                        <p:tgtEl>
                                          <p:spTgt spid="150"/>
                                        </p:tgtEl>
                                        <p:attrNameLst>
                                          <p:attrName>ppt_x</p:attrName>
                                        </p:attrNameLst>
                                      </p:cBhvr>
                                      <p:tavLst>
                                        <p:tav tm="0">
                                          <p:val>
                                            <p:strVal val="ppt_x"/>
                                          </p:val>
                                        </p:tav>
                                        <p:tav tm="100000">
                                          <p:val>
                                            <p:strVal val="ppt_x"/>
                                          </p:val>
                                        </p:tav>
                                      </p:tavLst>
                                    </p:anim>
                                    <p:anim calcmode="lin" valueType="num">
                                      <p:cBhvr additive="base">
                                        <p:cTn id="344" dur="500"/>
                                        <p:tgtEl>
                                          <p:spTgt spid="150"/>
                                        </p:tgtEl>
                                        <p:attrNameLst>
                                          <p:attrName>ppt_y</p:attrName>
                                        </p:attrNameLst>
                                      </p:cBhvr>
                                      <p:tavLst>
                                        <p:tav tm="0">
                                          <p:val>
                                            <p:strVal val="ppt_y"/>
                                          </p:val>
                                        </p:tav>
                                        <p:tav tm="100000">
                                          <p:val>
                                            <p:strVal val="1+ppt_h/2"/>
                                          </p:val>
                                        </p:tav>
                                      </p:tavLst>
                                    </p:anim>
                                    <p:set>
                                      <p:cBhvr>
                                        <p:cTn id="345" dur="1" fill="hold">
                                          <p:stCondLst>
                                            <p:cond delay="499"/>
                                          </p:stCondLst>
                                        </p:cTn>
                                        <p:tgtEl>
                                          <p:spTgt spid="150"/>
                                        </p:tgtEl>
                                        <p:attrNameLst>
                                          <p:attrName>style.visibility</p:attrName>
                                        </p:attrNameLst>
                                      </p:cBhvr>
                                      <p:to>
                                        <p:strVal val="hidden"/>
                                      </p:to>
                                    </p:set>
                                  </p:childTnLst>
                                </p:cTn>
                              </p:par>
                              <p:par>
                                <p:cTn id="346" presetID="64" presetClass="path" presetSubtype="0" accel="50000" decel="50000" fill="hold" nodeType="withEffect">
                                  <p:stCondLst>
                                    <p:cond delay="15600"/>
                                  </p:stCondLst>
                                  <p:childTnLst>
                                    <p:animMotion origin="layout" path="M -0.08837 0.04143 L -0.09062 -0.14051 " pathEditMode="relative" rAng="0" ptsTypes="AA">
                                      <p:cBhvr>
                                        <p:cTn id="347" dur="1000" fill="hold"/>
                                        <p:tgtEl>
                                          <p:spTgt spid="65"/>
                                        </p:tgtEl>
                                        <p:attrNameLst>
                                          <p:attrName>ppt_x</p:attrName>
                                          <p:attrName>ppt_y</p:attrName>
                                        </p:attrNameLst>
                                      </p:cBhvr>
                                      <p:rCtr x="-122" y="-9097"/>
                                    </p:animMotion>
                                  </p:childTnLst>
                                </p:cTn>
                              </p:par>
                              <p:par>
                                <p:cTn id="348" presetID="64" presetClass="path" presetSubtype="0" accel="50000" decel="50000" fill="hold" nodeType="withEffect">
                                  <p:stCondLst>
                                    <p:cond delay="15600"/>
                                  </p:stCondLst>
                                  <p:childTnLst>
                                    <p:animMotion origin="layout" path="M -0.08976 0.04334 L -0.09201 -0.23652 " pathEditMode="fixed" rAng="0" ptsTypes="AA">
                                      <p:cBhvr>
                                        <p:cTn id="349" dur="1000" fill="hold"/>
                                        <p:tgtEl>
                                          <p:spTgt spid="151"/>
                                        </p:tgtEl>
                                        <p:attrNameLst>
                                          <p:attrName>ppt_x</p:attrName>
                                          <p:attrName>ppt_y</p:attrName>
                                        </p:attrNameLst>
                                      </p:cBhvr>
                                      <p:rCtr x="-122" y="-14005"/>
                                    </p:animMotion>
                                  </p:childTnLst>
                                </p:cTn>
                              </p:par>
                              <p:par>
                                <p:cTn id="350" presetID="45" presetClass="entr" presetSubtype="0" fill="hold" grpId="0" nodeType="withEffect">
                                  <p:stCondLst>
                                    <p:cond delay="16700"/>
                                  </p:stCondLst>
                                  <p:childTnLst>
                                    <p:set>
                                      <p:cBhvr>
                                        <p:cTn id="351" dur="1" fill="hold">
                                          <p:stCondLst>
                                            <p:cond delay="0"/>
                                          </p:stCondLst>
                                        </p:cTn>
                                        <p:tgtEl>
                                          <p:spTgt spid="131"/>
                                        </p:tgtEl>
                                        <p:attrNameLst>
                                          <p:attrName>style.visibility</p:attrName>
                                        </p:attrNameLst>
                                      </p:cBhvr>
                                      <p:to>
                                        <p:strVal val="visible"/>
                                      </p:to>
                                    </p:set>
                                    <p:animEffect transition="in" filter="fade">
                                      <p:cBhvr>
                                        <p:cTn id="352" dur="2000"/>
                                        <p:tgtEl>
                                          <p:spTgt spid="131"/>
                                        </p:tgtEl>
                                      </p:cBhvr>
                                    </p:animEffect>
                                    <p:anim calcmode="lin" valueType="num">
                                      <p:cBhvr>
                                        <p:cTn id="353" dur="2000" fill="hold"/>
                                        <p:tgtEl>
                                          <p:spTgt spid="131"/>
                                        </p:tgtEl>
                                        <p:attrNameLst>
                                          <p:attrName>ppt_w</p:attrName>
                                        </p:attrNameLst>
                                      </p:cBhvr>
                                      <p:tavLst>
                                        <p:tav tm="0" fmla="#ppt_w*sin(2.5*pi*$)">
                                          <p:val>
                                            <p:fltVal val="0"/>
                                          </p:val>
                                        </p:tav>
                                        <p:tav tm="100000">
                                          <p:val>
                                            <p:fltVal val="1"/>
                                          </p:val>
                                        </p:tav>
                                      </p:tavLst>
                                    </p:anim>
                                    <p:anim calcmode="lin" valueType="num">
                                      <p:cBhvr>
                                        <p:cTn id="354" dur="2000" fill="hold"/>
                                        <p:tgtEl>
                                          <p:spTgt spid="131"/>
                                        </p:tgtEl>
                                        <p:attrNameLst>
                                          <p:attrName>ppt_h</p:attrName>
                                        </p:attrNameLst>
                                      </p:cBhvr>
                                      <p:tavLst>
                                        <p:tav tm="0">
                                          <p:val>
                                            <p:strVal val="#ppt_h"/>
                                          </p:val>
                                        </p:tav>
                                        <p:tav tm="100000">
                                          <p:val>
                                            <p:strVal val="#ppt_h"/>
                                          </p:val>
                                        </p:tav>
                                      </p:tavLst>
                                    </p:anim>
                                  </p:childTnLst>
                                </p:cTn>
                              </p:par>
                              <p:par>
                                <p:cTn id="355" presetID="45" presetClass="entr" presetSubtype="0" fill="hold" grpId="0" nodeType="withEffect">
                                  <p:stCondLst>
                                    <p:cond delay="22200"/>
                                  </p:stCondLst>
                                  <p:childTnLst>
                                    <p:set>
                                      <p:cBhvr>
                                        <p:cTn id="356" dur="1" fill="hold">
                                          <p:stCondLst>
                                            <p:cond delay="0"/>
                                          </p:stCondLst>
                                        </p:cTn>
                                        <p:tgtEl>
                                          <p:spTgt spid="132"/>
                                        </p:tgtEl>
                                        <p:attrNameLst>
                                          <p:attrName>style.visibility</p:attrName>
                                        </p:attrNameLst>
                                      </p:cBhvr>
                                      <p:to>
                                        <p:strVal val="visible"/>
                                      </p:to>
                                    </p:set>
                                    <p:animEffect transition="in" filter="fade">
                                      <p:cBhvr>
                                        <p:cTn id="357" dur="2000"/>
                                        <p:tgtEl>
                                          <p:spTgt spid="132"/>
                                        </p:tgtEl>
                                      </p:cBhvr>
                                    </p:animEffect>
                                    <p:anim calcmode="lin" valueType="num">
                                      <p:cBhvr>
                                        <p:cTn id="358" dur="2000" fill="hold"/>
                                        <p:tgtEl>
                                          <p:spTgt spid="132"/>
                                        </p:tgtEl>
                                        <p:attrNameLst>
                                          <p:attrName>ppt_w</p:attrName>
                                        </p:attrNameLst>
                                      </p:cBhvr>
                                      <p:tavLst>
                                        <p:tav tm="0" fmla="#ppt_w*sin(2.5*pi*$)">
                                          <p:val>
                                            <p:fltVal val="0"/>
                                          </p:val>
                                        </p:tav>
                                        <p:tav tm="100000">
                                          <p:val>
                                            <p:fltVal val="1"/>
                                          </p:val>
                                        </p:tav>
                                      </p:tavLst>
                                    </p:anim>
                                    <p:anim calcmode="lin" valueType="num">
                                      <p:cBhvr>
                                        <p:cTn id="359" dur="2000" fill="hold"/>
                                        <p:tgtEl>
                                          <p:spTgt spid="132"/>
                                        </p:tgtEl>
                                        <p:attrNameLst>
                                          <p:attrName>ppt_h</p:attrName>
                                        </p:attrNameLst>
                                      </p:cBhvr>
                                      <p:tavLst>
                                        <p:tav tm="0">
                                          <p:val>
                                            <p:strVal val="#ppt_h"/>
                                          </p:val>
                                        </p:tav>
                                        <p:tav tm="100000">
                                          <p:val>
                                            <p:strVal val="#ppt_h"/>
                                          </p:val>
                                        </p:tav>
                                      </p:tavLst>
                                    </p:anim>
                                  </p:childTnLst>
                                </p:cTn>
                              </p:par>
                              <p:par>
                                <p:cTn id="360" presetID="45" presetClass="entr" presetSubtype="0" fill="hold" grpId="0" nodeType="withEffect">
                                  <p:stCondLst>
                                    <p:cond delay="25400"/>
                                  </p:stCondLst>
                                  <p:childTnLst>
                                    <p:set>
                                      <p:cBhvr>
                                        <p:cTn id="361" dur="1" fill="hold">
                                          <p:stCondLst>
                                            <p:cond delay="0"/>
                                          </p:stCondLst>
                                        </p:cTn>
                                        <p:tgtEl>
                                          <p:spTgt spid="120"/>
                                        </p:tgtEl>
                                        <p:attrNameLst>
                                          <p:attrName>style.visibility</p:attrName>
                                        </p:attrNameLst>
                                      </p:cBhvr>
                                      <p:to>
                                        <p:strVal val="visible"/>
                                      </p:to>
                                    </p:set>
                                    <p:animEffect transition="in" filter="fade">
                                      <p:cBhvr>
                                        <p:cTn id="362" dur="2000"/>
                                        <p:tgtEl>
                                          <p:spTgt spid="120"/>
                                        </p:tgtEl>
                                      </p:cBhvr>
                                    </p:animEffect>
                                    <p:anim calcmode="lin" valueType="num">
                                      <p:cBhvr>
                                        <p:cTn id="363" dur="2000" fill="hold"/>
                                        <p:tgtEl>
                                          <p:spTgt spid="120"/>
                                        </p:tgtEl>
                                        <p:attrNameLst>
                                          <p:attrName>ppt_w</p:attrName>
                                        </p:attrNameLst>
                                      </p:cBhvr>
                                      <p:tavLst>
                                        <p:tav tm="0" fmla="#ppt_w*sin(2.5*pi*$)">
                                          <p:val>
                                            <p:fltVal val="0"/>
                                          </p:val>
                                        </p:tav>
                                        <p:tav tm="100000">
                                          <p:val>
                                            <p:fltVal val="1"/>
                                          </p:val>
                                        </p:tav>
                                      </p:tavLst>
                                    </p:anim>
                                    <p:anim calcmode="lin" valueType="num">
                                      <p:cBhvr>
                                        <p:cTn id="364" dur="2000" fill="hold"/>
                                        <p:tgtEl>
                                          <p:spTgt spid="120"/>
                                        </p:tgtEl>
                                        <p:attrNameLst>
                                          <p:attrName>ppt_h</p:attrName>
                                        </p:attrNameLst>
                                      </p:cBhvr>
                                      <p:tavLst>
                                        <p:tav tm="0">
                                          <p:val>
                                            <p:strVal val="#ppt_h"/>
                                          </p:val>
                                        </p:tav>
                                        <p:tav tm="100000">
                                          <p:val>
                                            <p:strVal val="#ppt_h"/>
                                          </p:val>
                                        </p:tav>
                                      </p:tavLst>
                                    </p:anim>
                                  </p:childTnLst>
                                </p:cTn>
                              </p:par>
                              <p:par>
                                <p:cTn id="365" presetID="1" presetClass="exit" presetSubtype="0" fill="hold" grpId="2" nodeType="withEffect">
                                  <p:stCondLst>
                                    <p:cond delay="28500"/>
                                  </p:stCondLst>
                                  <p:childTnLst>
                                    <p:set>
                                      <p:cBhvr>
                                        <p:cTn id="366" dur="1" fill="hold">
                                          <p:stCondLst>
                                            <p:cond delay="0"/>
                                          </p:stCondLst>
                                        </p:cTn>
                                        <p:tgtEl>
                                          <p:spTgt spid="131"/>
                                        </p:tgtEl>
                                        <p:attrNameLst>
                                          <p:attrName>style.visibility</p:attrName>
                                        </p:attrNameLst>
                                      </p:cBhvr>
                                      <p:to>
                                        <p:strVal val="hidden"/>
                                      </p:to>
                                    </p:set>
                                  </p:childTnLst>
                                </p:cTn>
                              </p:par>
                              <p:par>
                                <p:cTn id="367" presetID="1" presetClass="exit" presetSubtype="0" fill="hold" grpId="2" nodeType="withEffect">
                                  <p:stCondLst>
                                    <p:cond delay="28500"/>
                                  </p:stCondLst>
                                  <p:childTnLst>
                                    <p:set>
                                      <p:cBhvr>
                                        <p:cTn id="368" dur="1" fill="hold">
                                          <p:stCondLst>
                                            <p:cond delay="0"/>
                                          </p:stCondLst>
                                        </p:cTn>
                                        <p:tgtEl>
                                          <p:spTgt spid="132"/>
                                        </p:tgtEl>
                                        <p:attrNameLst>
                                          <p:attrName>style.visibility</p:attrName>
                                        </p:attrNameLst>
                                      </p:cBhvr>
                                      <p:to>
                                        <p:strVal val="hidden"/>
                                      </p:to>
                                    </p:set>
                                  </p:childTnLst>
                                </p:cTn>
                              </p:par>
                              <p:par>
                                <p:cTn id="369" presetID="1" presetClass="exit" presetSubtype="0" fill="hold" grpId="2" nodeType="withEffect">
                                  <p:stCondLst>
                                    <p:cond delay="28500"/>
                                  </p:stCondLst>
                                  <p:childTnLst>
                                    <p:set>
                                      <p:cBhvr>
                                        <p:cTn id="370" dur="1" fill="hold">
                                          <p:stCondLst>
                                            <p:cond delay="0"/>
                                          </p:stCondLst>
                                        </p:cTn>
                                        <p:tgtEl>
                                          <p:spTgt spid="120"/>
                                        </p:tgtEl>
                                        <p:attrNameLst>
                                          <p:attrName>style.visibility</p:attrName>
                                        </p:attrNameLst>
                                      </p:cBhvr>
                                      <p:to>
                                        <p:strVal val="hidden"/>
                                      </p:to>
                                    </p:set>
                                  </p:childTnLst>
                                </p:cTn>
                              </p:par>
                            </p:childTnLst>
                          </p:cTn>
                        </p:par>
                        <p:par>
                          <p:cTn id="371" fill="hold">
                            <p:stCondLst>
                              <p:cond delay="36500"/>
                            </p:stCondLst>
                            <p:childTnLst>
                              <p:par>
                                <p:cTn id="372" presetID="2" presetClass="exit" presetSubtype="4" fill="hold" nodeType="afterEffect">
                                  <p:stCondLst>
                                    <p:cond delay="0"/>
                                  </p:stCondLst>
                                  <p:childTnLst>
                                    <p:anim calcmode="lin" valueType="num">
                                      <p:cBhvr additive="base">
                                        <p:cTn id="373" dur="500"/>
                                        <p:tgtEl>
                                          <p:spTgt spid="65"/>
                                        </p:tgtEl>
                                        <p:attrNameLst>
                                          <p:attrName>ppt_x</p:attrName>
                                        </p:attrNameLst>
                                      </p:cBhvr>
                                      <p:tavLst>
                                        <p:tav tm="0">
                                          <p:val>
                                            <p:strVal val="ppt_x"/>
                                          </p:val>
                                        </p:tav>
                                        <p:tav tm="100000">
                                          <p:val>
                                            <p:strVal val="ppt_x"/>
                                          </p:val>
                                        </p:tav>
                                      </p:tavLst>
                                    </p:anim>
                                    <p:anim calcmode="lin" valueType="num">
                                      <p:cBhvr additive="base">
                                        <p:cTn id="374" dur="500"/>
                                        <p:tgtEl>
                                          <p:spTgt spid="65"/>
                                        </p:tgtEl>
                                        <p:attrNameLst>
                                          <p:attrName>ppt_y</p:attrName>
                                        </p:attrNameLst>
                                      </p:cBhvr>
                                      <p:tavLst>
                                        <p:tav tm="0">
                                          <p:val>
                                            <p:strVal val="ppt_y"/>
                                          </p:val>
                                        </p:tav>
                                        <p:tav tm="100000">
                                          <p:val>
                                            <p:strVal val="1+ppt_h/2"/>
                                          </p:val>
                                        </p:tav>
                                      </p:tavLst>
                                    </p:anim>
                                    <p:set>
                                      <p:cBhvr>
                                        <p:cTn id="375" dur="1" fill="hold">
                                          <p:stCondLst>
                                            <p:cond delay="499"/>
                                          </p:stCondLst>
                                        </p:cTn>
                                        <p:tgtEl>
                                          <p:spTgt spid="65"/>
                                        </p:tgtEl>
                                        <p:attrNameLst>
                                          <p:attrName>style.visibility</p:attrName>
                                        </p:attrNameLst>
                                      </p:cBhvr>
                                      <p:to>
                                        <p:strVal val="hidden"/>
                                      </p:to>
                                    </p:set>
                                  </p:childTnLst>
                                </p:cTn>
                              </p:par>
                              <p:par>
                                <p:cTn id="376" presetID="2" presetClass="exit" presetSubtype="4" fill="hold" nodeType="withEffect">
                                  <p:stCondLst>
                                    <p:cond delay="0"/>
                                  </p:stCondLst>
                                  <p:childTnLst>
                                    <p:anim calcmode="lin" valueType="num">
                                      <p:cBhvr additive="base">
                                        <p:cTn id="377" dur="500"/>
                                        <p:tgtEl>
                                          <p:spTgt spid="151"/>
                                        </p:tgtEl>
                                        <p:attrNameLst>
                                          <p:attrName>ppt_x</p:attrName>
                                        </p:attrNameLst>
                                      </p:cBhvr>
                                      <p:tavLst>
                                        <p:tav tm="0">
                                          <p:val>
                                            <p:strVal val="ppt_x"/>
                                          </p:val>
                                        </p:tav>
                                        <p:tav tm="100000">
                                          <p:val>
                                            <p:strVal val="ppt_x"/>
                                          </p:val>
                                        </p:tav>
                                      </p:tavLst>
                                    </p:anim>
                                    <p:anim calcmode="lin" valueType="num">
                                      <p:cBhvr additive="base">
                                        <p:cTn id="378" dur="500"/>
                                        <p:tgtEl>
                                          <p:spTgt spid="151"/>
                                        </p:tgtEl>
                                        <p:attrNameLst>
                                          <p:attrName>ppt_y</p:attrName>
                                        </p:attrNameLst>
                                      </p:cBhvr>
                                      <p:tavLst>
                                        <p:tav tm="0">
                                          <p:val>
                                            <p:strVal val="ppt_y"/>
                                          </p:val>
                                        </p:tav>
                                        <p:tav tm="100000">
                                          <p:val>
                                            <p:strVal val="1+ppt_h/2"/>
                                          </p:val>
                                        </p:tav>
                                      </p:tavLst>
                                    </p:anim>
                                    <p:set>
                                      <p:cBhvr>
                                        <p:cTn id="379" dur="1" fill="hold">
                                          <p:stCondLst>
                                            <p:cond delay="499"/>
                                          </p:stCondLst>
                                        </p:cTn>
                                        <p:tgtEl>
                                          <p:spTgt spid="151"/>
                                        </p:tgtEl>
                                        <p:attrNameLst>
                                          <p:attrName>style.visibility</p:attrName>
                                        </p:attrNameLst>
                                      </p:cBhvr>
                                      <p:to>
                                        <p:strVal val="hidden"/>
                                      </p:to>
                                    </p:set>
                                  </p:childTnLst>
                                </p:cTn>
                              </p:par>
                            </p:childTnLst>
                          </p:cTn>
                        </p:par>
                        <p:par>
                          <p:cTn id="380" fill="hold">
                            <p:stCondLst>
                              <p:cond delay="37000"/>
                            </p:stCondLst>
                            <p:childTnLst>
                              <p:par>
                                <p:cTn id="381" presetID="22" presetClass="entr" presetSubtype="8" fill="hold" grpId="0" nodeType="afterEffect">
                                  <p:stCondLst>
                                    <p:cond delay="0"/>
                                  </p:stCondLst>
                                  <p:iterate type="lt">
                                    <p:tmPct val="10000"/>
                                  </p:iterate>
                                  <p:childTnLst>
                                    <p:set>
                                      <p:cBhvr>
                                        <p:cTn id="382" dur="1" fill="hold">
                                          <p:stCondLst>
                                            <p:cond delay="0"/>
                                          </p:stCondLst>
                                        </p:cTn>
                                        <p:tgtEl>
                                          <p:spTgt spid="67"/>
                                        </p:tgtEl>
                                        <p:attrNameLst>
                                          <p:attrName>style.visibility</p:attrName>
                                        </p:attrNameLst>
                                      </p:cBhvr>
                                      <p:to>
                                        <p:strVal val="visible"/>
                                      </p:to>
                                    </p:set>
                                    <p:animEffect transition="in" filter="wipe(left)">
                                      <p:cBhvr>
                                        <p:cTn id="383" dur="500"/>
                                        <p:tgtEl>
                                          <p:spTgt spid="67"/>
                                        </p:tgtEl>
                                      </p:cBhvr>
                                    </p:animEffect>
                                  </p:childTnLst>
                                </p:cTn>
                              </p:par>
                              <p:par>
                                <p:cTn id="384" presetID="1" presetClass="entr" presetSubtype="0" fill="hold" grpId="1" nodeType="withEffect">
                                  <p:stCondLst>
                                    <p:cond delay="0"/>
                                  </p:stCondLst>
                                  <p:iterate type="lt">
                                    <p:tmAbs val="0"/>
                                  </p:iterate>
                                  <p:childTnLst>
                                    <p:set>
                                      <p:cBhvr>
                                        <p:cTn id="385" dur="1" fill="hold">
                                          <p:stCondLst>
                                            <p:cond delay="27149"/>
                                          </p:stCondLst>
                                        </p:cTn>
                                        <p:tgtEl>
                                          <p:spTgt spid="67"/>
                                        </p:tgtEl>
                                        <p:attrNameLst>
                                          <p:attrName>style.visibility</p:attrName>
                                        </p:attrNameLst>
                                      </p:cBhvr>
                                      <p:to>
                                        <p:strVal val="visible"/>
                                      </p:to>
                                    </p:set>
                                  </p:childTnLst>
                                  <p:subTnLst>
                                    <p:audio>
                                      <p:cMediaNode>
                                        <p:cTn display="0" masterRel="sameClick">
                                          <p:stCondLst>
                                            <p:cond evt="begin" delay="0">
                                              <p:tn val="384"/>
                                            </p:cond>
                                          </p:stCondLst>
                                          <p:endCondLst>
                                            <p:cond evt="onStopAudio" delay="0">
                                              <p:tgtEl>
                                                <p:sldTgt/>
                                              </p:tgtEl>
                                            </p:cond>
                                          </p:endCondLst>
                                        </p:cTn>
                                        <p:tgtEl>
                                          <p:sndTgt r:embed="rId12" name="cpL07S07_Clip_3_2.wav"/>
                                        </p:tgtEl>
                                      </p:cMediaNode>
                                    </p:audio>
                                  </p:subTnLst>
                                </p:cTn>
                              </p:par>
                              <p:par>
                                <p:cTn id="386" presetID="64" presetClass="path" presetSubtype="0" accel="50000" decel="50000" fill="hold" nodeType="withEffect">
                                  <p:stCondLst>
                                    <p:cond delay="0"/>
                                  </p:stCondLst>
                                  <p:childTnLst>
                                    <p:animMotion origin="layout" path="M -0.10816 0.04236 L -0.11041 -0.13959 " pathEditMode="relative" rAng="0" ptsTypes="AA">
                                      <p:cBhvr>
                                        <p:cTn id="387" dur="1000" fill="hold"/>
                                        <p:tgtEl>
                                          <p:spTgt spid="136"/>
                                        </p:tgtEl>
                                        <p:attrNameLst>
                                          <p:attrName>ppt_x</p:attrName>
                                          <p:attrName>ppt_y</p:attrName>
                                        </p:attrNameLst>
                                      </p:cBhvr>
                                      <p:rCtr x="-122" y="-9097"/>
                                    </p:animMotion>
                                  </p:childTnLst>
                                </p:cTn>
                              </p:par>
                              <p:par>
                                <p:cTn id="388" presetID="64" presetClass="path" presetSubtype="0" accel="50000" decel="50000" fill="hold" nodeType="withEffect">
                                  <p:stCondLst>
                                    <p:cond delay="0"/>
                                  </p:stCondLst>
                                  <p:childTnLst>
                                    <p:animMotion origin="layout" path="M -0.10937 0.04334 L -0.11163 -0.23652 " pathEditMode="fixed" rAng="0" ptsTypes="AA">
                                      <p:cBhvr>
                                        <p:cTn id="389" dur="1000" fill="hold"/>
                                        <p:tgtEl>
                                          <p:spTgt spid="152"/>
                                        </p:tgtEl>
                                        <p:attrNameLst>
                                          <p:attrName>ppt_x</p:attrName>
                                          <p:attrName>ppt_y</p:attrName>
                                        </p:attrNameLst>
                                      </p:cBhvr>
                                      <p:rCtr x="-122" y="-14005"/>
                                    </p:animMotion>
                                  </p:childTnLst>
                                </p:cTn>
                              </p:par>
                            </p:childTnLst>
                          </p:cTn>
                        </p:par>
                        <p:par>
                          <p:cTn id="390" fill="hold">
                            <p:stCondLst>
                              <p:cond delay="64150"/>
                            </p:stCondLst>
                            <p:childTnLst>
                              <p:par>
                                <p:cTn id="391" presetID="2" presetClass="exit" presetSubtype="4" fill="hold" nodeType="afterEffect">
                                  <p:stCondLst>
                                    <p:cond delay="0"/>
                                  </p:stCondLst>
                                  <p:childTnLst>
                                    <p:anim calcmode="lin" valueType="num">
                                      <p:cBhvr additive="base">
                                        <p:cTn id="392" dur="500"/>
                                        <p:tgtEl>
                                          <p:spTgt spid="136"/>
                                        </p:tgtEl>
                                        <p:attrNameLst>
                                          <p:attrName>ppt_x</p:attrName>
                                        </p:attrNameLst>
                                      </p:cBhvr>
                                      <p:tavLst>
                                        <p:tav tm="0">
                                          <p:val>
                                            <p:strVal val="ppt_x"/>
                                          </p:val>
                                        </p:tav>
                                        <p:tav tm="100000">
                                          <p:val>
                                            <p:strVal val="ppt_x"/>
                                          </p:val>
                                        </p:tav>
                                      </p:tavLst>
                                    </p:anim>
                                    <p:anim calcmode="lin" valueType="num">
                                      <p:cBhvr additive="base">
                                        <p:cTn id="393" dur="500"/>
                                        <p:tgtEl>
                                          <p:spTgt spid="136"/>
                                        </p:tgtEl>
                                        <p:attrNameLst>
                                          <p:attrName>ppt_y</p:attrName>
                                        </p:attrNameLst>
                                      </p:cBhvr>
                                      <p:tavLst>
                                        <p:tav tm="0">
                                          <p:val>
                                            <p:strVal val="ppt_y"/>
                                          </p:val>
                                        </p:tav>
                                        <p:tav tm="100000">
                                          <p:val>
                                            <p:strVal val="1+ppt_h/2"/>
                                          </p:val>
                                        </p:tav>
                                      </p:tavLst>
                                    </p:anim>
                                    <p:set>
                                      <p:cBhvr>
                                        <p:cTn id="394" dur="1" fill="hold">
                                          <p:stCondLst>
                                            <p:cond delay="499"/>
                                          </p:stCondLst>
                                        </p:cTn>
                                        <p:tgtEl>
                                          <p:spTgt spid="136"/>
                                        </p:tgtEl>
                                        <p:attrNameLst>
                                          <p:attrName>style.visibility</p:attrName>
                                        </p:attrNameLst>
                                      </p:cBhvr>
                                      <p:to>
                                        <p:strVal val="hidden"/>
                                      </p:to>
                                    </p:set>
                                  </p:childTnLst>
                                </p:cTn>
                              </p:par>
                              <p:par>
                                <p:cTn id="395" presetID="2" presetClass="exit" presetSubtype="4" fill="hold" nodeType="withEffect">
                                  <p:stCondLst>
                                    <p:cond delay="0"/>
                                  </p:stCondLst>
                                  <p:childTnLst>
                                    <p:anim calcmode="lin" valueType="num">
                                      <p:cBhvr additive="base">
                                        <p:cTn id="396" dur="500"/>
                                        <p:tgtEl>
                                          <p:spTgt spid="152"/>
                                        </p:tgtEl>
                                        <p:attrNameLst>
                                          <p:attrName>ppt_x</p:attrName>
                                        </p:attrNameLst>
                                      </p:cBhvr>
                                      <p:tavLst>
                                        <p:tav tm="0">
                                          <p:val>
                                            <p:strVal val="ppt_x"/>
                                          </p:val>
                                        </p:tav>
                                        <p:tav tm="100000">
                                          <p:val>
                                            <p:strVal val="ppt_x"/>
                                          </p:val>
                                        </p:tav>
                                      </p:tavLst>
                                    </p:anim>
                                    <p:anim calcmode="lin" valueType="num">
                                      <p:cBhvr additive="base">
                                        <p:cTn id="397" dur="500"/>
                                        <p:tgtEl>
                                          <p:spTgt spid="152"/>
                                        </p:tgtEl>
                                        <p:attrNameLst>
                                          <p:attrName>ppt_y</p:attrName>
                                        </p:attrNameLst>
                                      </p:cBhvr>
                                      <p:tavLst>
                                        <p:tav tm="0">
                                          <p:val>
                                            <p:strVal val="ppt_y"/>
                                          </p:val>
                                        </p:tav>
                                        <p:tav tm="100000">
                                          <p:val>
                                            <p:strVal val="1+ppt_h/2"/>
                                          </p:val>
                                        </p:tav>
                                      </p:tavLst>
                                    </p:anim>
                                    <p:set>
                                      <p:cBhvr>
                                        <p:cTn id="398" dur="1" fill="hold">
                                          <p:stCondLst>
                                            <p:cond delay="499"/>
                                          </p:stCondLst>
                                        </p:cTn>
                                        <p:tgtEl>
                                          <p:spTgt spid="152"/>
                                        </p:tgtEl>
                                        <p:attrNameLst>
                                          <p:attrName>style.visibility</p:attrName>
                                        </p:attrNameLst>
                                      </p:cBhvr>
                                      <p:to>
                                        <p:strVal val="hidden"/>
                                      </p:to>
                                    </p:set>
                                  </p:childTnLst>
                                </p:cTn>
                              </p:par>
                            </p:childTnLst>
                          </p:cTn>
                        </p:par>
                        <p:par>
                          <p:cTn id="399" fill="hold">
                            <p:stCondLst>
                              <p:cond delay="64650"/>
                            </p:stCondLst>
                            <p:childTnLst>
                              <p:par>
                                <p:cTn id="400" presetID="16" presetClass="emph" presetSubtype="0" fill="hold" grpId="2" nodeType="afterEffect">
                                  <p:stCondLst>
                                    <p:cond delay="0"/>
                                  </p:stCondLst>
                                  <p:iterate type="lt">
                                    <p:tmPct val="4000"/>
                                  </p:iterate>
                                  <p:childTnLst>
                                    <p:set>
                                      <p:cBhvr override="childStyle">
                                        <p:cTn id="401" dur="500" fill="hold"/>
                                        <p:tgtEl>
                                          <p:spTgt spid="72"/>
                                        </p:tgtEl>
                                        <p:attrNameLst>
                                          <p:attrName>style.color</p:attrName>
                                        </p:attrNameLst>
                                      </p:cBhvr>
                                      <p:to>
                                        <p:clrVal>
                                          <a:srgbClr val="C00000"/>
                                        </p:clrVal>
                                      </p:to>
                                    </p:set>
                                    <p:set>
                                      <p:cBhvr>
                                        <p:cTn id="402" dur="500" fill="hold"/>
                                        <p:tgtEl>
                                          <p:spTgt spid="72"/>
                                        </p:tgtEl>
                                        <p:attrNameLst>
                                          <p:attrName>fillcolor</p:attrName>
                                        </p:attrNameLst>
                                      </p:cBhvr>
                                      <p:to>
                                        <p:clrVal>
                                          <a:srgbClr val="C00000"/>
                                        </p:clrVal>
                                      </p:to>
                                    </p:set>
                                    <p:set>
                                      <p:cBhvr>
                                        <p:cTn id="403" dur="500" fill="hold"/>
                                        <p:tgtEl>
                                          <p:spTgt spid="72"/>
                                        </p:tgtEl>
                                        <p:attrNameLst>
                                          <p:attrName>fill.type</p:attrName>
                                        </p:attrNameLst>
                                      </p:cBhvr>
                                      <p:to>
                                        <p:strVal val="solid"/>
                                      </p:to>
                                    </p:set>
                                  </p:childTnLst>
                                </p:cTn>
                              </p:par>
                            </p:childTnLst>
                          </p:cTn>
                        </p:par>
                      </p:childTnLst>
                    </p:cTn>
                  </p:par>
                </p:childTnLst>
              </p:cTn>
              <p:nextCondLst>
                <p:cond evt="onClick" delay="0">
                  <p:tgtEl>
                    <p:spTgt spid="72"/>
                  </p:tgtEl>
                </p:cond>
              </p:nextCondLst>
            </p:seq>
            <p:seq concurrent="1" nextAc="seek">
              <p:cTn id="404" restart="whenNotActive" fill="hold" evtFilter="cancelBubble" nodeType="interactiveSeq">
                <p:stCondLst>
                  <p:cond evt="onClick" delay="0">
                    <p:tgtEl>
                      <p:spTgt spid="88"/>
                    </p:tgtEl>
                  </p:cond>
                </p:stCondLst>
                <p:endSync evt="end" delay="0">
                  <p:rtn val="all"/>
                </p:endSync>
                <p:childTnLst>
                  <p:par>
                    <p:cTn id="405" fill="hold">
                      <p:stCondLst>
                        <p:cond delay="0"/>
                      </p:stCondLst>
                      <p:childTnLst>
                        <p:par>
                          <p:cTn id="406" fill="hold">
                            <p:stCondLst>
                              <p:cond delay="0"/>
                            </p:stCondLst>
                            <p:childTnLst>
                              <p:par>
                                <p:cTn id="407" presetID="26" presetClass="emph" presetSubtype="0" fill="hold" grpId="1" nodeType="withEffect">
                                  <p:stCondLst>
                                    <p:cond delay="0"/>
                                  </p:stCondLst>
                                  <p:iterate type="lt">
                                    <p:tmPct val="0"/>
                                  </p:iterate>
                                  <p:childTnLst>
                                    <p:animEffect transition="out" filter="fade">
                                      <p:cBhvr>
                                        <p:cTn id="408" dur="500" tmFilter="0, 0; .2, .5; .8, .5; 1, 0"/>
                                        <p:tgtEl>
                                          <p:spTgt spid="88"/>
                                        </p:tgtEl>
                                      </p:cBhvr>
                                    </p:animEffect>
                                    <p:animScale>
                                      <p:cBhvr>
                                        <p:cTn id="409" dur="250" autoRev="1" fill="hold"/>
                                        <p:tgtEl>
                                          <p:spTgt spid="88"/>
                                        </p:tgtEl>
                                      </p:cBhvr>
                                      <p:by x="105000" y="105000"/>
                                    </p:animScale>
                                  </p:childTnLst>
                                </p:cTn>
                              </p:par>
                              <p:par>
                                <p:cTn id="410" presetID="9" presetClass="entr" presetSubtype="0" fill="hold" grpId="4" nodeType="withEffect">
                                  <p:stCondLst>
                                    <p:cond delay="0"/>
                                  </p:stCondLst>
                                  <p:childTnLst>
                                    <p:set>
                                      <p:cBhvr>
                                        <p:cTn id="411" dur="1" fill="hold">
                                          <p:stCondLst>
                                            <p:cond delay="0"/>
                                          </p:stCondLst>
                                        </p:cTn>
                                        <p:tgtEl>
                                          <p:spTgt spid="135"/>
                                        </p:tgtEl>
                                        <p:attrNameLst>
                                          <p:attrName>style.visibility</p:attrName>
                                        </p:attrNameLst>
                                      </p:cBhvr>
                                      <p:to>
                                        <p:strVal val="visible"/>
                                      </p:to>
                                    </p:set>
                                    <p:animEffect transition="in" filter="dissolve">
                                      <p:cBhvr>
                                        <p:cTn id="412" dur="500"/>
                                        <p:tgtEl>
                                          <p:spTgt spid="135"/>
                                        </p:tgtEl>
                                      </p:cBhvr>
                                    </p:animEffect>
                                  </p:childTnLst>
                                </p:cTn>
                              </p:par>
                            </p:childTnLst>
                          </p:cTn>
                        </p:par>
                        <p:par>
                          <p:cTn id="413" fill="hold">
                            <p:stCondLst>
                              <p:cond delay="500"/>
                            </p:stCondLst>
                            <p:childTnLst>
                              <p:par>
                                <p:cTn id="414" presetID="34" presetClass="emph" presetSubtype="0" fill="hold" grpId="0" nodeType="afterEffect">
                                  <p:stCondLst>
                                    <p:cond delay="0"/>
                                  </p:stCondLst>
                                  <p:iterate type="lt">
                                    <p:tmPct val="10000"/>
                                  </p:iterate>
                                  <p:childTnLst>
                                    <p:animMotion origin="layout" path="M -0.00104 2.96296E-6 L 0 -0.04815 " pathEditMode="relative" rAng="0" ptsTypes="AA">
                                      <p:cBhvr>
                                        <p:cTn id="415" dur="250" accel="50000" decel="50000" autoRev="1" fill="hold">
                                          <p:stCondLst>
                                            <p:cond delay="0"/>
                                          </p:stCondLst>
                                        </p:cTn>
                                        <p:tgtEl>
                                          <p:spTgt spid="4"/>
                                        </p:tgtEl>
                                        <p:attrNameLst>
                                          <p:attrName>ppt_x</p:attrName>
                                          <p:attrName>ppt_y</p:attrName>
                                        </p:attrNameLst>
                                      </p:cBhvr>
                                      <p:rCtr x="52" y="-2407"/>
                                    </p:animMotion>
                                    <p:animRot by="1500000">
                                      <p:cBhvr>
                                        <p:cTn id="416" dur="125" fill="hold">
                                          <p:stCondLst>
                                            <p:cond delay="0"/>
                                          </p:stCondLst>
                                        </p:cTn>
                                        <p:tgtEl>
                                          <p:spTgt spid="4"/>
                                        </p:tgtEl>
                                        <p:attrNameLst>
                                          <p:attrName>r</p:attrName>
                                        </p:attrNameLst>
                                      </p:cBhvr>
                                    </p:animRot>
                                    <p:animRot by="-1500000">
                                      <p:cBhvr>
                                        <p:cTn id="417" dur="125" fill="hold">
                                          <p:stCondLst>
                                            <p:cond delay="125"/>
                                          </p:stCondLst>
                                        </p:cTn>
                                        <p:tgtEl>
                                          <p:spTgt spid="4"/>
                                        </p:tgtEl>
                                        <p:attrNameLst>
                                          <p:attrName>r</p:attrName>
                                        </p:attrNameLst>
                                      </p:cBhvr>
                                    </p:animRot>
                                    <p:animRot by="-1500000">
                                      <p:cBhvr>
                                        <p:cTn id="418" dur="125" fill="hold">
                                          <p:stCondLst>
                                            <p:cond delay="250"/>
                                          </p:stCondLst>
                                        </p:cTn>
                                        <p:tgtEl>
                                          <p:spTgt spid="4"/>
                                        </p:tgtEl>
                                        <p:attrNameLst>
                                          <p:attrName>r</p:attrName>
                                        </p:attrNameLst>
                                      </p:cBhvr>
                                    </p:animRot>
                                    <p:animRot by="1500000">
                                      <p:cBhvr>
                                        <p:cTn id="419" dur="125" fill="hold">
                                          <p:stCondLst>
                                            <p:cond delay="375"/>
                                          </p:stCondLst>
                                        </p:cTn>
                                        <p:tgtEl>
                                          <p:spTgt spid="4"/>
                                        </p:tgtEl>
                                        <p:attrNameLst>
                                          <p:attrName>r</p:attrName>
                                        </p:attrNameLst>
                                      </p:cBhvr>
                                    </p:animRot>
                                  </p:childTnLst>
                                </p:cTn>
                              </p:par>
                              <p:par>
                                <p:cTn id="420" presetID="1" presetClass="entr" presetSubtype="0" fill="hold" grpId="1" nodeType="withEffect">
                                  <p:stCondLst>
                                    <p:cond delay="0"/>
                                  </p:stCondLst>
                                  <p:iterate type="lt">
                                    <p:tmAbs val="0"/>
                                  </p:iterate>
                                  <p:childTnLst>
                                    <p:set>
                                      <p:cBhvr>
                                        <p:cTn id="421" dur="1" fill="hold">
                                          <p:stCondLst>
                                            <p:cond delay="23899"/>
                                          </p:stCondLst>
                                        </p:cTn>
                                        <p:tgtEl>
                                          <p:spTgt spid="4"/>
                                        </p:tgtEl>
                                        <p:attrNameLst>
                                          <p:attrName>style.visibility</p:attrName>
                                        </p:attrNameLst>
                                      </p:cBhvr>
                                      <p:to>
                                        <p:strVal val="visible"/>
                                      </p:to>
                                    </p:set>
                                  </p:childTnLst>
                                  <p:subTnLst>
                                    <p:audio>
                                      <p:cMediaNode>
                                        <p:cTn display="0" masterRel="sameClick">
                                          <p:stCondLst>
                                            <p:cond evt="begin" delay="0">
                                              <p:tn val="420"/>
                                            </p:cond>
                                          </p:stCondLst>
                                          <p:endCondLst>
                                            <p:cond evt="onStopAudio" delay="0">
                                              <p:tgtEl>
                                                <p:sldTgt/>
                                              </p:tgtEl>
                                            </p:cond>
                                          </p:endCondLst>
                                        </p:cTn>
                                        <p:tgtEl>
                                          <p:sndTgt r:embed="rId13" name="cpL07S07_Clip_1.wav"/>
                                        </p:tgtEl>
                                      </p:cMediaNode>
                                    </p:audio>
                                  </p:subTnLst>
                                </p:cTn>
                              </p:par>
                              <p:par>
                                <p:cTn id="422" presetID="64" presetClass="path" presetSubtype="0" accel="50000" decel="50000" fill="hold" nodeType="withEffect">
                                  <p:stCondLst>
                                    <p:cond delay="0"/>
                                  </p:stCondLst>
                                  <p:childTnLst>
                                    <p:animMotion origin="layout" path="M 0.10868 0.04259 L 0.10642 -0.13936 " pathEditMode="relative" rAng="0" ptsTypes="AA">
                                      <p:cBhvr>
                                        <p:cTn id="423" dur="1000" fill="hold"/>
                                        <p:tgtEl>
                                          <p:spTgt spid="27"/>
                                        </p:tgtEl>
                                        <p:attrNameLst>
                                          <p:attrName>ppt_x</p:attrName>
                                          <p:attrName>ppt_y</p:attrName>
                                        </p:attrNameLst>
                                      </p:cBhvr>
                                      <p:rCtr x="-122" y="-9097"/>
                                    </p:animMotion>
                                  </p:childTnLst>
                                </p:cTn>
                              </p:par>
                              <p:par>
                                <p:cTn id="424" presetID="64" presetClass="path" presetSubtype="0" accel="50000" decel="50000" fill="hold" nodeType="withEffect">
                                  <p:stCondLst>
                                    <p:cond delay="0"/>
                                  </p:stCondLst>
                                  <p:childTnLst>
                                    <p:animMotion origin="layout" path="M 0.10799 0.0425 L 0.10574 -0.23737 " pathEditMode="fixed" rAng="0" ptsTypes="AA">
                                      <p:cBhvr>
                                        <p:cTn id="425" dur="1000" fill="hold"/>
                                        <p:tgtEl>
                                          <p:spTgt spid="139"/>
                                        </p:tgtEl>
                                        <p:attrNameLst>
                                          <p:attrName>ppt_x</p:attrName>
                                          <p:attrName>ppt_y</p:attrName>
                                        </p:attrNameLst>
                                      </p:cBhvr>
                                      <p:rCtr x="-122" y="-14005"/>
                                    </p:animMotion>
                                  </p:childTnLst>
                                </p:cTn>
                              </p:par>
                            </p:childTnLst>
                          </p:cTn>
                        </p:par>
                        <p:par>
                          <p:cTn id="426" fill="hold">
                            <p:stCondLst>
                              <p:cond delay="24400"/>
                            </p:stCondLst>
                            <p:childTnLst>
                              <p:par>
                                <p:cTn id="427" presetID="2" presetClass="exit" presetSubtype="4" fill="hold" nodeType="afterEffect">
                                  <p:stCondLst>
                                    <p:cond delay="0"/>
                                  </p:stCondLst>
                                  <p:childTnLst>
                                    <p:anim calcmode="lin" valueType="num">
                                      <p:cBhvr additive="base">
                                        <p:cTn id="428" dur="500"/>
                                        <p:tgtEl>
                                          <p:spTgt spid="27"/>
                                        </p:tgtEl>
                                        <p:attrNameLst>
                                          <p:attrName>ppt_x</p:attrName>
                                        </p:attrNameLst>
                                      </p:cBhvr>
                                      <p:tavLst>
                                        <p:tav tm="0">
                                          <p:val>
                                            <p:strVal val="ppt_x"/>
                                          </p:val>
                                        </p:tav>
                                        <p:tav tm="100000">
                                          <p:val>
                                            <p:strVal val="ppt_x"/>
                                          </p:val>
                                        </p:tav>
                                      </p:tavLst>
                                    </p:anim>
                                    <p:anim calcmode="lin" valueType="num">
                                      <p:cBhvr additive="base">
                                        <p:cTn id="429" dur="500"/>
                                        <p:tgtEl>
                                          <p:spTgt spid="27"/>
                                        </p:tgtEl>
                                        <p:attrNameLst>
                                          <p:attrName>ppt_y</p:attrName>
                                        </p:attrNameLst>
                                      </p:cBhvr>
                                      <p:tavLst>
                                        <p:tav tm="0">
                                          <p:val>
                                            <p:strVal val="ppt_y"/>
                                          </p:val>
                                        </p:tav>
                                        <p:tav tm="100000">
                                          <p:val>
                                            <p:strVal val="1+ppt_h/2"/>
                                          </p:val>
                                        </p:tav>
                                      </p:tavLst>
                                    </p:anim>
                                    <p:set>
                                      <p:cBhvr>
                                        <p:cTn id="430" dur="1" fill="hold">
                                          <p:stCondLst>
                                            <p:cond delay="499"/>
                                          </p:stCondLst>
                                        </p:cTn>
                                        <p:tgtEl>
                                          <p:spTgt spid="27"/>
                                        </p:tgtEl>
                                        <p:attrNameLst>
                                          <p:attrName>style.visibility</p:attrName>
                                        </p:attrNameLst>
                                      </p:cBhvr>
                                      <p:to>
                                        <p:strVal val="hidden"/>
                                      </p:to>
                                    </p:set>
                                  </p:childTnLst>
                                </p:cTn>
                              </p:par>
                              <p:par>
                                <p:cTn id="431" presetID="2" presetClass="exit" presetSubtype="4" fill="hold" nodeType="withEffect">
                                  <p:stCondLst>
                                    <p:cond delay="0"/>
                                  </p:stCondLst>
                                  <p:childTnLst>
                                    <p:anim calcmode="lin" valueType="num">
                                      <p:cBhvr additive="base">
                                        <p:cTn id="432" dur="500"/>
                                        <p:tgtEl>
                                          <p:spTgt spid="139"/>
                                        </p:tgtEl>
                                        <p:attrNameLst>
                                          <p:attrName>ppt_x</p:attrName>
                                        </p:attrNameLst>
                                      </p:cBhvr>
                                      <p:tavLst>
                                        <p:tav tm="0">
                                          <p:val>
                                            <p:strVal val="ppt_x"/>
                                          </p:val>
                                        </p:tav>
                                        <p:tav tm="100000">
                                          <p:val>
                                            <p:strVal val="ppt_x"/>
                                          </p:val>
                                        </p:tav>
                                      </p:tavLst>
                                    </p:anim>
                                    <p:anim calcmode="lin" valueType="num">
                                      <p:cBhvr additive="base">
                                        <p:cTn id="433" dur="500"/>
                                        <p:tgtEl>
                                          <p:spTgt spid="139"/>
                                        </p:tgtEl>
                                        <p:attrNameLst>
                                          <p:attrName>ppt_y</p:attrName>
                                        </p:attrNameLst>
                                      </p:cBhvr>
                                      <p:tavLst>
                                        <p:tav tm="0">
                                          <p:val>
                                            <p:strVal val="ppt_y"/>
                                          </p:val>
                                        </p:tav>
                                        <p:tav tm="100000">
                                          <p:val>
                                            <p:strVal val="1+ppt_h/2"/>
                                          </p:val>
                                        </p:tav>
                                      </p:tavLst>
                                    </p:anim>
                                    <p:set>
                                      <p:cBhvr>
                                        <p:cTn id="434" dur="1" fill="hold">
                                          <p:stCondLst>
                                            <p:cond delay="499"/>
                                          </p:stCondLst>
                                        </p:cTn>
                                        <p:tgtEl>
                                          <p:spTgt spid="139"/>
                                        </p:tgtEl>
                                        <p:attrNameLst>
                                          <p:attrName>style.visibility</p:attrName>
                                        </p:attrNameLst>
                                      </p:cBhvr>
                                      <p:to>
                                        <p:strVal val="hidden"/>
                                      </p:to>
                                    </p:set>
                                  </p:childTnLst>
                                </p:cTn>
                              </p:par>
                            </p:childTnLst>
                          </p:cTn>
                        </p:par>
                        <p:par>
                          <p:cTn id="435" fill="hold">
                            <p:stCondLst>
                              <p:cond delay="24900"/>
                            </p:stCondLst>
                            <p:childTnLst>
                              <p:par>
                                <p:cTn id="436" presetID="16" presetClass="emph" presetSubtype="0" fill="hold" grpId="2" nodeType="afterEffect">
                                  <p:stCondLst>
                                    <p:cond delay="0"/>
                                  </p:stCondLst>
                                  <p:iterate type="lt">
                                    <p:tmPct val="4000"/>
                                  </p:iterate>
                                  <p:childTnLst>
                                    <p:set>
                                      <p:cBhvr override="childStyle">
                                        <p:cTn id="437" dur="500" fill="hold"/>
                                        <p:tgtEl>
                                          <p:spTgt spid="88"/>
                                        </p:tgtEl>
                                        <p:attrNameLst>
                                          <p:attrName>style.color</p:attrName>
                                        </p:attrNameLst>
                                      </p:cBhvr>
                                      <p:to>
                                        <p:clrVal>
                                          <a:srgbClr val="C00000"/>
                                        </p:clrVal>
                                      </p:to>
                                    </p:set>
                                    <p:set>
                                      <p:cBhvr>
                                        <p:cTn id="438" dur="500" fill="hold"/>
                                        <p:tgtEl>
                                          <p:spTgt spid="88"/>
                                        </p:tgtEl>
                                        <p:attrNameLst>
                                          <p:attrName>fillcolor</p:attrName>
                                        </p:attrNameLst>
                                      </p:cBhvr>
                                      <p:to>
                                        <p:clrVal>
                                          <a:srgbClr val="C00000"/>
                                        </p:clrVal>
                                      </p:to>
                                    </p:set>
                                    <p:set>
                                      <p:cBhvr>
                                        <p:cTn id="439" dur="500" fill="hold"/>
                                        <p:tgtEl>
                                          <p:spTgt spid="88"/>
                                        </p:tgtEl>
                                        <p:attrNameLst>
                                          <p:attrName>fill.type</p:attrName>
                                        </p:attrNameLst>
                                      </p:cBhvr>
                                      <p:to>
                                        <p:strVal val="solid"/>
                                      </p:to>
                                    </p:set>
                                  </p:childTnLst>
                                  <p:subTnLst>
                                    <p:audio>
                                      <p:cMediaNode>
                                        <p:cTn display="0" masterRel="sameClick">
                                          <p:stCondLst>
                                            <p:cond evt="begin" delay="0">
                                              <p:tn val="436"/>
                                            </p:cond>
                                          </p:stCondLst>
                                          <p:endCondLst>
                                            <p:cond evt="onStopAudio" delay="0">
                                              <p:tgtEl>
                                                <p:sldTgt/>
                                              </p:tgtEl>
                                            </p:cond>
                                          </p:endCondLst>
                                        </p:cTn>
                                        <p:tgtEl>
                                          <p:sndTgt r:embed="rId14" name="WhizzUpper.wav"/>
                                        </p:tgtEl>
                                      </p:cMediaNode>
                                    </p:audio>
                                  </p:subTnLst>
                                </p:cTn>
                              </p:par>
                            </p:childTnLst>
                          </p:cTn>
                        </p:par>
                      </p:childTnLst>
                    </p:cTn>
                  </p:par>
                </p:childTnLst>
              </p:cTn>
              <p:nextCondLst>
                <p:cond evt="onClick" delay="0">
                  <p:tgtEl>
                    <p:spTgt spid="88"/>
                  </p:tgtEl>
                </p:cond>
              </p:nextCondLst>
            </p:seq>
            <p:seq concurrent="1" nextAc="seek">
              <p:cTn id="440" restart="whenNotActive" fill="hold" evtFilter="cancelBubble" nodeType="interactiveSeq">
                <p:stCondLst>
                  <p:cond evt="onClick" delay="0">
                    <p:tgtEl>
                      <p:spTgt spid="101"/>
                    </p:tgtEl>
                  </p:cond>
                </p:stCondLst>
                <p:endSync evt="end" delay="0">
                  <p:rtn val="all"/>
                </p:endSync>
                <p:childTnLst>
                  <p:par>
                    <p:cTn id="441" fill="hold">
                      <p:stCondLst>
                        <p:cond delay="0"/>
                      </p:stCondLst>
                      <p:childTnLst>
                        <p:par>
                          <p:cTn id="442" fill="hold">
                            <p:stCondLst>
                              <p:cond delay="0"/>
                            </p:stCondLst>
                            <p:childTnLst>
                              <p:par>
                                <p:cTn id="443" presetID="1" presetClass="entr" presetSubtype="0" fill="hold" grpId="0" nodeType="withEffect">
                                  <p:stCondLst>
                                    <p:cond delay="0"/>
                                  </p:stCondLst>
                                  <p:childTnLst>
                                    <p:set>
                                      <p:cBhvr>
                                        <p:cTn id="444" dur="1" fill="hold">
                                          <p:stCondLst>
                                            <p:cond delay="0"/>
                                          </p:stCondLst>
                                        </p:cTn>
                                        <p:tgtEl>
                                          <p:spTgt spid="28"/>
                                        </p:tgtEl>
                                        <p:attrNameLst>
                                          <p:attrName>style.visibility</p:attrName>
                                        </p:attrNameLst>
                                      </p:cBhvr>
                                      <p:to>
                                        <p:strVal val="visible"/>
                                      </p:to>
                                    </p:set>
                                  </p:childTnLst>
                                </p:cTn>
                              </p:par>
                              <p:par>
                                <p:cTn id="445" presetID="1" presetClass="entr" presetSubtype="0" fill="hold" grpId="0" nodeType="withEffect">
                                  <p:stCondLst>
                                    <p:cond delay="0"/>
                                  </p:stCondLst>
                                  <p:childTnLst>
                                    <p:set>
                                      <p:cBhvr>
                                        <p:cTn id="446" dur="1" fill="hold">
                                          <p:stCondLst>
                                            <p:cond delay="0"/>
                                          </p:stCondLst>
                                        </p:cTn>
                                        <p:tgtEl>
                                          <p:spTgt spid="29"/>
                                        </p:tgtEl>
                                        <p:attrNameLst>
                                          <p:attrName>style.visibility</p:attrName>
                                        </p:attrNameLst>
                                      </p:cBhvr>
                                      <p:to>
                                        <p:strVal val="visible"/>
                                      </p:to>
                                    </p:set>
                                  </p:childTnLst>
                                </p:cTn>
                              </p:par>
                              <p:par>
                                <p:cTn id="447" presetID="1" presetClass="entr" presetSubtype="0" fill="hold" grpId="0" nodeType="withEffect">
                                  <p:stCondLst>
                                    <p:cond delay="0"/>
                                  </p:stCondLst>
                                  <p:childTnLst>
                                    <p:set>
                                      <p:cBhvr>
                                        <p:cTn id="448" dur="1" fill="hold">
                                          <p:stCondLst>
                                            <p:cond delay="0"/>
                                          </p:stCondLst>
                                        </p:cTn>
                                        <p:tgtEl>
                                          <p:spTgt spid="30"/>
                                        </p:tgtEl>
                                        <p:attrNameLst>
                                          <p:attrName>style.visibility</p:attrName>
                                        </p:attrNameLst>
                                      </p:cBhvr>
                                      <p:to>
                                        <p:strVal val="visible"/>
                                      </p:to>
                                    </p:set>
                                  </p:childTnLst>
                                </p:cTn>
                              </p:par>
                              <p:par>
                                <p:cTn id="449" presetID="1" presetClass="entr" presetSubtype="0" fill="hold" grpId="0" nodeType="withEffect">
                                  <p:stCondLst>
                                    <p:cond delay="0"/>
                                  </p:stCondLst>
                                  <p:childTnLst>
                                    <p:set>
                                      <p:cBhvr>
                                        <p:cTn id="450" dur="1" fill="hold">
                                          <p:stCondLst>
                                            <p:cond delay="0"/>
                                          </p:stCondLst>
                                        </p:cTn>
                                        <p:tgtEl>
                                          <p:spTgt spid="31"/>
                                        </p:tgtEl>
                                        <p:attrNameLst>
                                          <p:attrName>style.visibility</p:attrName>
                                        </p:attrNameLst>
                                      </p:cBhvr>
                                      <p:to>
                                        <p:strVal val="visible"/>
                                      </p:to>
                                    </p:set>
                                  </p:childTnLst>
                                </p:cTn>
                              </p:par>
                              <p:par>
                                <p:cTn id="451" presetID="1" presetClass="entr" presetSubtype="0" fill="hold" grpId="0" nodeType="withEffect">
                                  <p:stCondLst>
                                    <p:cond delay="0"/>
                                  </p:stCondLst>
                                  <p:childTnLst>
                                    <p:set>
                                      <p:cBhvr>
                                        <p:cTn id="452" dur="1" fill="hold">
                                          <p:stCondLst>
                                            <p:cond delay="0"/>
                                          </p:stCondLst>
                                        </p:cTn>
                                        <p:tgtEl>
                                          <p:spTgt spid="32"/>
                                        </p:tgtEl>
                                        <p:attrNameLst>
                                          <p:attrName>style.visibility</p:attrName>
                                        </p:attrNameLst>
                                      </p:cBhvr>
                                      <p:to>
                                        <p:strVal val="visible"/>
                                      </p:to>
                                    </p:set>
                                  </p:childTnLst>
                                </p:cTn>
                              </p:par>
                              <p:par>
                                <p:cTn id="453" presetID="1" presetClass="entr" presetSubtype="0" fill="hold" grpId="0" nodeType="withEffect">
                                  <p:stCondLst>
                                    <p:cond delay="0"/>
                                  </p:stCondLst>
                                  <p:childTnLst>
                                    <p:set>
                                      <p:cBhvr>
                                        <p:cTn id="454" dur="1" fill="hold">
                                          <p:stCondLst>
                                            <p:cond delay="0"/>
                                          </p:stCondLst>
                                        </p:cTn>
                                        <p:tgtEl>
                                          <p:spTgt spid="47"/>
                                        </p:tgtEl>
                                        <p:attrNameLst>
                                          <p:attrName>style.visibility</p:attrName>
                                        </p:attrNameLst>
                                      </p:cBhvr>
                                      <p:to>
                                        <p:strVal val="visible"/>
                                      </p:to>
                                    </p:set>
                                  </p:childTnLst>
                                </p:cTn>
                              </p:par>
                              <p:par>
                                <p:cTn id="455" presetID="1" presetClass="entr" presetSubtype="0" fill="hold" grpId="0" nodeType="withEffect">
                                  <p:stCondLst>
                                    <p:cond delay="0"/>
                                  </p:stCondLst>
                                  <p:childTnLst>
                                    <p:set>
                                      <p:cBhvr>
                                        <p:cTn id="456" dur="1" fill="hold">
                                          <p:stCondLst>
                                            <p:cond delay="0"/>
                                          </p:stCondLst>
                                        </p:cTn>
                                        <p:tgtEl>
                                          <p:spTgt spid="54"/>
                                        </p:tgtEl>
                                        <p:attrNameLst>
                                          <p:attrName>style.visibility</p:attrName>
                                        </p:attrNameLst>
                                      </p:cBhvr>
                                      <p:to>
                                        <p:strVal val="visible"/>
                                      </p:to>
                                    </p:set>
                                  </p:childTnLst>
                                </p:cTn>
                              </p:par>
                              <p:par>
                                <p:cTn id="457" presetID="1" presetClass="entr" presetSubtype="0" fill="hold" grpId="0" nodeType="withEffect">
                                  <p:stCondLst>
                                    <p:cond delay="0"/>
                                  </p:stCondLst>
                                  <p:childTnLst>
                                    <p:set>
                                      <p:cBhvr>
                                        <p:cTn id="458" dur="1" fill="hold">
                                          <p:stCondLst>
                                            <p:cond delay="0"/>
                                          </p:stCondLst>
                                        </p:cTn>
                                        <p:tgtEl>
                                          <p:spTgt spid="62"/>
                                        </p:tgtEl>
                                        <p:attrNameLst>
                                          <p:attrName>style.visibility</p:attrName>
                                        </p:attrNameLst>
                                      </p:cBhvr>
                                      <p:to>
                                        <p:strVal val="visible"/>
                                      </p:to>
                                    </p:set>
                                  </p:childTnLst>
                                </p:cTn>
                              </p:par>
                              <p:par>
                                <p:cTn id="459" presetID="1" presetClass="entr" presetSubtype="0" fill="hold" grpId="0" nodeType="withEffect">
                                  <p:stCondLst>
                                    <p:cond delay="0"/>
                                  </p:stCondLst>
                                  <p:childTnLst>
                                    <p:set>
                                      <p:cBhvr>
                                        <p:cTn id="460" dur="1" fill="hold">
                                          <p:stCondLst>
                                            <p:cond delay="0"/>
                                          </p:stCondLst>
                                        </p:cTn>
                                        <p:tgtEl>
                                          <p:spTgt spid="63"/>
                                        </p:tgtEl>
                                        <p:attrNameLst>
                                          <p:attrName>style.visibility</p:attrName>
                                        </p:attrNameLst>
                                      </p:cBhvr>
                                      <p:to>
                                        <p:strVal val="visible"/>
                                      </p:to>
                                    </p:set>
                                  </p:childTnLst>
                                </p:cTn>
                              </p:par>
                              <p:par>
                                <p:cTn id="461" presetID="1" presetClass="entr" presetSubtype="0" fill="hold" grpId="0" nodeType="withEffect">
                                  <p:stCondLst>
                                    <p:cond delay="0"/>
                                  </p:stCondLst>
                                  <p:childTnLst>
                                    <p:set>
                                      <p:cBhvr>
                                        <p:cTn id="462" dur="1" fill="hold">
                                          <p:stCondLst>
                                            <p:cond delay="0"/>
                                          </p:stCondLst>
                                        </p:cTn>
                                        <p:tgtEl>
                                          <p:spTgt spid="65"/>
                                        </p:tgtEl>
                                        <p:attrNameLst>
                                          <p:attrName>style.visibility</p:attrName>
                                        </p:attrNameLst>
                                      </p:cBhvr>
                                      <p:to>
                                        <p:strVal val="visible"/>
                                      </p:to>
                                    </p:set>
                                  </p:childTnLst>
                                </p:cTn>
                              </p:par>
                              <p:par>
                                <p:cTn id="463" presetID="1" presetClass="entr" presetSubtype="0" fill="hold" grpId="0" nodeType="withEffect">
                                  <p:stCondLst>
                                    <p:cond delay="0"/>
                                  </p:stCondLst>
                                  <p:childTnLst>
                                    <p:set>
                                      <p:cBhvr>
                                        <p:cTn id="464" dur="1" fill="hold">
                                          <p:stCondLst>
                                            <p:cond delay="0"/>
                                          </p:stCondLst>
                                        </p:cTn>
                                        <p:tgtEl>
                                          <p:spTgt spid="136"/>
                                        </p:tgtEl>
                                        <p:attrNameLst>
                                          <p:attrName>style.visibility</p:attrName>
                                        </p:attrNameLst>
                                      </p:cBhvr>
                                      <p:to>
                                        <p:strVal val="visible"/>
                                      </p:to>
                                    </p:set>
                                  </p:childTnLst>
                                </p:cTn>
                              </p:par>
                              <p:par>
                                <p:cTn id="465" presetID="1" presetClass="entr" presetSubtype="0" fill="hold" grpId="0" nodeType="withEffect">
                                  <p:stCondLst>
                                    <p:cond delay="0"/>
                                  </p:stCondLst>
                                  <p:childTnLst>
                                    <p:set>
                                      <p:cBhvr>
                                        <p:cTn id="466" dur="1" fill="hold">
                                          <p:stCondLst>
                                            <p:cond delay="0"/>
                                          </p:stCondLst>
                                        </p:cTn>
                                        <p:tgtEl>
                                          <p:spTgt spid="27"/>
                                        </p:tgtEl>
                                        <p:attrNameLst>
                                          <p:attrName>style.visibility</p:attrName>
                                        </p:attrNameLst>
                                      </p:cBhvr>
                                      <p:to>
                                        <p:strVal val="visible"/>
                                      </p:to>
                                    </p:set>
                                  </p:childTnLst>
                                </p:cTn>
                              </p:par>
                              <p:par>
                                <p:cTn id="467" presetID="1" presetClass="emph" presetSubtype="2" fill="hold" nodeType="withEffect">
                                  <p:stCondLst>
                                    <p:cond delay="0"/>
                                  </p:stCondLst>
                                  <p:childTnLst>
                                    <p:animClr clrSpc="rgb" dir="cw">
                                      <p:cBhvr>
                                        <p:cTn id="468" dur="1000" fill="hold"/>
                                        <p:tgtEl>
                                          <p:spTgt spid="101"/>
                                        </p:tgtEl>
                                        <p:attrNameLst>
                                          <p:attrName>fillcolor</p:attrName>
                                        </p:attrNameLst>
                                      </p:cBhvr>
                                      <p:to>
                                        <a:srgbClr val="4E67C8"/>
                                      </p:to>
                                    </p:animClr>
                                    <p:set>
                                      <p:cBhvr>
                                        <p:cTn id="469" dur="1000" fill="hold"/>
                                        <p:tgtEl>
                                          <p:spTgt spid="101"/>
                                        </p:tgtEl>
                                        <p:attrNameLst>
                                          <p:attrName>fill.type</p:attrName>
                                        </p:attrNameLst>
                                      </p:cBhvr>
                                      <p:to>
                                        <p:strVal val="solid"/>
                                      </p:to>
                                    </p:set>
                                    <p:set>
                                      <p:cBhvr>
                                        <p:cTn id="470" dur="1000" fill="hold"/>
                                        <p:tgtEl>
                                          <p:spTgt spid="101"/>
                                        </p:tgtEl>
                                        <p:attrNameLst>
                                          <p:attrName>fill.on</p:attrName>
                                        </p:attrNameLst>
                                      </p:cBhvr>
                                      <p:to>
                                        <p:strVal val="true"/>
                                      </p:to>
                                    </p:set>
                                  </p:childTnLst>
                                </p:cTn>
                              </p:par>
                              <p:par>
                                <p:cTn id="471" presetID="1" presetClass="emph" presetSubtype="2" fill="hold" nodeType="withEffect">
                                  <p:stCondLst>
                                    <p:cond delay="0"/>
                                  </p:stCondLst>
                                  <p:childTnLst>
                                    <p:animClr clrSpc="rgb" dir="cw">
                                      <p:cBhvr>
                                        <p:cTn id="472" dur="1000" fill="hold"/>
                                        <p:tgtEl>
                                          <p:spTgt spid="133"/>
                                        </p:tgtEl>
                                        <p:attrNameLst>
                                          <p:attrName>fillcolor</p:attrName>
                                        </p:attrNameLst>
                                      </p:cBhvr>
                                      <p:to>
                                        <a:srgbClr val="B4DCFA"/>
                                      </p:to>
                                    </p:animClr>
                                    <p:set>
                                      <p:cBhvr>
                                        <p:cTn id="473" dur="1000" fill="hold"/>
                                        <p:tgtEl>
                                          <p:spTgt spid="133"/>
                                        </p:tgtEl>
                                        <p:attrNameLst>
                                          <p:attrName>fill.type</p:attrName>
                                        </p:attrNameLst>
                                      </p:cBhvr>
                                      <p:to>
                                        <p:strVal val="solid"/>
                                      </p:to>
                                    </p:set>
                                    <p:set>
                                      <p:cBhvr>
                                        <p:cTn id="474" dur="1000" fill="hold"/>
                                        <p:tgtEl>
                                          <p:spTgt spid="133"/>
                                        </p:tgtEl>
                                        <p:attrNameLst>
                                          <p:attrName>fill.on</p:attrName>
                                        </p:attrNameLst>
                                      </p:cBhvr>
                                      <p:to>
                                        <p:strVal val="true"/>
                                      </p:to>
                                    </p:set>
                                  </p:childTnLst>
                                </p:cTn>
                              </p:par>
                            </p:childTnLst>
                          </p:cTn>
                        </p:par>
                        <p:par>
                          <p:cTn id="475" fill="hold">
                            <p:stCondLst>
                              <p:cond delay="1000"/>
                            </p:stCondLst>
                            <p:childTnLst>
                              <p:par>
                                <p:cTn id="476" presetID="9" presetClass="entr" presetSubtype="0" fill="hold" grpId="2" nodeType="afterEffect">
                                  <p:stCondLst>
                                    <p:cond delay="0"/>
                                  </p:stCondLst>
                                  <p:childTnLst>
                                    <p:set>
                                      <p:cBhvr>
                                        <p:cTn id="477" dur="1" fill="hold">
                                          <p:stCondLst>
                                            <p:cond delay="0"/>
                                          </p:stCondLst>
                                        </p:cTn>
                                        <p:tgtEl>
                                          <p:spTgt spid="135"/>
                                        </p:tgtEl>
                                        <p:attrNameLst>
                                          <p:attrName>style.visibility</p:attrName>
                                        </p:attrNameLst>
                                      </p:cBhvr>
                                      <p:to>
                                        <p:strVal val="visible"/>
                                      </p:to>
                                    </p:set>
                                    <p:animEffect transition="in" filter="dissolve">
                                      <p:cBhvr>
                                        <p:cTn id="478" dur="1000"/>
                                        <p:tgtEl>
                                          <p:spTgt spid="135"/>
                                        </p:tgtEl>
                                      </p:cBhvr>
                                    </p:animEffect>
                                  </p:childTnLst>
                                </p:cTn>
                              </p:par>
                            </p:childTnLst>
                          </p:cTn>
                        </p:par>
                      </p:childTnLst>
                    </p:cTn>
                  </p:par>
                </p:childTnLst>
              </p:cTn>
              <p:nextCondLst>
                <p:cond evt="onClick" delay="0">
                  <p:tgtEl>
                    <p:spTgt spid="101"/>
                  </p:tgtEl>
                </p:cond>
              </p:nextCondLst>
            </p:seq>
            <p:seq concurrent="1" nextAc="seek">
              <p:cTn id="479" restart="whenNotActive" fill="hold" evtFilter="cancelBubble" nodeType="interactiveSeq">
                <p:stCondLst>
                  <p:cond evt="onClick" delay="0">
                    <p:tgtEl>
                      <p:spTgt spid="124"/>
                    </p:tgtEl>
                  </p:cond>
                </p:stCondLst>
                <p:endSync evt="end" delay="0">
                  <p:rtn val="all"/>
                </p:endSync>
                <p:childTnLst>
                  <p:par>
                    <p:cTn id="480" fill="hold">
                      <p:stCondLst>
                        <p:cond delay="0"/>
                      </p:stCondLst>
                      <p:childTnLst>
                        <p:par>
                          <p:cTn id="481" fill="hold">
                            <p:stCondLst>
                              <p:cond delay="0"/>
                            </p:stCondLst>
                            <p:childTnLst>
                              <p:par>
                                <p:cTn id="482" presetID="1" presetClass="entr" presetSubtype="0" fill="hold" grpId="1" nodeType="withEffect">
                                  <p:stCondLst>
                                    <p:cond delay="0"/>
                                  </p:stCondLst>
                                  <p:childTnLst>
                                    <p:set>
                                      <p:cBhvr>
                                        <p:cTn id="483" dur="1" fill="hold">
                                          <p:stCondLst>
                                            <p:cond delay="0"/>
                                          </p:stCondLst>
                                        </p:cTn>
                                        <p:tgtEl>
                                          <p:spTgt spid="139"/>
                                        </p:tgtEl>
                                        <p:attrNameLst>
                                          <p:attrName>style.visibility</p:attrName>
                                        </p:attrNameLst>
                                      </p:cBhvr>
                                      <p:to>
                                        <p:strVal val="visible"/>
                                      </p:to>
                                    </p:set>
                                  </p:childTnLst>
                                </p:cTn>
                              </p:par>
                              <p:par>
                                <p:cTn id="484" presetID="1" presetClass="entr" presetSubtype="0" fill="hold" grpId="1" nodeType="withEffect">
                                  <p:stCondLst>
                                    <p:cond delay="0"/>
                                  </p:stCondLst>
                                  <p:childTnLst>
                                    <p:set>
                                      <p:cBhvr>
                                        <p:cTn id="485" dur="1" fill="hold">
                                          <p:stCondLst>
                                            <p:cond delay="0"/>
                                          </p:stCondLst>
                                        </p:cTn>
                                        <p:tgtEl>
                                          <p:spTgt spid="140"/>
                                        </p:tgtEl>
                                        <p:attrNameLst>
                                          <p:attrName>style.visibility</p:attrName>
                                        </p:attrNameLst>
                                      </p:cBhvr>
                                      <p:to>
                                        <p:strVal val="visible"/>
                                      </p:to>
                                    </p:set>
                                  </p:childTnLst>
                                </p:cTn>
                              </p:par>
                              <p:par>
                                <p:cTn id="486" presetID="1" presetClass="entr" presetSubtype="0" fill="hold" grpId="1" nodeType="withEffect">
                                  <p:stCondLst>
                                    <p:cond delay="0"/>
                                  </p:stCondLst>
                                  <p:childTnLst>
                                    <p:set>
                                      <p:cBhvr>
                                        <p:cTn id="487" dur="1" fill="hold">
                                          <p:stCondLst>
                                            <p:cond delay="0"/>
                                          </p:stCondLst>
                                        </p:cTn>
                                        <p:tgtEl>
                                          <p:spTgt spid="141"/>
                                        </p:tgtEl>
                                        <p:attrNameLst>
                                          <p:attrName>style.visibility</p:attrName>
                                        </p:attrNameLst>
                                      </p:cBhvr>
                                      <p:to>
                                        <p:strVal val="visible"/>
                                      </p:to>
                                    </p:set>
                                  </p:childTnLst>
                                </p:cTn>
                              </p:par>
                              <p:par>
                                <p:cTn id="488" presetID="1" presetClass="entr" presetSubtype="0" fill="hold" grpId="1" nodeType="withEffect">
                                  <p:stCondLst>
                                    <p:cond delay="0"/>
                                  </p:stCondLst>
                                  <p:childTnLst>
                                    <p:set>
                                      <p:cBhvr>
                                        <p:cTn id="489" dur="1" fill="hold">
                                          <p:stCondLst>
                                            <p:cond delay="0"/>
                                          </p:stCondLst>
                                        </p:cTn>
                                        <p:tgtEl>
                                          <p:spTgt spid="144"/>
                                        </p:tgtEl>
                                        <p:attrNameLst>
                                          <p:attrName>style.visibility</p:attrName>
                                        </p:attrNameLst>
                                      </p:cBhvr>
                                      <p:to>
                                        <p:strVal val="visible"/>
                                      </p:to>
                                    </p:set>
                                  </p:childTnLst>
                                </p:cTn>
                              </p:par>
                              <p:par>
                                <p:cTn id="490" presetID="1" presetClass="entr" presetSubtype="0" fill="hold" grpId="1" nodeType="withEffect">
                                  <p:stCondLst>
                                    <p:cond delay="0"/>
                                  </p:stCondLst>
                                  <p:childTnLst>
                                    <p:set>
                                      <p:cBhvr>
                                        <p:cTn id="491" dur="1" fill="hold">
                                          <p:stCondLst>
                                            <p:cond delay="0"/>
                                          </p:stCondLst>
                                        </p:cTn>
                                        <p:tgtEl>
                                          <p:spTgt spid="145"/>
                                        </p:tgtEl>
                                        <p:attrNameLst>
                                          <p:attrName>style.visibility</p:attrName>
                                        </p:attrNameLst>
                                      </p:cBhvr>
                                      <p:to>
                                        <p:strVal val="visible"/>
                                      </p:to>
                                    </p:set>
                                  </p:childTnLst>
                                </p:cTn>
                              </p:par>
                              <p:par>
                                <p:cTn id="492" presetID="1" presetClass="entr" presetSubtype="0" fill="hold" grpId="1" nodeType="withEffect">
                                  <p:stCondLst>
                                    <p:cond delay="0"/>
                                  </p:stCondLst>
                                  <p:childTnLst>
                                    <p:set>
                                      <p:cBhvr>
                                        <p:cTn id="493" dur="1" fill="hold">
                                          <p:stCondLst>
                                            <p:cond delay="0"/>
                                          </p:stCondLst>
                                        </p:cTn>
                                        <p:tgtEl>
                                          <p:spTgt spid="146"/>
                                        </p:tgtEl>
                                        <p:attrNameLst>
                                          <p:attrName>style.visibility</p:attrName>
                                        </p:attrNameLst>
                                      </p:cBhvr>
                                      <p:to>
                                        <p:strVal val="visible"/>
                                      </p:to>
                                    </p:set>
                                  </p:childTnLst>
                                </p:cTn>
                              </p:par>
                              <p:par>
                                <p:cTn id="494" presetID="1" presetClass="entr" presetSubtype="0" fill="hold" grpId="1" nodeType="withEffect">
                                  <p:stCondLst>
                                    <p:cond delay="0"/>
                                  </p:stCondLst>
                                  <p:childTnLst>
                                    <p:set>
                                      <p:cBhvr>
                                        <p:cTn id="495" dur="1" fill="hold">
                                          <p:stCondLst>
                                            <p:cond delay="0"/>
                                          </p:stCondLst>
                                        </p:cTn>
                                        <p:tgtEl>
                                          <p:spTgt spid="147"/>
                                        </p:tgtEl>
                                        <p:attrNameLst>
                                          <p:attrName>style.visibility</p:attrName>
                                        </p:attrNameLst>
                                      </p:cBhvr>
                                      <p:to>
                                        <p:strVal val="visible"/>
                                      </p:to>
                                    </p:set>
                                  </p:childTnLst>
                                </p:cTn>
                              </p:par>
                              <p:par>
                                <p:cTn id="496" presetID="1" presetClass="entr" presetSubtype="0" fill="hold" grpId="1" nodeType="withEffect">
                                  <p:stCondLst>
                                    <p:cond delay="0"/>
                                  </p:stCondLst>
                                  <p:childTnLst>
                                    <p:set>
                                      <p:cBhvr>
                                        <p:cTn id="497" dur="1" fill="hold">
                                          <p:stCondLst>
                                            <p:cond delay="0"/>
                                          </p:stCondLst>
                                        </p:cTn>
                                        <p:tgtEl>
                                          <p:spTgt spid="148"/>
                                        </p:tgtEl>
                                        <p:attrNameLst>
                                          <p:attrName>style.visibility</p:attrName>
                                        </p:attrNameLst>
                                      </p:cBhvr>
                                      <p:to>
                                        <p:strVal val="visible"/>
                                      </p:to>
                                    </p:set>
                                  </p:childTnLst>
                                </p:cTn>
                              </p:par>
                              <p:par>
                                <p:cTn id="498" presetID="1" presetClass="entr" presetSubtype="0" fill="hold" grpId="1" nodeType="withEffect">
                                  <p:stCondLst>
                                    <p:cond delay="0"/>
                                  </p:stCondLst>
                                  <p:childTnLst>
                                    <p:set>
                                      <p:cBhvr>
                                        <p:cTn id="499" dur="1" fill="hold">
                                          <p:stCondLst>
                                            <p:cond delay="0"/>
                                          </p:stCondLst>
                                        </p:cTn>
                                        <p:tgtEl>
                                          <p:spTgt spid="149"/>
                                        </p:tgtEl>
                                        <p:attrNameLst>
                                          <p:attrName>style.visibility</p:attrName>
                                        </p:attrNameLst>
                                      </p:cBhvr>
                                      <p:to>
                                        <p:strVal val="visible"/>
                                      </p:to>
                                    </p:set>
                                  </p:childTnLst>
                                </p:cTn>
                              </p:par>
                              <p:par>
                                <p:cTn id="500" presetID="1" presetClass="entr" presetSubtype="0" fill="hold" grpId="1" nodeType="withEffect">
                                  <p:stCondLst>
                                    <p:cond delay="0"/>
                                  </p:stCondLst>
                                  <p:childTnLst>
                                    <p:set>
                                      <p:cBhvr>
                                        <p:cTn id="501" dur="1" fill="hold">
                                          <p:stCondLst>
                                            <p:cond delay="0"/>
                                          </p:stCondLst>
                                        </p:cTn>
                                        <p:tgtEl>
                                          <p:spTgt spid="150"/>
                                        </p:tgtEl>
                                        <p:attrNameLst>
                                          <p:attrName>style.visibility</p:attrName>
                                        </p:attrNameLst>
                                      </p:cBhvr>
                                      <p:to>
                                        <p:strVal val="visible"/>
                                      </p:to>
                                    </p:set>
                                  </p:childTnLst>
                                </p:cTn>
                              </p:par>
                              <p:par>
                                <p:cTn id="502" presetID="1" presetClass="entr" presetSubtype="0" fill="hold" grpId="1" nodeType="withEffect">
                                  <p:stCondLst>
                                    <p:cond delay="0"/>
                                  </p:stCondLst>
                                  <p:childTnLst>
                                    <p:set>
                                      <p:cBhvr>
                                        <p:cTn id="503" dur="1" fill="hold">
                                          <p:stCondLst>
                                            <p:cond delay="0"/>
                                          </p:stCondLst>
                                        </p:cTn>
                                        <p:tgtEl>
                                          <p:spTgt spid="151"/>
                                        </p:tgtEl>
                                        <p:attrNameLst>
                                          <p:attrName>style.visibility</p:attrName>
                                        </p:attrNameLst>
                                      </p:cBhvr>
                                      <p:to>
                                        <p:strVal val="visible"/>
                                      </p:to>
                                    </p:set>
                                  </p:childTnLst>
                                </p:cTn>
                              </p:par>
                              <p:par>
                                <p:cTn id="504" presetID="1" presetClass="entr" presetSubtype="0" fill="hold" grpId="1" nodeType="withEffect">
                                  <p:stCondLst>
                                    <p:cond delay="0"/>
                                  </p:stCondLst>
                                  <p:childTnLst>
                                    <p:set>
                                      <p:cBhvr>
                                        <p:cTn id="505" dur="1" fill="hold">
                                          <p:stCondLst>
                                            <p:cond delay="0"/>
                                          </p:stCondLst>
                                        </p:cTn>
                                        <p:tgtEl>
                                          <p:spTgt spid="152"/>
                                        </p:tgtEl>
                                        <p:attrNameLst>
                                          <p:attrName>style.visibility</p:attrName>
                                        </p:attrNameLst>
                                      </p:cBhvr>
                                      <p:to>
                                        <p:strVal val="visible"/>
                                      </p:to>
                                    </p:set>
                                  </p:childTnLst>
                                </p:cTn>
                              </p:par>
                              <p:par>
                                <p:cTn id="506" presetID="1" presetClass="emph" presetSubtype="2" fill="hold" nodeType="withEffect">
                                  <p:stCondLst>
                                    <p:cond delay="0"/>
                                  </p:stCondLst>
                                  <p:childTnLst>
                                    <p:animClr clrSpc="rgb" dir="cw">
                                      <p:cBhvr>
                                        <p:cTn id="507" dur="1000" fill="hold"/>
                                        <p:tgtEl>
                                          <p:spTgt spid="124"/>
                                        </p:tgtEl>
                                        <p:attrNameLst>
                                          <p:attrName>fillcolor</p:attrName>
                                        </p:attrNameLst>
                                      </p:cBhvr>
                                      <p:to>
                                        <a:srgbClr val="4E67C8"/>
                                      </p:to>
                                    </p:animClr>
                                    <p:set>
                                      <p:cBhvr>
                                        <p:cTn id="508" dur="1000" fill="hold"/>
                                        <p:tgtEl>
                                          <p:spTgt spid="124"/>
                                        </p:tgtEl>
                                        <p:attrNameLst>
                                          <p:attrName>fill.type</p:attrName>
                                        </p:attrNameLst>
                                      </p:cBhvr>
                                      <p:to>
                                        <p:strVal val="solid"/>
                                      </p:to>
                                    </p:set>
                                    <p:set>
                                      <p:cBhvr>
                                        <p:cTn id="509" dur="1000" fill="hold"/>
                                        <p:tgtEl>
                                          <p:spTgt spid="124"/>
                                        </p:tgtEl>
                                        <p:attrNameLst>
                                          <p:attrName>fill.on</p:attrName>
                                        </p:attrNameLst>
                                      </p:cBhvr>
                                      <p:to>
                                        <p:strVal val="true"/>
                                      </p:to>
                                    </p:set>
                                  </p:childTnLst>
                                </p:cTn>
                              </p:par>
                              <p:par>
                                <p:cTn id="510" presetID="1" presetClass="emph" presetSubtype="2" fill="hold" nodeType="withEffect">
                                  <p:stCondLst>
                                    <p:cond delay="0"/>
                                  </p:stCondLst>
                                  <p:childTnLst>
                                    <p:animClr clrSpc="rgb" dir="cw">
                                      <p:cBhvr>
                                        <p:cTn id="511" dur="1000" fill="hold"/>
                                        <p:tgtEl>
                                          <p:spTgt spid="133"/>
                                        </p:tgtEl>
                                        <p:attrNameLst>
                                          <p:attrName>fillcolor</p:attrName>
                                        </p:attrNameLst>
                                      </p:cBhvr>
                                      <p:to>
                                        <a:srgbClr val="B4DCFA"/>
                                      </p:to>
                                    </p:animClr>
                                    <p:set>
                                      <p:cBhvr>
                                        <p:cTn id="512" dur="1000" fill="hold"/>
                                        <p:tgtEl>
                                          <p:spTgt spid="133"/>
                                        </p:tgtEl>
                                        <p:attrNameLst>
                                          <p:attrName>fill.type</p:attrName>
                                        </p:attrNameLst>
                                      </p:cBhvr>
                                      <p:to>
                                        <p:strVal val="solid"/>
                                      </p:to>
                                    </p:set>
                                    <p:set>
                                      <p:cBhvr>
                                        <p:cTn id="513" dur="1000" fill="hold"/>
                                        <p:tgtEl>
                                          <p:spTgt spid="133"/>
                                        </p:tgtEl>
                                        <p:attrNameLst>
                                          <p:attrName>fill.on</p:attrName>
                                        </p:attrNameLst>
                                      </p:cBhvr>
                                      <p:to>
                                        <p:strVal val="true"/>
                                      </p:to>
                                    </p:set>
                                  </p:childTnLst>
                                </p:cTn>
                              </p:par>
                            </p:childTnLst>
                          </p:cTn>
                        </p:par>
                        <p:par>
                          <p:cTn id="514" fill="hold">
                            <p:stCondLst>
                              <p:cond delay="1000"/>
                            </p:stCondLst>
                            <p:childTnLst>
                              <p:par>
                                <p:cTn id="515" presetID="9" presetClass="entr" presetSubtype="0" fill="hold" grpId="3" nodeType="afterEffect">
                                  <p:stCondLst>
                                    <p:cond delay="0"/>
                                  </p:stCondLst>
                                  <p:childTnLst>
                                    <p:set>
                                      <p:cBhvr>
                                        <p:cTn id="516" dur="1" fill="hold">
                                          <p:stCondLst>
                                            <p:cond delay="0"/>
                                          </p:stCondLst>
                                        </p:cTn>
                                        <p:tgtEl>
                                          <p:spTgt spid="135"/>
                                        </p:tgtEl>
                                        <p:attrNameLst>
                                          <p:attrName>style.visibility</p:attrName>
                                        </p:attrNameLst>
                                      </p:cBhvr>
                                      <p:to>
                                        <p:strVal val="visible"/>
                                      </p:to>
                                    </p:set>
                                    <p:animEffect transition="in" filter="dissolve">
                                      <p:cBhvr>
                                        <p:cTn id="517" dur="1000"/>
                                        <p:tgtEl>
                                          <p:spTgt spid="135"/>
                                        </p:tgtEl>
                                      </p:cBhvr>
                                    </p:animEffect>
                                  </p:childTnLst>
                                </p:cTn>
                              </p:par>
                            </p:childTnLst>
                          </p:cTn>
                        </p:par>
                      </p:childTnLst>
                    </p:cTn>
                  </p:par>
                </p:childTnLst>
              </p:cTn>
              <p:nextCondLst>
                <p:cond evt="onClick" delay="0">
                  <p:tgtEl>
                    <p:spTgt spid="124"/>
                  </p:tgtEl>
                </p:cond>
              </p:nextCondLst>
            </p:seq>
          </p:childTnLst>
        </p:cTn>
      </p:par>
    </p:tnLst>
    <p:bldLst>
      <p:bldP spid="5" grpId="0" animBg="1"/>
      <p:bldP spid="4" grpId="0"/>
      <p:bldP spid="4" grpId="1"/>
      <p:bldP spid="4" grpId="2"/>
      <p:bldP spid="4" grpId="3"/>
      <p:bldP spid="9" grpId="0"/>
      <p:bldP spid="9" grpId="1"/>
      <p:bldP spid="15" grpId="0"/>
      <p:bldP spid="15" grpId="1"/>
      <p:bldP spid="21" grpId="0"/>
      <p:bldP spid="21" grpId="1"/>
      <p:bldP spid="25" grpId="0" animBg="1"/>
      <p:bldP spid="25" grpId="1" animBg="1"/>
      <p:bldP spid="25" grpId="2" animBg="1"/>
      <p:bldP spid="27" grpId="0" animBg="1"/>
      <p:bldP spid="27" grpId="1" animBg="1"/>
      <p:bldP spid="28" grpId="0" animBg="1"/>
      <p:bldP spid="28" grpId="1" animBg="1"/>
      <p:bldP spid="29" grpId="0" animBg="1"/>
      <p:bldP spid="29" grpId="1" animBg="1"/>
      <p:bldP spid="30" grpId="0" animBg="1"/>
      <p:bldP spid="30" grpId="1" animBg="1"/>
      <p:bldP spid="31" grpId="0" animBg="1"/>
      <p:bldP spid="31" grpId="1" animBg="1"/>
      <p:bldP spid="32" grpId="0" animBg="1"/>
      <p:bldP spid="32" grpId="1" animBg="1"/>
      <p:bldP spid="47" grpId="0" animBg="1"/>
      <p:bldP spid="47" grpId="1" animBg="1"/>
      <p:bldP spid="54" grpId="0" animBg="1"/>
      <p:bldP spid="54" grpId="1" animBg="1"/>
      <p:bldP spid="62" grpId="0" animBg="1"/>
      <p:bldP spid="62" grpId="1" animBg="1"/>
      <p:bldP spid="63" grpId="0" animBg="1"/>
      <p:bldP spid="63" grpId="1" animBg="1"/>
      <p:bldP spid="65" grpId="0" animBg="1"/>
      <p:bldP spid="65" grpId="1" animBg="1"/>
      <p:bldP spid="72" grpId="0" animBg="1"/>
      <p:bldP spid="72" grpId="1" animBg="1"/>
      <p:bldP spid="72" grpId="2" animBg="1"/>
      <p:bldP spid="46" grpId="0"/>
      <p:bldP spid="46" grpId="1"/>
      <p:bldP spid="85" grpId="0"/>
      <p:bldP spid="88" grpId="0" animBg="1"/>
      <p:bldP spid="88" grpId="1" animBg="1"/>
      <p:bldP spid="88" grpId="2" animBg="1"/>
      <p:bldP spid="67" grpId="0"/>
      <p:bldP spid="67" grpId="1"/>
      <p:bldP spid="82" grpId="0"/>
      <p:bldP spid="42" grpId="0"/>
      <p:bldP spid="126" grpId="0"/>
      <p:bldP spid="130" grpId="0"/>
      <p:bldP spid="130" grpId="1"/>
      <p:bldP spid="142" grpId="0"/>
      <p:bldP spid="143" grpId="0"/>
      <p:bldP spid="6" grpId="0" animBg="1"/>
      <p:bldP spid="6" grpId="1" animBg="1"/>
      <p:bldP spid="97" grpId="0"/>
      <p:bldP spid="99" grpId="0" animBg="1"/>
      <p:bldP spid="99" grpId="1" animBg="1"/>
      <p:bldP spid="99" grpId="2" animBg="1"/>
      <p:bldP spid="98" grpId="0" animBg="1"/>
      <p:bldP spid="98" grpId="1" animBg="1"/>
      <p:bldP spid="98" grpId="2" animBg="1"/>
      <p:bldP spid="23" grpId="0" animBg="1"/>
      <p:bldP spid="113" grpId="0" animBg="1"/>
      <p:bldP spid="116" grpId="0" animBg="1"/>
      <p:bldP spid="120" grpId="0" animBg="1"/>
      <p:bldP spid="120" grpId="2" animBg="1"/>
      <p:bldP spid="131" grpId="0" animBg="1"/>
      <p:bldP spid="131" grpId="2" animBg="1"/>
      <p:bldP spid="132" grpId="0" animBg="1"/>
      <p:bldP spid="132" grpId="2" animBg="1"/>
      <p:bldP spid="135" grpId="0" animBg="1"/>
      <p:bldP spid="135" grpId="1" animBg="1"/>
      <p:bldP spid="135" grpId="2" animBg="1"/>
      <p:bldP spid="135" grpId="3" animBg="1"/>
      <p:bldP spid="135" grpId="4" animBg="1"/>
      <p:bldP spid="136" grpId="0" animBg="1"/>
      <p:bldP spid="136" grpId="1" animBg="1"/>
      <p:bldP spid="137" grpId="0" animBg="1"/>
      <p:bldP spid="138" grpId="0" animBg="1"/>
      <p:bldP spid="139" grpId="0" animBg="1"/>
      <p:bldP spid="139" grpId="1" animBg="1"/>
      <p:bldP spid="140" grpId="0" animBg="1"/>
      <p:bldP spid="140" grpId="1" animBg="1"/>
      <p:bldP spid="141" grpId="0" animBg="1"/>
      <p:bldP spid="141" grpId="1" animBg="1"/>
      <p:bldP spid="144" grpId="0" animBg="1"/>
      <p:bldP spid="144" grpId="1" animBg="1"/>
      <p:bldP spid="145" grpId="0" animBg="1"/>
      <p:bldP spid="145" grpId="1" animBg="1"/>
      <p:bldP spid="146" grpId="0" animBg="1"/>
      <p:bldP spid="146" grpId="1" animBg="1"/>
      <p:bldP spid="147" grpId="0" animBg="1"/>
      <p:bldP spid="147" grpId="1" animBg="1"/>
      <p:bldP spid="148" grpId="0" animBg="1"/>
      <p:bldP spid="148" grpId="1" animBg="1"/>
      <p:bldP spid="149" grpId="0" animBg="1"/>
      <p:bldP spid="149" grpId="1" animBg="1"/>
      <p:bldP spid="150" grpId="0" animBg="1"/>
      <p:bldP spid="150" grpId="1" animBg="1"/>
      <p:bldP spid="151" grpId="0" animBg="1"/>
      <p:bldP spid="151" grpId="1" animBg="1"/>
      <p:bldP spid="152" grpId="0" animBg="1"/>
      <p:bldP spid="152" grpId="1"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zápatí 1"/>
          <p:cNvSpPr>
            <a:spLocks noGrp="1"/>
          </p:cNvSpPr>
          <p:nvPr>
            <p:ph type="ftr" sz="quarter" idx="11"/>
          </p:nvPr>
        </p:nvSpPr>
        <p:spPr>
          <a:xfrm>
            <a:off x="180000" y="6336000"/>
            <a:ext cx="3312000" cy="360000"/>
          </a:xfrm>
        </p:spPr>
        <p:txBody>
          <a:bodyPr/>
          <a:lstStyle/>
          <a:p>
            <a:r>
              <a:rPr lang="en-GB" dirty="0"/>
              <a:t>Forward rate agreement</a:t>
            </a:r>
          </a:p>
        </p:txBody>
      </p:sp>
      <p:sp>
        <p:nvSpPr>
          <p:cNvPr id="3" name="Zástupný symbol pro číslo snímku 2"/>
          <p:cNvSpPr>
            <a:spLocks noGrp="1"/>
          </p:cNvSpPr>
          <p:nvPr>
            <p:ph type="sldNum" sz="quarter" idx="12"/>
          </p:nvPr>
        </p:nvSpPr>
        <p:spPr>
          <a:xfrm>
            <a:off x="7164000" y="6336000"/>
            <a:ext cx="1800000" cy="360000"/>
          </a:xfrm>
        </p:spPr>
        <p:txBody>
          <a:bodyPr/>
          <a:lstStyle/>
          <a:p>
            <a:pPr algn="r"/>
            <a:r>
              <a:rPr lang="cs-CZ" dirty="0"/>
              <a:t>8</a:t>
            </a:r>
          </a:p>
        </p:txBody>
      </p:sp>
      <p:sp>
        <p:nvSpPr>
          <p:cNvPr id="4" name="Nadpis 3"/>
          <p:cNvSpPr>
            <a:spLocks noGrp="1"/>
          </p:cNvSpPr>
          <p:nvPr>
            <p:ph type="title"/>
          </p:nvPr>
        </p:nvSpPr>
        <p:spPr>
          <a:xfrm>
            <a:off x="144000" y="144000"/>
            <a:ext cx="6512511" cy="648072"/>
          </a:xfrm>
        </p:spPr>
        <p:txBody>
          <a:bodyPr/>
          <a:lstStyle/>
          <a:p>
            <a:r>
              <a:rPr lang="en-GB" dirty="0"/>
              <a:t>Price link</a:t>
            </a:r>
            <a:r>
              <a:rPr lang="cs-CZ" dirty="0"/>
              <a:t>s</a:t>
            </a:r>
            <a:r>
              <a:rPr lang="en-GB" dirty="0"/>
              <a:t> with interest rate futures </a:t>
            </a:r>
          </a:p>
        </p:txBody>
      </p:sp>
      <p:sp>
        <p:nvSpPr>
          <p:cNvPr id="9" name="TextovéPole 8"/>
          <p:cNvSpPr txBox="1"/>
          <p:nvPr/>
        </p:nvSpPr>
        <p:spPr>
          <a:xfrm>
            <a:off x="864000" y="4392000"/>
            <a:ext cx="7281072" cy="430887"/>
          </a:xfrm>
          <a:prstGeom prst="rect">
            <a:avLst/>
          </a:prstGeom>
          <a:noFill/>
          <a:ln>
            <a:noFill/>
          </a:ln>
        </p:spPr>
        <p:txBody>
          <a:bodyPr wrap="square" rtlCol="0">
            <a:spAutoFit/>
          </a:bodyPr>
          <a:lstStyle/>
          <a:p>
            <a:pPr marL="324000" indent="-324000">
              <a:buClr>
                <a:srgbClr val="7030A0"/>
              </a:buClr>
              <a:buFont typeface="Wingdings" panose="05000000000000000000" pitchFamily="2" charset="2"/>
              <a:buChar char="Ø"/>
            </a:pPr>
            <a:r>
              <a:rPr lang="en-GB" sz="2200" dirty="0">
                <a:latin typeface="Cambria Math" panose="02040503050406030204" pitchFamily="18" charset="0"/>
                <a:ea typeface="Cambria Math" panose="02040503050406030204" pitchFamily="18" charset="0"/>
              </a:rPr>
              <a:t>Opposite meaning of long and short positions</a:t>
            </a:r>
          </a:p>
        </p:txBody>
      </p:sp>
      <p:sp>
        <p:nvSpPr>
          <p:cNvPr id="21" name="TextovéPole 20"/>
          <p:cNvSpPr txBox="1"/>
          <p:nvPr/>
        </p:nvSpPr>
        <p:spPr>
          <a:xfrm>
            <a:off x="863999" y="954000"/>
            <a:ext cx="4428081" cy="430887"/>
          </a:xfrm>
          <a:prstGeom prst="rect">
            <a:avLst/>
          </a:prstGeom>
          <a:noFill/>
          <a:ln>
            <a:noFill/>
          </a:ln>
        </p:spPr>
        <p:txBody>
          <a:bodyPr wrap="square" rtlCol="0">
            <a:spAutoFit/>
          </a:bodyPr>
          <a:lstStyle/>
          <a:p>
            <a:pPr marL="324000" lvl="2" indent="-324000">
              <a:buClr>
                <a:srgbClr val="7030A0"/>
              </a:buClr>
              <a:buFont typeface="Wingdings" panose="05000000000000000000" pitchFamily="2" charset="2"/>
              <a:buChar char="Ø"/>
            </a:pPr>
            <a:r>
              <a:rPr lang="en-GB" sz="2200" dirty="0">
                <a:latin typeface="Cambria Math" panose="02040503050406030204" pitchFamily="18" charset="0"/>
                <a:ea typeface="Cambria Math" panose="02040503050406030204" pitchFamily="18" charset="0"/>
              </a:rPr>
              <a:t>Similarities and differences</a:t>
            </a:r>
          </a:p>
        </p:txBody>
      </p:sp>
      <p:sp>
        <p:nvSpPr>
          <p:cNvPr id="25" name="Tlačítko akce: Zvuk 24">
            <a:hlinkClick r:id="" action="ppaction://noaction" highlightClick="1"/>
          </p:cNvPr>
          <p:cNvSpPr/>
          <p:nvPr/>
        </p:nvSpPr>
        <p:spPr>
          <a:xfrm>
            <a:off x="252000" y="900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cs-CZ" sz="1200" b="1" dirty="0">
                <a:solidFill>
                  <a:srgbClr val="FFFF00"/>
                </a:solidFill>
              </a:rPr>
              <a:t>2</a:t>
            </a:r>
          </a:p>
        </p:txBody>
      </p:sp>
      <p:sp>
        <p:nvSpPr>
          <p:cNvPr id="27" name="TextovéPole 26"/>
          <p:cNvSpPr txBox="1">
            <a:spLocks/>
          </p:cNvSpPr>
          <p:nvPr/>
        </p:nvSpPr>
        <p:spPr>
          <a:xfrm>
            <a:off x="-720000" y="7092000"/>
            <a:ext cx="8640000" cy="576000"/>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a:r>
              <a:rPr lang="cs-CZ" dirty="0"/>
              <a:t>FRA kontrakt má blízko nejen ke kupónovému swapu, ale i k dalšímu nástroji s velmi podobným hotovostním tokem, kterým je jmenovitě krátkodobý úrokový futuritní kontrakt. Jelikož ale v tomto kurzu na futurity přijde řada později, zmíníme jen ta fakta, která jsou nezbytná pro pochopení cenových vazeb mezi uvedenými dvěma typy finančních nástrojů.</a:t>
            </a:r>
            <a:endParaRPr lang="cs-CZ" dirty="0">
              <a:effectLst/>
            </a:endParaRPr>
          </a:p>
        </p:txBody>
      </p:sp>
      <p:sp>
        <p:nvSpPr>
          <p:cNvPr id="72" name="Tlačítko akce: Zvuk 71">
            <a:hlinkClick r:id="" action="ppaction://noaction" highlightClick="1"/>
          </p:cNvPr>
          <p:cNvSpPr/>
          <p:nvPr/>
        </p:nvSpPr>
        <p:spPr>
          <a:xfrm>
            <a:off x="252000" y="4338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cs-CZ" sz="1200" b="1" dirty="0">
                <a:solidFill>
                  <a:srgbClr val="FFFF00"/>
                </a:solidFill>
              </a:rPr>
              <a:t>3</a:t>
            </a:r>
          </a:p>
        </p:txBody>
      </p:sp>
      <p:sp>
        <p:nvSpPr>
          <p:cNvPr id="57" name="TextovéPole 56"/>
          <p:cNvSpPr txBox="1"/>
          <p:nvPr/>
        </p:nvSpPr>
        <p:spPr>
          <a:xfrm>
            <a:off x="1188000" y="5294824"/>
            <a:ext cx="7700005" cy="646331"/>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A short position in interest rate futures means receiving the floating rate and paying the fixed rate; it has the opposite meaning in FRAs</a:t>
            </a:r>
          </a:p>
        </p:txBody>
      </p:sp>
      <p:sp>
        <p:nvSpPr>
          <p:cNvPr id="58" name="TextovéPole 57"/>
          <p:cNvSpPr txBox="1"/>
          <p:nvPr/>
        </p:nvSpPr>
        <p:spPr>
          <a:xfrm>
            <a:off x="1188000" y="3272659"/>
            <a:ext cx="7776488" cy="646331"/>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Both FRA and futures contracts are settled at the beginning of some future interest rate period (FRA period versus delivery date) </a:t>
            </a:r>
            <a:endParaRPr lang="en-GB" i="1" dirty="0">
              <a:latin typeface="Cambria Math" panose="02040503050406030204" pitchFamily="18" charset="0"/>
              <a:ea typeface="Cambria Math" panose="02040503050406030204" pitchFamily="18" charset="0"/>
            </a:endParaRPr>
          </a:p>
        </p:txBody>
      </p:sp>
      <p:sp>
        <p:nvSpPr>
          <p:cNvPr id="50" name="TextovéPole 49"/>
          <p:cNvSpPr txBox="1"/>
          <p:nvPr/>
        </p:nvSpPr>
        <p:spPr>
          <a:xfrm>
            <a:off x="1188000" y="4738878"/>
            <a:ext cx="7700005" cy="646331"/>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A long position in interest rate futures means paying the floating rate and receiving the fixed rate; it has the opposite meaning in FRAs</a:t>
            </a:r>
          </a:p>
        </p:txBody>
      </p:sp>
      <mc:AlternateContent xmlns:mc="http://schemas.openxmlformats.org/markup-compatibility/2006" xmlns:a14="http://schemas.microsoft.com/office/drawing/2010/main">
        <mc:Choice Requires="a14">
          <p:sp>
            <p:nvSpPr>
              <p:cNvPr id="6" name="TextovéPole 5"/>
              <p:cNvSpPr txBox="1"/>
              <p:nvPr/>
            </p:nvSpPr>
            <p:spPr>
              <a:xfrm>
                <a:off x="1683659" y="2779017"/>
                <a:ext cx="4965794" cy="496226"/>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cs-CZ" sz="1400" i="1" smtClean="0">
                              <a:latin typeface="Cambria Math" panose="02040503050406030204" pitchFamily="18" charset="0"/>
                              <a:ea typeface="Cambria Math" panose="02040503050406030204" pitchFamily="18" charset="0"/>
                            </a:rPr>
                          </m:ctrlPr>
                        </m:sSubPr>
                        <m:e>
                          <m:r>
                            <a:rPr lang="cs-CZ" sz="1400" b="0" i="1" smtClean="0">
                              <a:latin typeface="Cambria Math" panose="02040503050406030204" pitchFamily="18" charset="0"/>
                              <a:ea typeface="Cambria Math" panose="02040503050406030204" pitchFamily="18" charset="0"/>
                            </a:rPr>
                            <m:t>(</m:t>
                          </m:r>
                          <m:r>
                            <a:rPr lang="cs-CZ" sz="1400" b="0" i="1" smtClean="0">
                              <a:latin typeface="Cambria Math" panose="02040503050406030204" pitchFamily="18" charset="0"/>
                              <a:ea typeface="Cambria Math" panose="02040503050406030204" pitchFamily="18" charset="0"/>
                            </a:rPr>
                            <m:t>𝐹</m:t>
                          </m:r>
                        </m:e>
                        <m:sub>
                          <m:r>
                            <a:rPr lang="cs-CZ" sz="1400" b="0" i="1" smtClean="0">
                              <a:latin typeface="Cambria Math" panose="02040503050406030204" pitchFamily="18" charset="0"/>
                              <a:ea typeface="Cambria Math" panose="02040503050406030204" pitchFamily="18" charset="0"/>
                            </a:rPr>
                            <m:t>𝑇</m:t>
                          </m:r>
                        </m:sub>
                      </m:sSub>
                      <m:r>
                        <a:rPr lang="cs-CZ" sz="1400" b="0" i="1" smtClean="0">
                          <a:latin typeface="Cambria Math" panose="02040503050406030204" pitchFamily="18" charset="0"/>
                          <a:ea typeface="Cambria Math" panose="02040503050406030204" pitchFamily="18" charset="0"/>
                        </a:rPr>
                        <m:t>−</m:t>
                      </m:r>
                      <m:sSub>
                        <m:sSubPr>
                          <m:ctrlPr>
                            <a:rPr lang="cs-CZ" sz="1400" b="0" i="1" smtClean="0">
                              <a:latin typeface="Cambria Math" panose="02040503050406030204" pitchFamily="18" charset="0"/>
                              <a:ea typeface="Cambria Math" panose="02040503050406030204" pitchFamily="18" charset="0"/>
                            </a:rPr>
                          </m:ctrlPr>
                        </m:sSubPr>
                        <m:e>
                          <m:r>
                            <a:rPr lang="cs-CZ" sz="1400" b="0" i="1" smtClean="0">
                              <a:latin typeface="Cambria Math" panose="02040503050406030204" pitchFamily="18" charset="0"/>
                              <a:ea typeface="Cambria Math" panose="02040503050406030204" pitchFamily="18" charset="0"/>
                            </a:rPr>
                            <m:t>𝐹</m:t>
                          </m:r>
                        </m:e>
                        <m:sub>
                          <m:r>
                            <a:rPr lang="cs-CZ" sz="1400" b="0" i="1" smtClean="0">
                              <a:latin typeface="Cambria Math" panose="02040503050406030204" pitchFamily="18" charset="0"/>
                              <a:ea typeface="Cambria Math" panose="02040503050406030204" pitchFamily="18" charset="0"/>
                            </a:rPr>
                            <m:t>0</m:t>
                          </m:r>
                        </m:sub>
                      </m:sSub>
                      <m:r>
                        <a:rPr lang="cs-CZ" sz="1400" b="0" i="1" smtClean="0">
                          <a:latin typeface="Cambria Math" panose="02040503050406030204" pitchFamily="18" charset="0"/>
                          <a:ea typeface="Cambria Math" panose="02040503050406030204" pitchFamily="18" charset="0"/>
                        </a:rPr>
                        <m:t>)×</m:t>
                      </m:r>
                      <m:r>
                        <m:rPr>
                          <m:nor/>
                        </m:rPr>
                        <a:rPr lang="cs-CZ" sz="1400" b="0" i="0" smtClean="0">
                          <a:latin typeface="Cambria Math" panose="02040503050406030204" pitchFamily="18" charset="0"/>
                          <a:ea typeface="Cambria Math" panose="02040503050406030204" pitchFamily="18" charset="0"/>
                        </a:rPr>
                        <m:t>tick</m:t>
                      </m:r>
                      <m:r>
                        <m:rPr>
                          <m:nor/>
                        </m:rPr>
                        <a:rPr lang="cs-CZ" sz="1400" b="0" i="0" smtClean="0">
                          <a:latin typeface="Cambria Math" panose="02040503050406030204" pitchFamily="18" charset="0"/>
                          <a:ea typeface="Cambria Math" panose="02040503050406030204" pitchFamily="18" charset="0"/>
                        </a:rPr>
                        <m:t> </m:t>
                      </m:r>
                      <m:r>
                        <m:rPr>
                          <m:nor/>
                        </m:rPr>
                        <a:rPr lang="cs-CZ" sz="1400" b="0" i="0" smtClean="0">
                          <a:latin typeface="Cambria Math" panose="02040503050406030204" pitchFamily="18" charset="0"/>
                          <a:ea typeface="Cambria Math" panose="02040503050406030204" pitchFamily="18" charset="0"/>
                        </a:rPr>
                        <m:t>value</m:t>
                      </m:r>
                      <m:r>
                        <a:rPr lang="cs-CZ" sz="1400" b="0" i="1" smtClean="0">
                          <a:latin typeface="Cambria Math" panose="02040503050406030204" pitchFamily="18" charset="0"/>
                          <a:ea typeface="Cambria Math" panose="02040503050406030204" pitchFamily="18" charset="0"/>
                        </a:rPr>
                        <m:t>=</m:t>
                      </m:r>
                      <m:d>
                        <m:dPr>
                          <m:begChr m:val="["/>
                          <m:endChr m:val="]"/>
                          <m:ctrlPr>
                            <a:rPr lang="cs-CZ" sz="1400" b="0" i="1" smtClean="0">
                              <a:latin typeface="Cambria Math" panose="02040503050406030204" pitchFamily="18" charset="0"/>
                              <a:ea typeface="Cambria Math" panose="02040503050406030204" pitchFamily="18" charset="0"/>
                            </a:rPr>
                          </m:ctrlPr>
                        </m:dPr>
                        <m:e>
                          <m:d>
                            <m:dPr>
                              <m:ctrlPr>
                                <a:rPr lang="cs-CZ" sz="1400" b="0" i="1" smtClean="0">
                                  <a:latin typeface="Cambria Math" panose="02040503050406030204" pitchFamily="18" charset="0"/>
                                  <a:ea typeface="Cambria Math" panose="02040503050406030204" pitchFamily="18" charset="0"/>
                                </a:rPr>
                              </m:ctrlPr>
                            </m:dPr>
                            <m:e>
                              <m:r>
                                <a:rPr lang="cs-CZ" sz="1400" b="0" i="1" smtClean="0">
                                  <a:latin typeface="Cambria Math" panose="02040503050406030204" pitchFamily="18" charset="0"/>
                                  <a:ea typeface="Cambria Math" panose="02040503050406030204" pitchFamily="18" charset="0"/>
                                </a:rPr>
                                <m:t>100−</m:t>
                              </m:r>
                              <m:sSubSup>
                                <m:sSubSupPr>
                                  <m:ctrlPr>
                                    <a:rPr lang="cs-CZ" sz="1400" b="0" i="1" smtClean="0">
                                      <a:latin typeface="Cambria Math" panose="02040503050406030204" pitchFamily="18" charset="0"/>
                                      <a:ea typeface="Cambria Math" panose="02040503050406030204" pitchFamily="18" charset="0"/>
                                    </a:rPr>
                                  </m:ctrlPr>
                                </m:sSubSupPr>
                                <m:e>
                                  <m:r>
                                    <a:rPr lang="cs-CZ" sz="1400" b="0" i="1" smtClean="0">
                                      <a:latin typeface="Cambria Math" panose="02040503050406030204" pitchFamily="18" charset="0"/>
                                      <a:ea typeface="Cambria Math" panose="02040503050406030204" pitchFamily="18" charset="0"/>
                                    </a:rPr>
                                    <m:t>𝐿</m:t>
                                  </m:r>
                                </m:e>
                                <m:sub>
                                  <m:r>
                                    <a:rPr lang="cs-CZ" sz="1400" b="0" i="1" smtClean="0">
                                      <a:latin typeface="Cambria Math" panose="02040503050406030204" pitchFamily="18" charset="0"/>
                                      <a:ea typeface="Cambria Math" panose="02040503050406030204" pitchFamily="18" charset="0"/>
                                    </a:rPr>
                                    <m:t>3</m:t>
                                  </m:r>
                                </m:sub>
                                <m:sup>
                                  <m:r>
                                    <a:rPr lang="cs-CZ" sz="1400" b="0" i="1" smtClean="0">
                                      <a:latin typeface="Cambria Math" panose="02040503050406030204" pitchFamily="18" charset="0"/>
                                      <a:ea typeface="Cambria Math" panose="02040503050406030204" pitchFamily="18" charset="0"/>
                                    </a:rPr>
                                    <m:t>𝑇</m:t>
                                  </m:r>
                                </m:sup>
                              </m:sSubSup>
                            </m:e>
                          </m:d>
                          <m:r>
                            <a:rPr lang="cs-CZ" sz="1400" b="0" i="1" smtClean="0">
                              <a:latin typeface="Cambria Math" panose="02040503050406030204" pitchFamily="18" charset="0"/>
                              <a:ea typeface="Cambria Math" panose="02040503050406030204" pitchFamily="18" charset="0"/>
                            </a:rPr>
                            <m:t>−</m:t>
                          </m:r>
                          <m:d>
                            <m:dPr>
                              <m:ctrlPr>
                                <a:rPr lang="cs-CZ" sz="1400" i="1">
                                  <a:latin typeface="Cambria Math" panose="02040503050406030204" pitchFamily="18" charset="0"/>
                                  <a:ea typeface="Cambria Math" panose="02040503050406030204" pitchFamily="18" charset="0"/>
                                </a:rPr>
                              </m:ctrlPr>
                            </m:dPr>
                            <m:e>
                              <m:r>
                                <a:rPr lang="cs-CZ" sz="1400" i="1">
                                  <a:latin typeface="Cambria Math" panose="02040503050406030204" pitchFamily="18" charset="0"/>
                                  <a:ea typeface="Cambria Math" panose="02040503050406030204" pitchFamily="18" charset="0"/>
                                </a:rPr>
                                <m:t>100−</m:t>
                              </m:r>
                              <m:sSubSup>
                                <m:sSubSupPr>
                                  <m:ctrlPr>
                                    <a:rPr lang="cs-CZ" sz="1400" i="1">
                                      <a:latin typeface="Cambria Math" panose="02040503050406030204" pitchFamily="18" charset="0"/>
                                      <a:ea typeface="Cambria Math" panose="02040503050406030204" pitchFamily="18" charset="0"/>
                                    </a:rPr>
                                  </m:ctrlPr>
                                </m:sSubSupPr>
                                <m:e>
                                  <m:r>
                                    <a:rPr lang="cs-CZ" sz="1400" b="0" i="1" smtClean="0">
                                      <a:latin typeface="Cambria Math" panose="02040503050406030204" pitchFamily="18" charset="0"/>
                                      <a:ea typeface="Cambria Math" panose="02040503050406030204" pitchFamily="18" charset="0"/>
                                    </a:rPr>
                                    <m:t>𝐿</m:t>
                                  </m:r>
                                </m:e>
                                <m:sub>
                                  <m:r>
                                    <a:rPr lang="cs-CZ" sz="1400" i="1">
                                      <a:latin typeface="Cambria Math" panose="02040503050406030204" pitchFamily="18" charset="0"/>
                                      <a:ea typeface="Cambria Math" panose="02040503050406030204" pitchFamily="18" charset="0"/>
                                    </a:rPr>
                                    <m:t>3</m:t>
                                  </m:r>
                                </m:sub>
                                <m:sup>
                                  <m:r>
                                    <a:rPr lang="cs-CZ" sz="1400" b="0" i="1" smtClean="0">
                                      <a:latin typeface="Cambria Math" panose="02040503050406030204" pitchFamily="18" charset="0"/>
                                      <a:ea typeface="Cambria Math" panose="02040503050406030204" pitchFamily="18" charset="0"/>
                                    </a:rPr>
                                    <m:t>0</m:t>
                                  </m:r>
                                </m:sup>
                              </m:sSubSup>
                            </m:e>
                          </m:d>
                        </m:e>
                      </m:d>
                      <m:r>
                        <a:rPr lang="cs-CZ" sz="1400" i="1">
                          <a:latin typeface="Cambria Math" panose="02040503050406030204" pitchFamily="18" charset="0"/>
                          <a:ea typeface="Cambria Math" panose="02040503050406030204" pitchFamily="18" charset="0"/>
                        </a:rPr>
                        <m:t>×</m:t>
                      </m:r>
                      <m:box>
                        <m:boxPr>
                          <m:ctrlPr>
                            <a:rPr lang="cs-CZ" sz="1400" i="1">
                              <a:latin typeface="Cambria Math" panose="02040503050406030204" pitchFamily="18" charset="0"/>
                              <a:ea typeface="Cambria Math" panose="02040503050406030204" pitchFamily="18" charset="0"/>
                            </a:rPr>
                          </m:ctrlPr>
                        </m:boxPr>
                        <m:e>
                          <m:argPr>
                            <m:argSz m:val="-1"/>
                          </m:argPr>
                          <m:f>
                            <m:fPr>
                              <m:ctrlPr>
                                <a:rPr lang="cs-CZ" sz="1400" i="1">
                                  <a:latin typeface="Cambria Math" panose="02040503050406030204" pitchFamily="18" charset="0"/>
                                  <a:ea typeface="Cambria Math" panose="02040503050406030204" pitchFamily="18" charset="0"/>
                                </a:rPr>
                              </m:ctrlPr>
                            </m:fPr>
                            <m:num>
                              <m:r>
                                <a:rPr lang="cs-CZ" sz="1400" b="0" i="1" smtClean="0">
                                  <a:latin typeface="Cambria Math" panose="02040503050406030204" pitchFamily="18" charset="0"/>
                                  <a:ea typeface="Cambria Math" panose="02040503050406030204" pitchFamily="18" charset="0"/>
                                </a:rPr>
                                <m:t>3</m:t>
                              </m:r>
                            </m:num>
                            <m:den>
                              <m:r>
                                <a:rPr lang="cs-CZ" sz="1400" i="1">
                                  <a:latin typeface="Cambria Math" panose="02040503050406030204" pitchFamily="18" charset="0"/>
                                  <a:ea typeface="Cambria Math" panose="02040503050406030204" pitchFamily="18" charset="0"/>
                                </a:rPr>
                                <m:t>12</m:t>
                              </m:r>
                            </m:den>
                          </m:f>
                        </m:e>
                      </m:box>
                      <m:r>
                        <a:rPr lang="cs-CZ" sz="1400" i="1" smtClean="0">
                          <a:latin typeface="Cambria Math" panose="02040503050406030204" pitchFamily="18" charset="0"/>
                          <a:ea typeface="Cambria Math" panose="02040503050406030204" pitchFamily="18" charset="0"/>
                        </a:rPr>
                        <m:t>×</m:t>
                      </m:r>
                      <m:r>
                        <a:rPr lang="cs-CZ" sz="1400" i="1">
                          <a:latin typeface="Cambria Math" panose="02040503050406030204" pitchFamily="18" charset="0"/>
                          <a:ea typeface="Cambria Math" panose="02040503050406030204" pitchFamily="18" charset="0"/>
                        </a:rPr>
                        <m:t>𝑉</m:t>
                      </m:r>
                      <m:r>
                        <a:rPr lang="cs-CZ" sz="1400" b="0" i="1" smtClean="0">
                          <a:latin typeface="Cambria Math" panose="02040503050406030204" pitchFamily="18" charset="0"/>
                          <a:ea typeface="Cambria Math" panose="02040503050406030204" pitchFamily="18" charset="0"/>
                        </a:rPr>
                        <m:t>/100</m:t>
                      </m:r>
                    </m:oMath>
                  </m:oMathPara>
                </a14:m>
                <a:endParaRPr lang="cs-CZ" sz="1400" b="0" dirty="0">
                  <a:ea typeface="Cambria Math" panose="02040503050406030204" pitchFamily="18" charset="0"/>
                </a:endParaRPr>
              </a:p>
              <a:p>
                <a:pPr marL="1612900"/>
                <a:r>
                  <a:rPr lang="cs-CZ" sz="1400" b="0" dirty="0">
                    <a:ea typeface="Cambria Math" panose="02040503050406030204" pitchFamily="18" charset="0"/>
                  </a:rPr>
                  <a:t> </a:t>
                </a:r>
                <a14:m>
                  <m:oMath xmlns:m="http://schemas.openxmlformats.org/officeDocument/2006/math">
                    <m:r>
                      <a:rPr lang="cs-CZ" sz="1400" b="0" i="1" smtClean="0">
                        <a:latin typeface="Cambria Math" panose="02040503050406030204" pitchFamily="18" charset="0"/>
                        <a:ea typeface="Cambria Math" panose="02040503050406030204" pitchFamily="18" charset="0"/>
                      </a:rPr>
                      <m:t>=</m:t>
                    </m:r>
                    <m:d>
                      <m:dPr>
                        <m:ctrlPr>
                          <a:rPr lang="cs-CZ" sz="1400" b="0" i="1" smtClean="0">
                            <a:latin typeface="Cambria Math" panose="02040503050406030204" pitchFamily="18" charset="0"/>
                            <a:ea typeface="Cambria Math" panose="02040503050406030204" pitchFamily="18" charset="0"/>
                          </a:rPr>
                        </m:ctrlPr>
                      </m:dPr>
                      <m:e>
                        <m:sSubSup>
                          <m:sSubSupPr>
                            <m:ctrlPr>
                              <a:rPr lang="cs-CZ" sz="1400" i="1" smtClean="0">
                                <a:latin typeface="Cambria Math" panose="02040503050406030204" pitchFamily="18" charset="0"/>
                                <a:ea typeface="Cambria Math" panose="02040503050406030204" pitchFamily="18" charset="0"/>
                              </a:rPr>
                            </m:ctrlPr>
                          </m:sSubSupPr>
                          <m:e>
                            <m:r>
                              <a:rPr lang="cs-CZ" sz="1400" b="0" i="1" smtClean="0">
                                <a:latin typeface="Cambria Math" panose="02040503050406030204" pitchFamily="18" charset="0"/>
                                <a:ea typeface="Cambria Math" panose="02040503050406030204" pitchFamily="18" charset="0"/>
                              </a:rPr>
                              <m:t>𝐿</m:t>
                            </m:r>
                          </m:e>
                          <m:sub>
                            <m:r>
                              <a:rPr lang="cs-CZ" sz="1400" i="1">
                                <a:latin typeface="Cambria Math" panose="02040503050406030204" pitchFamily="18" charset="0"/>
                                <a:ea typeface="Cambria Math" panose="02040503050406030204" pitchFamily="18" charset="0"/>
                              </a:rPr>
                              <m:t>3</m:t>
                            </m:r>
                          </m:sub>
                          <m:sup>
                            <m:r>
                              <a:rPr lang="cs-CZ" sz="1400" i="1">
                                <a:latin typeface="Cambria Math" panose="02040503050406030204" pitchFamily="18" charset="0"/>
                                <a:ea typeface="Cambria Math" panose="02040503050406030204" pitchFamily="18" charset="0"/>
                              </a:rPr>
                              <m:t>0</m:t>
                            </m:r>
                          </m:sup>
                        </m:sSubSup>
                        <m:r>
                          <a:rPr lang="cs-CZ" sz="1400" b="0" i="1" smtClean="0">
                            <a:latin typeface="Cambria Math" panose="02040503050406030204" pitchFamily="18" charset="0"/>
                            <a:ea typeface="Cambria Math" panose="02040503050406030204" pitchFamily="18" charset="0"/>
                          </a:rPr>
                          <m:t>−</m:t>
                        </m:r>
                        <m:sSubSup>
                          <m:sSubSupPr>
                            <m:ctrlPr>
                              <a:rPr lang="cs-CZ" sz="1400" i="1">
                                <a:latin typeface="Cambria Math" panose="02040503050406030204" pitchFamily="18" charset="0"/>
                                <a:ea typeface="Cambria Math" panose="02040503050406030204" pitchFamily="18" charset="0"/>
                              </a:rPr>
                            </m:ctrlPr>
                          </m:sSubSupPr>
                          <m:e>
                            <m:r>
                              <a:rPr lang="cs-CZ" sz="1400" i="1">
                                <a:latin typeface="Cambria Math" panose="02040503050406030204" pitchFamily="18" charset="0"/>
                                <a:ea typeface="Cambria Math" panose="02040503050406030204" pitchFamily="18" charset="0"/>
                              </a:rPr>
                              <m:t>𝐿</m:t>
                            </m:r>
                          </m:e>
                          <m:sub>
                            <m:r>
                              <a:rPr lang="cs-CZ" sz="1400" i="1">
                                <a:latin typeface="Cambria Math" panose="02040503050406030204" pitchFamily="18" charset="0"/>
                                <a:ea typeface="Cambria Math" panose="02040503050406030204" pitchFamily="18" charset="0"/>
                              </a:rPr>
                              <m:t>3</m:t>
                            </m:r>
                          </m:sub>
                          <m:sup>
                            <m:r>
                              <a:rPr lang="cs-CZ" sz="1400" b="0" i="1" smtClean="0">
                                <a:latin typeface="Cambria Math" panose="02040503050406030204" pitchFamily="18" charset="0"/>
                                <a:ea typeface="Cambria Math" panose="02040503050406030204" pitchFamily="18" charset="0"/>
                              </a:rPr>
                              <m:t>𝑇</m:t>
                            </m:r>
                          </m:sup>
                        </m:sSubSup>
                      </m:e>
                    </m:d>
                    <m:r>
                      <a:rPr lang="cs-CZ" sz="1400" i="1">
                        <a:latin typeface="Cambria Math" panose="02040503050406030204" pitchFamily="18" charset="0"/>
                        <a:ea typeface="Cambria Math" panose="02040503050406030204" pitchFamily="18" charset="0"/>
                      </a:rPr>
                      <m:t>×</m:t>
                    </m:r>
                    <m:box>
                      <m:boxPr>
                        <m:ctrlPr>
                          <a:rPr lang="cs-CZ" sz="1400" i="1">
                            <a:latin typeface="Cambria Math" panose="02040503050406030204" pitchFamily="18" charset="0"/>
                            <a:ea typeface="Cambria Math" panose="02040503050406030204" pitchFamily="18" charset="0"/>
                          </a:rPr>
                        </m:ctrlPr>
                      </m:boxPr>
                      <m:e>
                        <m:argPr>
                          <m:argSz m:val="-1"/>
                        </m:argPr>
                        <m:f>
                          <m:fPr>
                            <m:ctrlPr>
                              <a:rPr lang="cs-CZ" sz="1400" i="1">
                                <a:latin typeface="Cambria Math" panose="02040503050406030204" pitchFamily="18" charset="0"/>
                                <a:ea typeface="Cambria Math" panose="02040503050406030204" pitchFamily="18" charset="0"/>
                              </a:rPr>
                            </m:ctrlPr>
                          </m:fPr>
                          <m:num>
                            <m:r>
                              <a:rPr lang="cs-CZ" sz="1400" i="1">
                                <a:latin typeface="Cambria Math" panose="02040503050406030204" pitchFamily="18" charset="0"/>
                                <a:ea typeface="Cambria Math" panose="02040503050406030204" pitchFamily="18" charset="0"/>
                              </a:rPr>
                              <m:t>3</m:t>
                            </m:r>
                          </m:num>
                          <m:den>
                            <m:r>
                              <a:rPr lang="cs-CZ" sz="1400" i="1">
                                <a:latin typeface="Cambria Math" panose="02040503050406030204" pitchFamily="18" charset="0"/>
                                <a:ea typeface="Cambria Math" panose="02040503050406030204" pitchFamily="18" charset="0"/>
                              </a:rPr>
                              <m:t>12</m:t>
                            </m:r>
                          </m:den>
                        </m:f>
                      </m:e>
                    </m:box>
                    <m:r>
                      <a:rPr lang="cs-CZ" sz="1400" i="1" smtClean="0">
                        <a:latin typeface="Cambria Math" panose="02040503050406030204" pitchFamily="18" charset="0"/>
                        <a:ea typeface="Cambria Math" panose="02040503050406030204" pitchFamily="18" charset="0"/>
                      </a:rPr>
                      <m:t>×</m:t>
                    </m:r>
                    <m:r>
                      <a:rPr lang="cs-CZ" sz="1400" i="1">
                        <a:latin typeface="Cambria Math" panose="02040503050406030204" pitchFamily="18" charset="0"/>
                        <a:ea typeface="Cambria Math" panose="02040503050406030204" pitchFamily="18" charset="0"/>
                      </a:rPr>
                      <m:t>𝑉</m:t>
                    </m:r>
                    <m:r>
                      <a:rPr lang="cs-CZ" sz="1400" b="0" i="1" smtClean="0">
                        <a:latin typeface="Cambria Math" panose="02040503050406030204" pitchFamily="18" charset="0"/>
                        <a:ea typeface="Cambria Math" panose="02040503050406030204" pitchFamily="18" charset="0"/>
                      </a:rPr>
                      <m:t>/100</m:t>
                    </m:r>
                  </m:oMath>
                </a14:m>
                <a:endParaRPr lang="cs-CZ" sz="1400" i="1" dirty="0">
                  <a:latin typeface="Cambria Math"/>
                  <a:ea typeface="Cambria Math" panose="02040503050406030204" pitchFamily="18" charset="0"/>
                </a:endParaRPr>
              </a:p>
            </p:txBody>
          </p:sp>
        </mc:Choice>
        <mc:Fallback xmlns="">
          <p:sp>
            <p:nvSpPr>
              <p:cNvPr id="6" name="TextovéPole 5"/>
              <p:cNvSpPr txBox="1">
                <a:spLocks noRot="1" noChangeAspect="1" noMove="1" noResize="1" noEditPoints="1" noAdjustHandles="1" noChangeArrowheads="1" noChangeShapeType="1" noTextEdit="1"/>
              </p:cNvSpPr>
              <p:nvPr/>
            </p:nvSpPr>
            <p:spPr>
              <a:xfrm>
                <a:off x="1683659" y="2779017"/>
                <a:ext cx="4965794" cy="496226"/>
              </a:xfrm>
              <a:prstGeom prst="rect">
                <a:avLst/>
              </a:prstGeom>
              <a:blipFill>
                <a:blip r:embed="rId18"/>
                <a:stretch>
                  <a:fillRect l="-613" r="-123" b="-9877"/>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94" name="TextovéPole 93"/>
              <p:cNvSpPr txBox="1"/>
              <p:nvPr/>
            </p:nvSpPr>
            <p:spPr>
              <a:xfrm>
                <a:off x="6765773" y="2326571"/>
                <a:ext cx="2198715" cy="1054485"/>
              </a:xfrm>
              <a:prstGeom prst="rect">
                <a:avLst/>
              </a:prstGeom>
              <a:noFill/>
              <a:ln>
                <a:noFill/>
              </a:ln>
            </p:spPr>
            <p:txBody>
              <a:bodyPr wrap="square" rtlCol="0">
                <a:spAutoFit/>
              </a:bodyPr>
              <a:lstStyle/>
              <a:p>
                <a:pPr marL="0" lvl="2">
                  <a:buClr>
                    <a:srgbClr val="7030A0"/>
                  </a:buClr>
                  <a:buSzPct val="80000"/>
                </a:pPr>
                <a14:m>
                  <m:oMath xmlns:m="http://schemas.openxmlformats.org/officeDocument/2006/math">
                    <m:sSub>
                      <m:sSubPr>
                        <m:ctrlPr>
                          <a:rPr lang="en-GB" sz="1200" i="1" smtClean="0">
                            <a:latin typeface="Cambria Math" panose="02040503050406030204" pitchFamily="18" charset="0"/>
                            <a:ea typeface="Cambria Math" panose="02040503050406030204" pitchFamily="18" charset="0"/>
                          </a:rPr>
                        </m:ctrlPr>
                      </m:sSubPr>
                      <m:e>
                        <m:r>
                          <a:rPr lang="en-GB" sz="1200" b="0" i="1" smtClean="0">
                            <a:latin typeface="Cambria Math" panose="02040503050406030204" pitchFamily="18" charset="0"/>
                            <a:ea typeface="Cambria Math" panose="02040503050406030204" pitchFamily="18" charset="0"/>
                          </a:rPr>
                          <m:t>𝐹</m:t>
                        </m:r>
                      </m:e>
                      <m:sub>
                        <m:r>
                          <a:rPr lang="en-GB" sz="1200" b="0" i="1" smtClean="0">
                            <a:latin typeface="Cambria Math" panose="02040503050406030204" pitchFamily="18" charset="0"/>
                            <a:ea typeface="Cambria Math" panose="02040503050406030204" pitchFamily="18" charset="0"/>
                          </a:rPr>
                          <m:t>0</m:t>
                        </m:r>
                      </m:sub>
                    </m:sSub>
                    <m:r>
                      <a:rPr lang="en-GB" sz="1200" b="0" i="1" smtClean="0">
                        <a:latin typeface="Cambria Math" panose="02040503050406030204" pitchFamily="18" charset="0"/>
                        <a:ea typeface="Cambria Math" panose="02040503050406030204" pitchFamily="18" charset="0"/>
                      </a:rPr>
                      <m:t>… </m:t>
                    </m:r>
                  </m:oMath>
                </a14:m>
                <a:r>
                  <a:rPr lang="en-GB" sz="1200" dirty="0">
                    <a:latin typeface="Cambria Math" panose="02040503050406030204" pitchFamily="18" charset="0"/>
                    <a:ea typeface="Cambria Math" panose="02040503050406030204" pitchFamily="18" charset="0"/>
                  </a:rPr>
                  <a:t>opening futures price</a:t>
                </a:r>
                <a:endParaRPr lang="cs-CZ" sz="1200" dirty="0">
                  <a:latin typeface="Cambria Math" panose="02040503050406030204" pitchFamily="18" charset="0"/>
                  <a:ea typeface="Cambria Math" panose="02040503050406030204" pitchFamily="18" charset="0"/>
                </a:endParaRPr>
              </a:p>
              <a:p>
                <a:pPr marL="0" lvl="2">
                  <a:buClr>
                    <a:srgbClr val="7030A0"/>
                  </a:buClr>
                  <a:buSzPct val="80000"/>
                </a:pPr>
                <a14:m>
                  <m:oMath xmlns:m="http://schemas.openxmlformats.org/officeDocument/2006/math">
                    <m:sSub>
                      <m:sSubPr>
                        <m:ctrlPr>
                          <a:rPr lang="en-GB" sz="1200" i="1">
                            <a:latin typeface="Cambria Math" panose="02040503050406030204" pitchFamily="18" charset="0"/>
                            <a:ea typeface="Cambria Math" panose="02040503050406030204" pitchFamily="18" charset="0"/>
                          </a:rPr>
                        </m:ctrlPr>
                      </m:sSubPr>
                      <m:e>
                        <m:r>
                          <a:rPr lang="en-GB" sz="1200" i="1">
                            <a:latin typeface="Cambria Math" panose="02040503050406030204" pitchFamily="18" charset="0"/>
                            <a:ea typeface="Cambria Math" panose="02040503050406030204" pitchFamily="18" charset="0"/>
                          </a:rPr>
                          <m:t>𝐹</m:t>
                        </m:r>
                      </m:e>
                      <m:sub>
                        <m:r>
                          <a:rPr lang="en-GB" sz="1200" i="1">
                            <a:latin typeface="Cambria Math" panose="02040503050406030204" pitchFamily="18" charset="0"/>
                            <a:ea typeface="Cambria Math" panose="02040503050406030204" pitchFamily="18" charset="0"/>
                          </a:rPr>
                          <m:t>𝑇</m:t>
                        </m:r>
                      </m:sub>
                    </m:sSub>
                    <m:r>
                      <a:rPr lang="en-GB" sz="1200" i="1">
                        <a:latin typeface="Cambria Math" panose="02040503050406030204" pitchFamily="18" charset="0"/>
                        <a:ea typeface="Cambria Math" panose="02040503050406030204" pitchFamily="18" charset="0"/>
                      </a:rPr>
                      <m:t>… </m:t>
                    </m:r>
                  </m:oMath>
                </a14:m>
                <a:r>
                  <a:rPr lang="en-GB" sz="1200" dirty="0">
                    <a:latin typeface="Cambria Math" panose="02040503050406030204" pitchFamily="18" charset="0"/>
                    <a:ea typeface="Cambria Math" panose="02040503050406030204" pitchFamily="18" charset="0"/>
                  </a:rPr>
                  <a:t>closing futures price</a:t>
                </a:r>
              </a:p>
              <a:p>
                <a:pPr marL="0" lvl="2">
                  <a:buClr>
                    <a:srgbClr val="7030A0"/>
                  </a:buClr>
                  <a:buSzPct val="80000"/>
                </a:pPr>
                <a14:m>
                  <m:oMath xmlns:m="http://schemas.openxmlformats.org/officeDocument/2006/math">
                    <m:sSubSup>
                      <m:sSubSupPr>
                        <m:ctrlPr>
                          <a:rPr lang="en-GB" sz="1200" i="1">
                            <a:latin typeface="Cambria Math" panose="02040503050406030204" pitchFamily="18" charset="0"/>
                            <a:ea typeface="Cambria Math" panose="02040503050406030204" pitchFamily="18" charset="0"/>
                          </a:rPr>
                        </m:ctrlPr>
                      </m:sSubSupPr>
                      <m:e>
                        <m:r>
                          <a:rPr lang="en-GB" sz="1200" i="1">
                            <a:latin typeface="Cambria Math" panose="02040503050406030204" pitchFamily="18" charset="0"/>
                            <a:ea typeface="Cambria Math" panose="02040503050406030204" pitchFamily="18" charset="0"/>
                          </a:rPr>
                          <m:t>𝐿</m:t>
                        </m:r>
                      </m:e>
                      <m:sub>
                        <m:r>
                          <a:rPr lang="en-GB" sz="1200" i="1">
                            <a:latin typeface="Cambria Math" panose="02040503050406030204" pitchFamily="18" charset="0"/>
                            <a:ea typeface="Cambria Math" panose="02040503050406030204" pitchFamily="18" charset="0"/>
                          </a:rPr>
                          <m:t>3</m:t>
                        </m:r>
                      </m:sub>
                      <m:sup>
                        <m:r>
                          <a:rPr lang="en-GB" sz="1200" i="1">
                            <a:latin typeface="Cambria Math" panose="02040503050406030204" pitchFamily="18" charset="0"/>
                            <a:ea typeface="Cambria Math" panose="02040503050406030204" pitchFamily="18" charset="0"/>
                          </a:rPr>
                          <m:t>0</m:t>
                        </m:r>
                      </m:sup>
                    </m:sSubSup>
                    <m:r>
                      <a:rPr lang="en-GB" sz="1200" i="1">
                        <a:latin typeface="Cambria Math" panose="02040503050406030204" pitchFamily="18" charset="0"/>
                        <a:ea typeface="Cambria Math" panose="02040503050406030204" pitchFamily="18" charset="0"/>
                      </a:rPr>
                      <m:t>…</m:t>
                    </m:r>
                  </m:oMath>
                </a14:m>
                <a:r>
                  <a:rPr lang="en-GB" sz="1200" dirty="0">
                    <a:latin typeface="Cambria Math" panose="02040503050406030204" pitchFamily="18" charset="0"/>
                    <a:ea typeface="Cambria Math" panose="02040503050406030204" pitchFamily="18" charset="0"/>
                  </a:rPr>
                  <a:t> implied opening 3M rate</a:t>
                </a:r>
                <a:endParaRPr lang="cs-CZ" sz="1200" dirty="0">
                  <a:latin typeface="Cambria Math" panose="02040503050406030204" pitchFamily="18" charset="0"/>
                  <a:ea typeface="Cambria Math" panose="02040503050406030204" pitchFamily="18" charset="0"/>
                </a:endParaRPr>
              </a:p>
              <a:p>
                <a:pPr marL="0" lvl="2">
                  <a:buClr>
                    <a:srgbClr val="7030A0"/>
                  </a:buClr>
                  <a:buSzPct val="80000"/>
                </a:pPr>
                <a14:m>
                  <m:oMath xmlns:m="http://schemas.openxmlformats.org/officeDocument/2006/math">
                    <m:sSubSup>
                      <m:sSubSupPr>
                        <m:ctrlPr>
                          <a:rPr lang="en-GB" sz="1200" i="1">
                            <a:latin typeface="Cambria Math" panose="02040503050406030204" pitchFamily="18" charset="0"/>
                            <a:ea typeface="Cambria Math" panose="02040503050406030204" pitchFamily="18" charset="0"/>
                          </a:rPr>
                        </m:ctrlPr>
                      </m:sSubSupPr>
                      <m:e>
                        <m:r>
                          <a:rPr lang="en-GB" sz="1200" i="1">
                            <a:latin typeface="Cambria Math" panose="02040503050406030204" pitchFamily="18" charset="0"/>
                            <a:ea typeface="Cambria Math" panose="02040503050406030204" pitchFamily="18" charset="0"/>
                          </a:rPr>
                          <m:t>𝐿</m:t>
                        </m:r>
                      </m:e>
                      <m:sub>
                        <m:r>
                          <a:rPr lang="en-GB" sz="1200" i="1">
                            <a:latin typeface="Cambria Math" panose="02040503050406030204" pitchFamily="18" charset="0"/>
                            <a:ea typeface="Cambria Math" panose="02040503050406030204" pitchFamily="18" charset="0"/>
                          </a:rPr>
                          <m:t>3</m:t>
                        </m:r>
                      </m:sub>
                      <m:sup>
                        <m:r>
                          <a:rPr lang="en-GB" sz="1200" i="1">
                            <a:latin typeface="Cambria Math" panose="02040503050406030204" pitchFamily="18" charset="0"/>
                            <a:ea typeface="Cambria Math" panose="02040503050406030204" pitchFamily="18" charset="0"/>
                          </a:rPr>
                          <m:t>𝑇</m:t>
                        </m:r>
                      </m:sup>
                    </m:sSubSup>
                    <m:r>
                      <a:rPr lang="en-GB" sz="1200" i="1">
                        <a:latin typeface="Cambria Math" panose="02040503050406030204" pitchFamily="18" charset="0"/>
                        <a:ea typeface="Cambria Math" panose="02040503050406030204" pitchFamily="18" charset="0"/>
                      </a:rPr>
                      <m:t>…</m:t>
                    </m:r>
                  </m:oMath>
                </a14:m>
                <a:r>
                  <a:rPr lang="en-GB" sz="1200" dirty="0">
                    <a:latin typeface="Cambria Math" panose="02040503050406030204" pitchFamily="18" charset="0"/>
                    <a:ea typeface="Cambria Math" panose="02040503050406030204" pitchFamily="18" charset="0"/>
                  </a:rPr>
                  <a:t> implied closing 3M rate</a:t>
                </a:r>
              </a:p>
              <a:p>
                <a:pPr marL="0" lvl="2">
                  <a:buClr>
                    <a:srgbClr val="7030A0"/>
                  </a:buClr>
                  <a:buSzPct val="80000"/>
                </a:pPr>
                <a14:m>
                  <m:oMath xmlns:m="http://schemas.openxmlformats.org/officeDocument/2006/math">
                    <m:r>
                      <a:rPr lang="en-GB" sz="1200" b="0" i="1" smtClean="0">
                        <a:latin typeface="Cambria Math" panose="02040503050406030204" pitchFamily="18" charset="0"/>
                        <a:ea typeface="Cambria Math" panose="02040503050406030204" pitchFamily="18" charset="0"/>
                      </a:rPr>
                      <m:t>𝑉</m:t>
                    </m:r>
                    <m:r>
                      <a:rPr lang="en-GB" sz="1200" b="0" i="1" smtClean="0">
                        <a:latin typeface="Cambria Math" panose="02040503050406030204" pitchFamily="18" charset="0"/>
                        <a:ea typeface="Cambria Math" panose="02040503050406030204" pitchFamily="18" charset="0"/>
                      </a:rPr>
                      <m:t>…  </m:t>
                    </m:r>
                  </m:oMath>
                </a14:m>
                <a:r>
                  <a:rPr lang="en-GB" sz="1200" dirty="0">
                    <a:latin typeface="Cambria Math" panose="02040503050406030204" pitchFamily="18" charset="0"/>
                    <a:ea typeface="Cambria Math" panose="02040503050406030204" pitchFamily="18" charset="0"/>
                  </a:rPr>
                  <a:t>value of futures contract</a:t>
                </a:r>
              </a:p>
            </p:txBody>
          </p:sp>
        </mc:Choice>
        <mc:Fallback xmlns="">
          <p:sp>
            <p:nvSpPr>
              <p:cNvPr id="94" name="TextovéPole 93"/>
              <p:cNvSpPr txBox="1">
                <a:spLocks noRot="1" noChangeAspect="1" noMove="1" noResize="1" noEditPoints="1" noAdjustHandles="1" noChangeArrowheads="1" noChangeShapeType="1" noTextEdit="1"/>
              </p:cNvSpPr>
              <p:nvPr/>
            </p:nvSpPr>
            <p:spPr>
              <a:xfrm>
                <a:off x="6765773" y="2326571"/>
                <a:ext cx="2198715" cy="1054485"/>
              </a:xfrm>
              <a:prstGeom prst="rect">
                <a:avLst/>
              </a:prstGeom>
              <a:blipFill>
                <a:blip r:embed="rId19"/>
                <a:stretch>
                  <a:fillRect t="-578" b="-1156"/>
                </a:stretch>
              </a:blipFill>
              <a:ln>
                <a:noFill/>
              </a:ln>
            </p:spPr>
            <p:txBody>
              <a:bodyPr/>
              <a:lstStyle/>
              <a:p>
                <a:r>
                  <a:rPr lang="cs-CZ">
                    <a:noFill/>
                  </a:rPr>
                  <a:t> </a:t>
                </a:r>
              </a:p>
            </p:txBody>
          </p:sp>
        </mc:Fallback>
      </mc:AlternateContent>
      <p:sp>
        <p:nvSpPr>
          <p:cNvPr id="33" name="Tlačítko akce: Zvuk 32">
            <a:hlinkClick r:id="" action="ppaction://noaction" highlightClick="1"/>
          </p:cNvPr>
          <p:cNvSpPr/>
          <p:nvPr/>
        </p:nvSpPr>
        <p:spPr>
          <a:xfrm>
            <a:off x="7020000" y="180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cs-CZ" sz="1200" b="1" dirty="0">
                <a:solidFill>
                  <a:srgbClr val="FFFF00"/>
                </a:solidFill>
              </a:rPr>
              <a:t>1</a:t>
            </a:r>
          </a:p>
        </p:txBody>
      </p:sp>
      <p:sp>
        <p:nvSpPr>
          <p:cNvPr id="34" name="TextovéPole 33"/>
          <p:cNvSpPr txBox="1"/>
          <p:nvPr/>
        </p:nvSpPr>
        <p:spPr>
          <a:xfrm>
            <a:off x="1188000" y="1268760"/>
            <a:ext cx="7956000" cy="646331"/>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FRA is a negotiable equivalent to highly standardized short-term interest rate futures contract</a:t>
            </a:r>
          </a:p>
        </p:txBody>
      </p:sp>
      <p:sp>
        <p:nvSpPr>
          <p:cNvPr id="35" name="TextovéPole 34"/>
          <p:cNvSpPr txBox="1"/>
          <p:nvPr/>
        </p:nvSpPr>
        <p:spPr>
          <a:xfrm>
            <a:off x="1513870" y="2463335"/>
            <a:ext cx="5096298" cy="323165"/>
          </a:xfrm>
          <a:prstGeom prst="rect">
            <a:avLst/>
          </a:prstGeom>
          <a:noFill/>
          <a:ln>
            <a:noFill/>
          </a:ln>
        </p:spPr>
        <p:txBody>
          <a:bodyPr wrap="square" rtlCol="0">
            <a:spAutoFit/>
          </a:bodyPr>
          <a:lstStyle/>
          <a:p>
            <a:pPr marL="0" lvl="2">
              <a:buClr>
                <a:srgbClr val="7030A0"/>
              </a:buClr>
              <a:buSzPct val="80000"/>
            </a:pPr>
            <a:r>
              <a:rPr lang="en-GB" sz="1500" dirty="0">
                <a:latin typeface="Cambria Math" panose="02040503050406030204" pitchFamily="18" charset="0"/>
                <a:ea typeface="Cambria Math" panose="02040503050406030204" pitchFamily="18" charset="0"/>
              </a:rPr>
              <a:t>Buyer (long) of a three-month interest rate futures </a:t>
            </a:r>
          </a:p>
        </p:txBody>
      </p:sp>
      <p:sp>
        <p:nvSpPr>
          <p:cNvPr id="36" name="TextovéPole 35"/>
          <p:cNvSpPr txBox="1"/>
          <p:nvPr/>
        </p:nvSpPr>
        <p:spPr>
          <a:xfrm>
            <a:off x="1188000" y="1814744"/>
            <a:ext cx="7700005" cy="646331"/>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In both cases the financial settlement is based on the difference between a predetermined and a future market rate</a:t>
            </a:r>
          </a:p>
        </p:txBody>
      </p:sp>
      <p:sp>
        <p:nvSpPr>
          <p:cNvPr id="39" name="TextovéPole 38"/>
          <p:cNvSpPr txBox="1"/>
          <p:nvPr/>
        </p:nvSpPr>
        <p:spPr>
          <a:xfrm>
            <a:off x="1188000" y="3831931"/>
            <a:ext cx="7700005" cy="646331"/>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FRA’s settlement amount is based on discounted values while the futures settlement amount is based on undiscounted values</a:t>
            </a:r>
            <a:endParaRPr lang="en-GB" i="1" dirty="0">
              <a:latin typeface="Cambria Math" panose="02040503050406030204" pitchFamily="18" charset="0"/>
              <a:ea typeface="Cambria Math" panose="02040503050406030204" pitchFamily="18" charset="0"/>
            </a:endParaRPr>
          </a:p>
        </p:txBody>
      </p:sp>
      <p:sp>
        <p:nvSpPr>
          <p:cNvPr id="55" name="Levá jednoduchá závorka 54"/>
          <p:cNvSpPr/>
          <p:nvPr/>
        </p:nvSpPr>
        <p:spPr>
          <a:xfrm rot="5400000">
            <a:off x="2920358" y="1714604"/>
            <a:ext cx="144587" cy="2150584"/>
          </a:xfrm>
          <a:prstGeom prst="leftBracket">
            <a:avLst/>
          </a:prstGeom>
          <a:ln w="25400">
            <a:solidFill>
              <a:schemeClr val="accent6"/>
            </a:solidFill>
            <a:headEnd type="triangl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66" name="Levá jednoduchá závorka 65"/>
          <p:cNvSpPr/>
          <p:nvPr/>
        </p:nvSpPr>
        <p:spPr>
          <a:xfrm rot="-5400000">
            <a:off x="3595089" y="1545321"/>
            <a:ext cx="141430" cy="2952327"/>
          </a:xfrm>
          <a:prstGeom prst="leftBracket">
            <a:avLst/>
          </a:prstGeom>
          <a:ln w="25400">
            <a:solidFill>
              <a:schemeClr val="accent6"/>
            </a:solidFill>
            <a:headEnd type="triangl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38" name="Tlačítko akce: Prázdné 37">
            <a:hlinkClick r:id="" action="ppaction://noaction" highlightClick="1"/>
            <a:extLst>
              <a:ext uri="{FF2B5EF4-FFF2-40B4-BE49-F238E27FC236}">
                <a16:creationId xmlns:a16="http://schemas.microsoft.com/office/drawing/2014/main" id="{9AF9EB9D-62F6-4876-8925-C188BE641D96}"/>
              </a:ext>
            </a:extLst>
          </p:cNvPr>
          <p:cNvSpPr/>
          <p:nvPr/>
        </p:nvSpPr>
        <p:spPr>
          <a:xfrm>
            <a:off x="7631560" y="36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800" b="1" dirty="0" err="1">
                <a:solidFill>
                  <a:srgbClr val="FFFF00"/>
                </a:solidFill>
              </a:rPr>
              <a:t>Cz</a:t>
            </a:r>
            <a:endParaRPr lang="cs-CZ" sz="800" b="1" dirty="0">
              <a:solidFill>
                <a:srgbClr val="FFFF00"/>
              </a:solidFill>
            </a:endParaRPr>
          </a:p>
        </p:txBody>
      </p:sp>
      <p:sp>
        <p:nvSpPr>
          <p:cNvPr id="40" name="Tlačítko akce: Prázdné 39">
            <a:hlinkClick r:id="" action="ppaction://noaction" highlightClick="1"/>
            <a:extLst>
              <a:ext uri="{FF2B5EF4-FFF2-40B4-BE49-F238E27FC236}">
                <a16:creationId xmlns:a16="http://schemas.microsoft.com/office/drawing/2014/main" id="{5701C543-382D-4118-9E2B-CB41C56E5CD3}"/>
              </a:ext>
            </a:extLst>
          </p:cNvPr>
          <p:cNvSpPr/>
          <p:nvPr/>
        </p:nvSpPr>
        <p:spPr>
          <a:xfrm>
            <a:off x="8028480" y="36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800" b="1" dirty="0">
                <a:solidFill>
                  <a:srgbClr val="FFFF00"/>
                </a:solidFill>
              </a:rPr>
              <a:t>En</a:t>
            </a:r>
          </a:p>
        </p:txBody>
      </p:sp>
      <p:sp>
        <p:nvSpPr>
          <p:cNvPr id="41" name="Tlačítko akce: Prázdné 40">
            <a:hlinkClick r:id="" action="ppaction://noaction" highlightClick="1"/>
            <a:extLst>
              <a:ext uri="{FF2B5EF4-FFF2-40B4-BE49-F238E27FC236}">
                <a16:creationId xmlns:a16="http://schemas.microsoft.com/office/drawing/2014/main" id="{4F1FE734-F3D6-492F-932E-6CEFBDED01D0}"/>
              </a:ext>
            </a:extLst>
          </p:cNvPr>
          <p:cNvSpPr/>
          <p:nvPr/>
        </p:nvSpPr>
        <p:spPr>
          <a:xfrm>
            <a:off x="8423648" y="360000"/>
            <a:ext cx="360000" cy="180000"/>
          </a:xfrm>
          <a:prstGeom prst="actionButtonBlank">
            <a:avLst/>
          </a:prstGeom>
          <a:solidFill>
            <a:schemeClr val="accent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cs-CZ" sz="800" b="1" dirty="0" err="1">
                <a:solidFill>
                  <a:srgbClr val="FFFF00"/>
                </a:solidFill>
              </a:rPr>
              <a:t>None</a:t>
            </a:r>
            <a:endParaRPr lang="cs-CZ" sz="800" b="1" dirty="0">
              <a:solidFill>
                <a:srgbClr val="FFFF00"/>
              </a:solidFill>
            </a:endParaRPr>
          </a:p>
        </p:txBody>
      </p:sp>
      <p:sp>
        <p:nvSpPr>
          <p:cNvPr id="44" name="TextovéPole 43">
            <a:extLst>
              <a:ext uri="{FF2B5EF4-FFF2-40B4-BE49-F238E27FC236}">
                <a16:creationId xmlns:a16="http://schemas.microsoft.com/office/drawing/2014/main" id="{02ECA807-769C-4B6B-A112-55E337FA9B25}"/>
              </a:ext>
            </a:extLst>
          </p:cNvPr>
          <p:cNvSpPr txBox="1">
            <a:spLocks/>
          </p:cNvSpPr>
          <p:nvPr/>
        </p:nvSpPr>
        <p:spPr>
          <a:xfrm>
            <a:off x="-540000" y="7092000"/>
            <a:ext cx="8640000" cy="576000"/>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a:r>
              <a:rPr lang="cs-CZ" dirty="0"/>
              <a:t>Až se důvěrněji seznámíme s futuritními kontrakty, snadněji i vstřebáme tento pro někoho možná až příliš zhuštěný výklad.</a:t>
            </a:r>
            <a:endParaRPr lang="cs-CZ" dirty="0">
              <a:effectLst/>
            </a:endParaRPr>
          </a:p>
        </p:txBody>
      </p:sp>
      <p:sp>
        <p:nvSpPr>
          <p:cNvPr id="42" name="Zástupný symbol pro zápatí 1">
            <a:extLst>
              <a:ext uri="{FF2B5EF4-FFF2-40B4-BE49-F238E27FC236}">
                <a16:creationId xmlns:a16="http://schemas.microsoft.com/office/drawing/2014/main" id="{3AF8E17B-A301-4EBD-B5AC-2C0004576C35}"/>
              </a:ext>
            </a:extLst>
          </p:cNvPr>
          <p:cNvSpPr txBox="1">
            <a:spLocks/>
          </p:cNvSpPr>
          <p:nvPr/>
        </p:nvSpPr>
        <p:spPr>
          <a:xfrm>
            <a:off x="7631480" y="188640"/>
            <a:ext cx="1152168" cy="156738"/>
          </a:xfrm>
          <a:prstGeom prst="rect">
            <a:avLst/>
          </a:prstGeom>
        </p:spPr>
        <p:txBody>
          <a:bodyPr vert="horz" lIns="91440" tIns="45720" rIns="91440" bIns="45720" rtlCol="0" anchor="ctr"/>
          <a:lstStyle>
            <a:defPPr>
              <a:defRPr lang="cs-CZ"/>
            </a:defPPr>
            <a:lvl1pPr marL="0" algn="l" defTabSz="914400" rtl="0" eaLnBrk="1" latinLnBrk="0" hangingPunct="1">
              <a:defRPr sz="1100" b="1" kern="1200">
                <a:solidFill>
                  <a:schemeClr val="tx1">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800" kern="800" spc="130" dirty="0"/>
              <a:t>Subtitles</a:t>
            </a:r>
          </a:p>
        </p:txBody>
      </p:sp>
      <p:sp>
        <p:nvSpPr>
          <p:cNvPr id="43" name="Obdélník 42">
            <a:extLst>
              <a:ext uri="{FF2B5EF4-FFF2-40B4-BE49-F238E27FC236}">
                <a16:creationId xmlns:a16="http://schemas.microsoft.com/office/drawing/2014/main" id="{B2614835-9F4A-4775-92DD-A15148C2F52A}"/>
              </a:ext>
            </a:extLst>
          </p:cNvPr>
          <p:cNvSpPr/>
          <p:nvPr/>
        </p:nvSpPr>
        <p:spPr>
          <a:xfrm>
            <a:off x="7524480" y="180000"/>
            <a:ext cx="1368000" cy="396000"/>
          </a:xfrm>
          <a:prstGeom prst="rect">
            <a:avLst/>
          </a:prstGeom>
          <a:solidFill>
            <a:schemeClr val="accent1">
              <a:alpha val="40000"/>
            </a:schemeClr>
          </a:solidFill>
          <a:ln w="63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8" name="TextovéPole 27"/>
          <p:cNvSpPr txBox="1">
            <a:spLocks/>
          </p:cNvSpPr>
          <p:nvPr/>
        </p:nvSpPr>
        <p:spPr>
          <a:xfrm>
            <a:off x="-3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fontAlgn="base"/>
            <a:r>
              <a:rPr lang="cs-CZ" dirty="0"/>
              <a:t>V čem jsou si FRA kontrakty a krátkodobé úrokové futurity podobné a v čem se naopak liší?</a:t>
            </a:r>
          </a:p>
        </p:txBody>
      </p:sp>
      <p:sp>
        <p:nvSpPr>
          <p:cNvPr id="29" name="TextovéPole 28"/>
          <p:cNvSpPr txBox="1">
            <a:spLocks/>
          </p:cNvSpPr>
          <p:nvPr/>
        </p:nvSpPr>
        <p:spPr>
          <a:xfrm>
            <a:off x="-1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marL="0" lvl="1"/>
            <a:r>
              <a:rPr lang="cs-CZ" sz="1000" dirty="0"/>
              <a:t>Jako všechny futuritní kontrakty představují též úrokové futurity vysoce standardizované obchody, jejichž specifikace není předmětem vyjednávání mezi kupujícím a prodávajícím. Naproti tomu podobu FRA kontraktů lze lépe šít na míru požadavkům smluvních stran.</a:t>
            </a:r>
          </a:p>
        </p:txBody>
      </p:sp>
      <p:sp>
        <p:nvSpPr>
          <p:cNvPr id="30" name="TextovéPole 29"/>
          <p:cNvSpPr txBox="1">
            <a:spLocks/>
          </p:cNvSpPr>
          <p:nvPr/>
        </p:nvSpPr>
        <p:spPr>
          <a:xfrm>
            <a:off x="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fontAlgn="base"/>
            <a:r>
              <a:rPr lang="cs-CZ" dirty="0"/>
              <a:t>Oba dva finanční nástroje jsou si však velmi blízké svými hotovostními toky. Finanční vypořádání má v obou případech podobou rozdílu dvou úrokových plateb, z nichž jedna je založena na úrokové sazbě známé v okamžiku uzavření kontraktu a druhá na budoucí úrokové sazbě známé až v okamžiku finančního vypořádání kontraktu.</a:t>
            </a:r>
          </a:p>
        </p:txBody>
      </p:sp>
      <p:sp>
        <p:nvSpPr>
          <p:cNvPr id="31" name="TextovéPole 30"/>
          <p:cNvSpPr txBox="1">
            <a:spLocks/>
          </p:cNvSpPr>
          <p:nvPr/>
        </p:nvSpPr>
        <p:spPr>
          <a:xfrm>
            <a:off x="180000" y="7092000"/>
            <a:ext cx="8640000" cy="576000"/>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a:r>
              <a:rPr lang="cs-CZ" dirty="0"/>
              <a:t>Doložme si tuto skutečnost na příkladu dlouhé strany v tříměsíčním úrokovém futuritním kontraktu. Při splatnosti tohoto kontraktu dlouhá strana obdrží rozdíl mezi futuritní cenou, při které byl kontrakt uzavřen, a futuritní cenou, při které byl kontrakt otevřen. Neboli dlouhá strana obdrží rozdíl mezi předem neznámou a předem známou futuritní cenou.</a:t>
            </a:r>
          </a:p>
        </p:txBody>
      </p:sp>
      <p:sp>
        <p:nvSpPr>
          <p:cNvPr id="32" name="TextovéPole 31"/>
          <p:cNvSpPr txBox="1">
            <a:spLocks/>
          </p:cNvSpPr>
          <p:nvPr/>
        </p:nvSpPr>
        <p:spPr>
          <a:xfrm>
            <a:off x="360000" y="7092000"/>
            <a:ext cx="8640000" cy="576000"/>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r>
              <a:rPr lang="cs-CZ" dirty="0"/>
              <a:t>Dále je třeba vědět, že cena úrokové futurity v sobě obsahuje informaci o velikosti úrokové sazby. Na vypořádanou částku proto můžeme pohlížet jako na rozdíl dvou tříměsíčních úrokových sazeb, z nichž jedna je implicitně obsažena v otevírací ceně futuritního kontraktu a druhá je implicitně obsažena v uzavírací ceně futuritního kontraktu.</a:t>
            </a:r>
          </a:p>
        </p:txBody>
      </p:sp>
      <p:sp>
        <p:nvSpPr>
          <p:cNvPr id="47" name="TextovéPole 46"/>
          <p:cNvSpPr txBox="1">
            <a:spLocks/>
          </p:cNvSpPr>
          <p:nvPr/>
        </p:nvSpPr>
        <p:spPr>
          <a:xfrm>
            <a:off x="54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a:r>
              <a:rPr lang="cs-CZ" dirty="0"/>
              <a:t>Dodejme ještě, že výše uvedenou implicitní uzavírací úrokovou sazbou je tříměsíční spotová sazba, která bude platit při splatnosti futuritního kontraktu. Podobnost s FRA kontraktem je tudíž více než očividná.</a:t>
            </a:r>
          </a:p>
        </p:txBody>
      </p:sp>
      <p:sp>
        <p:nvSpPr>
          <p:cNvPr id="54" name="TextovéPole 53"/>
          <p:cNvSpPr txBox="1">
            <a:spLocks/>
          </p:cNvSpPr>
          <p:nvPr/>
        </p:nvSpPr>
        <p:spPr>
          <a:xfrm>
            <a:off x="72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marL="0" lvl="1" fontAlgn="base"/>
            <a:r>
              <a:rPr lang="cs-CZ" sz="1000" dirty="0"/>
              <a:t>Oba dva kontrakty sdílejí další společný rys v tom, že finanční vypořádání proběhne na začátku jistého budoucího úrokového období. U FRA kontraktu je to začátek FRA období. U úrokové futurity je to dodací den, kdy začíná běžet úrokové období podkladového tříměsíčního depozita.</a:t>
            </a:r>
          </a:p>
        </p:txBody>
      </p:sp>
      <p:sp>
        <p:nvSpPr>
          <p:cNvPr id="62" name="TextovéPole 61"/>
          <p:cNvSpPr txBox="1">
            <a:spLocks/>
          </p:cNvSpPr>
          <p:nvPr/>
        </p:nvSpPr>
        <p:spPr>
          <a:xfrm>
            <a:off x="900000" y="7092000"/>
            <a:ext cx="8640000" cy="576000"/>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marL="0" lvl="1" fontAlgn="base"/>
            <a:r>
              <a:rPr lang="cs-CZ" sz="1000" dirty="0"/>
              <a:t>Nezapomeňme však zmínit i podstatné rozdíly mezi oběma kontrakty. Jak již víme, úrokový rozdíl FRA kontraktu, který naroste ke konci FRA období, je diskontován a vyplacen na začátku tohoto období. Naproti tomu finanční vypořádání úrokové futurity diskontování nepoužívá. Je to stejné, jako by banka vyplatila úrok na začátku úrokového období.</a:t>
            </a:r>
          </a:p>
        </p:txBody>
      </p:sp>
      <p:sp>
        <p:nvSpPr>
          <p:cNvPr id="63" name="TextovéPole 62"/>
          <p:cNvSpPr txBox="1">
            <a:spLocks/>
          </p:cNvSpPr>
          <p:nvPr/>
        </p:nvSpPr>
        <p:spPr>
          <a:xfrm>
            <a:off x="10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fontAlgn="base"/>
            <a:r>
              <a:rPr lang="cs-CZ" dirty="0"/>
              <a:t>A na závěr jedna zajímavost. Pojem krátká a dlouhá strana mají u obou dvou porovnávaných finančních instrumentů opačný význam.</a:t>
            </a:r>
          </a:p>
        </p:txBody>
      </p:sp>
      <p:sp>
        <p:nvSpPr>
          <p:cNvPr id="65" name="TextovéPole 64"/>
          <p:cNvSpPr txBox="1">
            <a:spLocks/>
          </p:cNvSpPr>
          <p:nvPr/>
        </p:nvSpPr>
        <p:spPr>
          <a:xfrm>
            <a:off x="12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a:r>
              <a:rPr lang="cs-CZ" dirty="0"/>
              <a:t>Pro zopakování, u FRA kontaktu, stejně jako u kupónového swapu, je termín dlouhá pozice vyhrazen pro plátce předem známé sazby a pro příjemce předem neznámé sazby. Jak ale vidíme, u úrokové futurity předem neznámá sazba vstupuje do výplaty pro dlouhou stranu se záporným znaménkem, takže dlouhá strana je jejím plátcem. Podobně kladné znaménko u dnes známé sazby znamená příjem této sazby.</a:t>
            </a:r>
          </a:p>
        </p:txBody>
      </p:sp>
      <p:sp>
        <p:nvSpPr>
          <p:cNvPr id="37" name="TextovéPole 36"/>
          <p:cNvSpPr txBox="1">
            <a:spLocks/>
          </p:cNvSpPr>
          <p:nvPr/>
        </p:nvSpPr>
        <p:spPr>
          <a:xfrm>
            <a:off x="1440000" y="7092000"/>
            <a:ext cx="8640000" cy="576000"/>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a:r>
              <a:rPr lang="cs-CZ" dirty="0"/>
              <a:t>Ohledně krátké pozice také platí, že má opačný význam u obou finančních instrumentů. Krátká čili prodávající strana FRA kontraktu je z definice plátcem předem neznámé a příjemcem předem známé sazby.</a:t>
            </a:r>
          </a:p>
        </p:txBody>
      </p:sp>
      <p:sp>
        <p:nvSpPr>
          <p:cNvPr id="45" name="TextovéPole 44">
            <a:extLst>
              <a:ext uri="{FF2B5EF4-FFF2-40B4-BE49-F238E27FC236}">
                <a16:creationId xmlns:a16="http://schemas.microsoft.com/office/drawing/2014/main" id="{1CD79E46-8538-49C8-AE7C-9F15AC36C026}"/>
              </a:ext>
            </a:extLst>
          </p:cNvPr>
          <p:cNvSpPr txBox="1">
            <a:spLocks/>
          </p:cNvSpPr>
          <p:nvPr/>
        </p:nvSpPr>
        <p:spPr>
          <a:xfrm>
            <a:off x="1620000" y="7092000"/>
            <a:ext cx="8640000" cy="576000"/>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a:r>
              <a:rPr lang="cs-CZ" dirty="0"/>
              <a:t>Úroková futurita používá opačnou konvenci. Krátká strana je zde příjemcem předem neznámé sazby a plátcem předem známé sazby. Musíme se zkrátka smířit s tím, že některé konvence za určitých okolností mají jiný význam.</a:t>
            </a:r>
          </a:p>
        </p:txBody>
      </p:sp>
      <p:sp>
        <p:nvSpPr>
          <p:cNvPr id="46" name="Obdélník 45">
            <a:extLst>
              <a:ext uri="{FF2B5EF4-FFF2-40B4-BE49-F238E27FC236}">
                <a16:creationId xmlns:a16="http://schemas.microsoft.com/office/drawing/2014/main" id="{A099F0C5-9A87-47A6-9FCF-02BED65C3F71}"/>
              </a:ext>
            </a:extLst>
          </p:cNvPr>
          <p:cNvSpPr/>
          <p:nvPr/>
        </p:nvSpPr>
        <p:spPr>
          <a:xfrm>
            <a:off x="9252000" y="0"/>
            <a:ext cx="466351" cy="180000"/>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000" dirty="0">
                <a:solidFill>
                  <a:schemeClr val="tx1"/>
                </a:solidFill>
              </a:rPr>
              <a:t>2.2a</a:t>
            </a:r>
          </a:p>
        </p:txBody>
      </p:sp>
      <p:sp>
        <p:nvSpPr>
          <p:cNvPr id="48" name="Obdélník 47">
            <a:extLst>
              <a:ext uri="{FF2B5EF4-FFF2-40B4-BE49-F238E27FC236}">
                <a16:creationId xmlns:a16="http://schemas.microsoft.com/office/drawing/2014/main" id="{6A59DD77-9D01-4F9B-BC76-216DF81B29C0}"/>
              </a:ext>
            </a:extLst>
          </p:cNvPr>
          <p:cNvSpPr/>
          <p:nvPr/>
        </p:nvSpPr>
        <p:spPr>
          <a:xfrm>
            <a:off x="9252000" y="360000"/>
            <a:ext cx="466351" cy="180000"/>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000" dirty="0">
                <a:solidFill>
                  <a:schemeClr val="tx1"/>
                </a:solidFill>
              </a:rPr>
              <a:t>2.2b</a:t>
            </a:r>
          </a:p>
        </p:txBody>
      </p:sp>
      <p:sp>
        <p:nvSpPr>
          <p:cNvPr id="5" name="Šipka: nahoru 4">
            <a:extLst>
              <a:ext uri="{FF2B5EF4-FFF2-40B4-BE49-F238E27FC236}">
                <a16:creationId xmlns:a16="http://schemas.microsoft.com/office/drawing/2014/main" id="{6952961C-E972-422E-A142-9CC4D8095848}"/>
              </a:ext>
            </a:extLst>
          </p:cNvPr>
          <p:cNvSpPr/>
          <p:nvPr/>
        </p:nvSpPr>
        <p:spPr>
          <a:xfrm>
            <a:off x="1781736" y="3015254"/>
            <a:ext cx="180000" cy="229202"/>
          </a:xfrm>
          <a:prstGeom prst="upArrow">
            <a:avLst>
              <a:gd name="adj1" fmla="val 50000"/>
              <a:gd name="adj2" fmla="val 50000"/>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1" name="Šipka: nahoru 50">
            <a:extLst>
              <a:ext uri="{FF2B5EF4-FFF2-40B4-BE49-F238E27FC236}">
                <a16:creationId xmlns:a16="http://schemas.microsoft.com/office/drawing/2014/main" id="{C0B839D6-F4B5-4229-AD9C-2B7AFCE2BA50}"/>
              </a:ext>
            </a:extLst>
          </p:cNvPr>
          <p:cNvSpPr/>
          <p:nvPr/>
        </p:nvSpPr>
        <p:spPr>
          <a:xfrm>
            <a:off x="3599912" y="3245862"/>
            <a:ext cx="180000" cy="229202"/>
          </a:xfrm>
          <a:prstGeom prst="upArrow">
            <a:avLst>
              <a:gd name="adj1" fmla="val 50000"/>
              <a:gd name="adj2" fmla="val 50000"/>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9" name="TextovéPole 48">
            <a:extLst>
              <a:ext uri="{FF2B5EF4-FFF2-40B4-BE49-F238E27FC236}">
                <a16:creationId xmlns:a16="http://schemas.microsoft.com/office/drawing/2014/main" id="{5AE55B9B-6FD9-4CF6-BEF3-DBCBC04C88F6}"/>
              </a:ext>
            </a:extLst>
          </p:cNvPr>
          <p:cNvSpPr txBox="1">
            <a:spLocks/>
          </p:cNvSpPr>
          <p:nvPr/>
        </p:nvSpPr>
        <p:spPr>
          <a:xfrm>
            <a:off x="-72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An FRA contract has a close relationship not only with a coupon swap but also with another instrument with a very similar cash flow, namely the short-term interest rate futures contract. However, since futures will have their turn later in this course, we will mention only those facts that are necessary for understanding price linkages between the two types of financial instruments.</a:t>
            </a:r>
            <a:endParaRPr lang="cs-CZ" sz="1000" dirty="0"/>
          </a:p>
        </p:txBody>
      </p:sp>
      <p:sp>
        <p:nvSpPr>
          <p:cNvPr id="52" name="TextovéPole 51">
            <a:extLst>
              <a:ext uri="{FF2B5EF4-FFF2-40B4-BE49-F238E27FC236}">
                <a16:creationId xmlns:a16="http://schemas.microsoft.com/office/drawing/2014/main" id="{28E0D064-F071-4366-899C-DB2C80F60B6D}"/>
              </a:ext>
            </a:extLst>
          </p:cNvPr>
          <p:cNvSpPr txBox="1">
            <a:spLocks/>
          </p:cNvSpPr>
          <p:nvPr/>
        </p:nvSpPr>
        <p:spPr>
          <a:xfrm>
            <a:off x="-54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Once we familiarize ourselves with futures contracts, we will more easily digest this explanation, which for some might be too succinct.</a:t>
            </a:r>
            <a:endParaRPr lang="cs-CZ" sz="1000" dirty="0"/>
          </a:p>
        </p:txBody>
      </p:sp>
      <p:sp>
        <p:nvSpPr>
          <p:cNvPr id="53" name="TextovéPole 52">
            <a:extLst>
              <a:ext uri="{FF2B5EF4-FFF2-40B4-BE49-F238E27FC236}">
                <a16:creationId xmlns:a16="http://schemas.microsoft.com/office/drawing/2014/main" id="{B3EDA1B8-D127-4710-A3B3-76F74F3BBAFA}"/>
              </a:ext>
            </a:extLst>
          </p:cNvPr>
          <p:cNvSpPr txBox="1">
            <a:spLocks/>
          </p:cNvSpPr>
          <p:nvPr/>
        </p:nvSpPr>
        <p:spPr>
          <a:xfrm>
            <a:off x="-36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In what ways are FRA contracts and short-term interest rate futures similar and in what ways are they different?</a:t>
            </a:r>
            <a:endParaRPr lang="en-GB" sz="1000" dirty="0"/>
          </a:p>
        </p:txBody>
      </p:sp>
      <p:sp>
        <p:nvSpPr>
          <p:cNvPr id="56" name="TextovéPole 55">
            <a:extLst>
              <a:ext uri="{FF2B5EF4-FFF2-40B4-BE49-F238E27FC236}">
                <a16:creationId xmlns:a16="http://schemas.microsoft.com/office/drawing/2014/main" id="{B23304EA-B71C-4E06-A87A-7F5DEFC9A19C}"/>
              </a:ext>
            </a:extLst>
          </p:cNvPr>
          <p:cNvSpPr txBox="1">
            <a:spLocks/>
          </p:cNvSpPr>
          <p:nvPr/>
        </p:nvSpPr>
        <p:spPr>
          <a:xfrm>
            <a:off x="-1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Like all futures contracts, interest rate futures also represent highly standardized trades whose specification is not subject to negotiation between buyer and seller. In contrast, the design of FRA contracts can be better tailored to the requirements of the contract parties.</a:t>
            </a:r>
            <a:endParaRPr lang="cs-CZ" sz="1000" dirty="0"/>
          </a:p>
        </p:txBody>
      </p:sp>
      <p:sp>
        <p:nvSpPr>
          <p:cNvPr id="59" name="TextovéPole 58">
            <a:extLst>
              <a:ext uri="{FF2B5EF4-FFF2-40B4-BE49-F238E27FC236}">
                <a16:creationId xmlns:a16="http://schemas.microsoft.com/office/drawing/2014/main" id="{09A83A2E-4CE0-4B08-A32A-F6EBF76543EC}"/>
              </a:ext>
            </a:extLst>
          </p:cNvPr>
          <p:cNvSpPr txBox="1">
            <a:spLocks/>
          </p:cNvSpPr>
          <p:nvPr/>
        </p:nvSpPr>
        <p:spPr>
          <a:xfrm>
            <a:off x="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Both financial instruments are, however, very similar in their cash flows. In both cases, the financial settlement has the form of a difference between two interest payments. One is based on an interest rate known at the time of entering the contract and the other on a future interest rate known only at the time of the financial settlement of the contract.</a:t>
            </a:r>
            <a:endParaRPr lang="cs-CZ" sz="1000" dirty="0"/>
          </a:p>
        </p:txBody>
      </p:sp>
      <p:sp>
        <p:nvSpPr>
          <p:cNvPr id="60" name="TextovéPole 59">
            <a:extLst>
              <a:ext uri="{FF2B5EF4-FFF2-40B4-BE49-F238E27FC236}">
                <a16:creationId xmlns:a16="http://schemas.microsoft.com/office/drawing/2014/main" id="{9CF18623-7A92-42C4-8B3F-EDD9A8B3B403}"/>
              </a:ext>
            </a:extLst>
          </p:cNvPr>
          <p:cNvSpPr txBox="1">
            <a:spLocks/>
          </p:cNvSpPr>
          <p:nvPr/>
        </p:nvSpPr>
        <p:spPr>
          <a:xfrm>
            <a:off x="1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Let’s illustrate this fact using the example of the long side in the three-month interest rate futures. When this contract matures, the long receives the difference between the futures price at which the contract was closed and the futures price at which the contract was opened. In other words, the long receives the difference between unknown-in-advance and known-in-advance futures price.</a:t>
            </a:r>
            <a:endParaRPr lang="cs-CZ" sz="1000" dirty="0"/>
          </a:p>
        </p:txBody>
      </p:sp>
      <p:sp>
        <p:nvSpPr>
          <p:cNvPr id="61" name="TextovéPole 60">
            <a:extLst>
              <a:ext uri="{FF2B5EF4-FFF2-40B4-BE49-F238E27FC236}">
                <a16:creationId xmlns:a16="http://schemas.microsoft.com/office/drawing/2014/main" id="{09DA334F-20A9-435B-BDA4-8B9174BDEB85}"/>
              </a:ext>
            </a:extLst>
          </p:cNvPr>
          <p:cNvSpPr txBox="1">
            <a:spLocks/>
          </p:cNvSpPr>
          <p:nvPr/>
        </p:nvSpPr>
        <p:spPr>
          <a:xfrm>
            <a:off x="36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It is also important to know that the price of interest rate futures contains information about the size of the interest rate. The settlement amount can therefore be viewed as a difference between two three-month interest rates, one of which is implicitly present in the opening price of the futures contract and one that is implicitly present in the closing price of the futures contract.</a:t>
            </a:r>
            <a:endParaRPr lang="cs-CZ" sz="1000" dirty="0"/>
          </a:p>
        </p:txBody>
      </p:sp>
      <p:sp>
        <p:nvSpPr>
          <p:cNvPr id="64" name="TextovéPole 63">
            <a:extLst>
              <a:ext uri="{FF2B5EF4-FFF2-40B4-BE49-F238E27FC236}">
                <a16:creationId xmlns:a16="http://schemas.microsoft.com/office/drawing/2014/main" id="{5C41E8C3-E138-4A57-9C2B-360525F5BF38}"/>
              </a:ext>
            </a:extLst>
          </p:cNvPr>
          <p:cNvSpPr txBox="1">
            <a:spLocks/>
          </p:cNvSpPr>
          <p:nvPr/>
        </p:nvSpPr>
        <p:spPr>
          <a:xfrm>
            <a:off x="54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Let’s add that the above mentioned implicit closing rate is a three-month spot rate which will prevail at the maturity of the futures contract. The similarity with the FRA contract becomes more than obvious.</a:t>
            </a:r>
            <a:endParaRPr lang="cs-CZ" sz="1000" dirty="0"/>
          </a:p>
        </p:txBody>
      </p:sp>
      <p:sp>
        <p:nvSpPr>
          <p:cNvPr id="67" name="TextovéPole 66">
            <a:extLst>
              <a:ext uri="{FF2B5EF4-FFF2-40B4-BE49-F238E27FC236}">
                <a16:creationId xmlns:a16="http://schemas.microsoft.com/office/drawing/2014/main" id="{E6ED6701-930E-458D-9ED0-B3932F3A0C6D}"/>
              </a:ext>
            </a:extLst>
          </p:cNvPr>
          <p:cNvSpPr txBox="1">
            <a:spLocks/>
          </p:cNvSpPr>
          <p:nvPr/>
        </p:nvSpPr>
        <p:spPr>
          <a:xfrm>
            <a:off x="72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Moreover, both contracts share another common feature in that financial settlement will take place at the beginning of some future interest period. For the FRA contract, it is the beginning of the FRA period. For the interest rate futures, it is the delivery day, when the interest period of the underlying three-month deposit begins.</a:t>
            </a:r>
            <a:endParaRPr lang="cs-CZ" sz="1000" dirty="0"/>
          </a:p>
        </p:txBody>
      </p:sp>
      <p:sp>
        <p:nvSpPr>
          <p:cNvPr id="68" name="TextovéPole 67">
            <a:extLst>
              <a:ext uri="{FF2B5EF4-FFF2-40B4-BE49-F238E27FC236}">
                <a16:creationId xmlns:a16="http://schemas.microsoft.com/office/drawing/2014/main" id="{D5A4A47A-849A-4049-9F1D-DFCB6511C37F}"/>
              </a:ext>
            </a:extLst>
          </p:cNvPr>
          <p:cNvSpPr txBox="1">
            <a:spLocks/>
          </p:cNvSpPr>
          <p:nvPr/>
        </p:nvSpPr>
        <p:spPr>
          <a:xfrm>
            <a:off x="900000" y="7776000"/>
            <a:ext cx="8641042"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Let’s not forget to mention also substantial differences between the two contracts. As we already know, an interest differential of the FRA contract that will have grown by the end of the FRA period is discounted and paid out at the beginning of this period. In contrast, the financial settlement of the interest rate futures does not use discounting. It is the same as if the bank paid interest at the beginning of the interest period.</a:t>
            </a:r>
            <a:endParaRPr lang="cs-CZ" sz="1000" dirty="0"/>
          </a:p>
        </p:txBody>
      </p:sp>
      <p:sp>
        <p:nvSpPr>
          <p:cNvPr id="69" name="TextovéPole 68">
            <a:extLst>
              <a:ext uri="{FF2B5EF4-FFF2-40B4-BE49-F238E27FC236}">
                <a16:creationId xmlns:a16="http://schemas.microsoft.com/office/drawing/2014/main" id="{637C994C-C7DA-4A65-AFA1-BFCD3E88BE6D}"/>
              </a:ext>
            </a:extLst>
          </p:cNvPr>
          <p:cNvSpPr txBox="1">
            <a:spLocks/>
          </p:cNvSpPr>
          <p:nvPr/>
        </p:nvSpPr>
        <p:spPr>
          <a:xfrm>
            <a:off x="108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In conclusion, one thing to note. Notions of ‘short’ and ‘long’ sides have opposite meanings in the two compared financial instruments.</a:t>
            </a:r>
            <a:endParaRPr lang="en-GB" sz="1000" dirty="0"/>
          </a:p>
        </p:txBody>
      </p:sp>
      <p:sp>
        <p:nvSpPr>
          <p:cNvPr id="70" name="TextovéPole 69">
            <a:extLst>
              <a:ext uri="{FF2B5EF4-FFF2-40B4-BE49-F238E27FC236}">
                <a16:creationId xmlns:a16="http://schemas.microsoft.com/office/drawing/2014/main" id="{39416B64-4AD1-491A-B9EE-FF3610EAF554}"/>
              </a:ext>
            </a:extLst>
          </p:cNvPr>
          <p:cNvSpPr txBox="1">
            <a:spLocks/>
          </p:cNvSpPr>
          <p:nvPr/>
        </p:nvSpPr>
        <p:spPr>
          <a:xfrm>
            <a:off x="126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To recap, in an FRA contract, as in a coupon swap, the term ‘long position’ is reserved for the payer of the known-in-advance rate and for the recipient of the unknown-in-advance rate. But as we see, in an interest rate futures the unknown-in-advance rate enters the long’s payoff with a minus sign, so the long is its payer. Similarly, a plus sign with a known-in-advance rate means receiving this rate.</a:t>
            </a:r>
            <a:endParaRPr lang="cs-CZ" sz="1000" dirty="0"/>
          </a:p>
        </p:txBody>
      </p:sp>
      <p:sp>
        <p:nvSpPr>
          <p:cNvPr id="71" name="TextovéPole 70">
            <a:extLst>
              <a:ext uri="{FF2B5EF4-FFF2-40B4-BE49-F238E27FC236}">
                <a16:creationId xmlns:a16="http://schemas.microsoft.com/office/drawing/2014/main" id="{2ED5053D-050B-48D8-96FB-0C919EF00710}"/>
              </a:ext>
            </a:extLst>
          </p:cNvPr>
          <p:cNvSpPr txBox="1">
            <a:spLocks/>
          </p:cNvSpPr>
          <p:nvPr/>
        </p:nvSpPr>
        <p:spPr>
          <a:xfrm>
            <a:off x="144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In terms of the short position, it, too, has opposite meanings in the two financial instruments. The short, or selling party in an FRA contract</a:t>
            </a:r>
            <a:r>
              <a:rPr lang="cs-CZ" sz="1000" dirty="0"/>
              <a:t>,</a:t>
            </a:r>
            <a:r>
              <a:rPr lang="en-US" sz="1000" dirty="0"/>
              <a:t> is by definition the payer of the unknown-in-advance rate and the recipient of the known-in-advance rate.</a:t>
            </a:r>
            <a:endParaRPr lang="cs-CZ" sz="1000" dirty="0"/>
          </a:p>
        </p:txBody>
      </p:sp>
      <p:sp>
        <p:nvSpPr>
          <p:cNvPr id="73" name="TextovéPole 72">
            <a:extLst>
              <a:ext uri="{FF2B5EF4-FFF2-40B4-BE49-F238E27FC236}">
                <a16:creationId xmlns:a16="http://schemas.microsoft.com/office/drawing/2014/main" id="{6D7B59B9-DD03-4986-B89A-690251C11E0B}"/>
              </a:ext>
            </a:extLst>
          </p:cNvPr>
          <p:cNvSpPr txBox="1">
            <a:spLocks/>
          </p:cNvSpPr>
          <p:nvPr/>
        </p:nvSpPr>
        <p:spPr>
          <a:xfrm>
            <a:off x="162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Interest rate futures contracts use the opposite convention. Here, the short is the recipient of the unknown-in-advance rate and the payer of the known-in-advance rate. We must simply accept the fact that some conventions under certain circumstances have different meaning.</a:t>
            </a:r>
            <a:endParaRPr lang="cs-CZ" sz="1000" dirty="0"/>
          </a:p>
        </p:txBody>
      </p:sp>
    </p:spTree>
    <p:extLst>
      <p:ext uri="{BB962C8B-B14F-4D97-AF65-F5344CB8AC3E}">
        <p14:creationId xmlns:p14="http://schemas.microsoft.com/office/powerpoint/2010/main" val="3968965399"/>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xit" presetSubtype="0" fill="hold" grpId="1" nodeType="withEffect">
                                  <p:stCondLst>
                                    <p:cond delay="0"/>
                                  </p:stCondLst>
                                  <p:childTnLst>
                                    <p:set>
                                      <p:cBhvr>
                                        <p:cTn id="6" dur="1" fill="hold">
                                          <p:stCondLst>
                                            <p:cond delay="0"/>
                                          </p:stCondLst>
                                        </p:cTn>
                                        <p:tgtEl>
                                          <p:spTgt spid="28"/>
                                        </p:tgtEl>
                                        <p:attrNameLst>
                                          <p:attrName>style.visibility</p:attrName>
                                        </p:attrNameLst>
                                      </p:cBhvr>
                                      <p:to>
                                        <p:strVal val="hidden"/>
                                      </p:to>
                                    </p:set>
                                  </p:childTnLst>
                                </p:cTn>
                              </p:par>
                              <p:par>
                                <p:cTn id="7" presetID="1" presetClass="exit" presetSubtype="0" fill="hold" grpId="1" nodeType="withEffect">
                                  <p:stCondLst>
                                    <p:cond delay="0"/>
                                  </p:stCondLst>
                                  <p:childTnLst>
                                    <p:set>
                                      <p:cBhvr>
                                        <p:cTn id="8" dur="1" fill="hold">
                                          <p:stCondLst>
                                            <p:cond delay="0"/>
                                          </p:stCondLst>
                                        </p:cTn>
                                        <p:tgtEl>
                                          <p:spTgt spid="29"/>
                                        </p:tgtEl>
                                        <p:attrNameLst>
                                          <p:attrName>style.visibility</p:attrName>
                                        </p:attrNameLst>
                                      </p:cBhvr>
                                      <p:to>
                                        <p:strVal val="hidden"/>
                                      </p:to>
                                    </p:set>
                                  </p:childTnLst>
                                </p:cTn>
                              </p:par>
                              <p:par>
                                <p:cTn id="9" presetID="1" presetClass="exit" presetSubtype="0" fill="hold" grpId="1" nodeType="withEffect">
                                  <p:stCondLst>
                                    <p:cond delay="0"/>
                                  </p:stCondLst>
                                  <p:childTnLst>
                                    <p:set>
                                      <p:cBhvr>
                                        <p:cTn id="10" dur="1" fill="hold">
                                          <p:stCondLst>
                                            <p:cond delay="0"/>
                                          </p:stCondLst>
                                        </p:cTn>
                                        <p:tgtEl>
                                          <p:spTgt spid="30"/>
                                        </p:tgtEl>
                                        <p:attrNameLst>
                                          <p:attrName>style.visibility</p:attrName>
                                        </p:attrNameLst>
                                      </p:cBhvr>
                                      <p:to>
                                        <p:strVal val="hidden"/>
                                      </p:to>
                                    </p:set>
                                  </p:childTnLst>
                                </p:cTn>
                              </p:par>
                              <p:par>
                                <p:cTn id="11" presetID="1" presetClass="exit" presetSubtype="0" fill="hold" grpId="1" nodeType="withEffect">
                                  <p:stCondLst>
                                    <p:cond delay="0"/>
                                  </p:stCondLst>
                                  <p:childTnLst>
                                    <p:set>
                                      <p:cBhvr>
                                        <p:cTn id="12" dur="1" fill="hold">
                                          <p:stCondLst>
                                            <p:cond delay="0"/>
                                          </p:stCondLst>
                                        </p:cTn>
                                        <p:tgtEl>
                                          <p:spTgt spid="31"/>
                                        </p:tgtEl>
                                        <p:attrNameLst>
                                          <p:attrName>style.visibility</p:attrName>
                                        </p:attrNameLst>
                                      </p:cBhvr>
                                      <p:to>
                                        <p:strVal val="hidden"/>
                                      </p:to>
                                    </p:set>
                                  </p:childTnLst>
                                </p:cTn>
                              </p:par>
                              <p:par>
                                <p:cTn id="13" presetID="1" presetClass="exit" presetSubtype="0" fill="hold" grpId="1" nodeType="withEffect">
                                  <p:stCondLst>
                                    <p:cond delay="0"/>
                                  </p:stCondLst>
                                  <p:childTnLst>
                                    <p:set>
                                      <p:cBhvr>
                                        <p:cTn id="14" dur="1" fill="hold">
                                          <p:stCondLst>
                                            <p:cond delay="0"/>
                                          </p:stCondLst>
                                        </p:cTn>
                                        <p:tgtEl>
                                          <p:spTgt spid="32"/>
                                        </p:tgtEl>
                                        <p:attrNameLst>
                                          <p:attrName>style.visibility</p:attrName>
                                        </p:attrNameLst>
                                      </p:cBhvr>
                                      <p:to>
                                        <p:strVal val="hidden"/>
                                      </p:to>
                                    </p:set>
                                  </p:childTnLst>
                                </p:cTn>
                              </p:par>
                              <p:par>
                                <p:cTn id="15" presetID="1" presetClass="exit" presetSubtype="0" fill="hold" grpId="1" nodeType="withEffect">
                                  <p:stCondLst>
                                    <p:cond delay="0"/>
                                  </p:stCondLst>
                                  <p:childTnLst>
                                    <p:set>
                                      <p:cBhvr>
                                        <p:cTn id="16" dur="1" fill="hold">
                                          <p:stCondLst>
                                            <p:cond delay="0"/>
                                          </p:stCondLst>
                                        </p:cTn>
                                        <p:tgtEl>
                                          <p:spTgt spid="47"/>
                                        </p:tgtEl>
                                        <p:attrNameLst>
                                          <p:attrName>style.visibility</p:attrName>
                                        </p:attrNameLst>
                                      </p:cBhvr>
                                      <p:to>
                                        <p:strVal val="hidden"/>
                                      </p:to>
                                    </p:set>
                                  </p:childTnLst>
                                </p:cTn>
                              </p:par>
                              <p:par>
                                <p:cTn id="17" presetID="1" presetClass="exit" presetSubtype="0" fill="hold" grpId="1" nodeType="withEffect">
                                  <p:stCondLst>
                                    <p:cond delay="0"/>
                                  </p:stCondLst>
                                  <p:childTnLst>
                                    <p:set>
                                      <p:cBhvr>
                                        <p:cTn id="18" dur="1" fill="hold">
                                          <p:stCondLst>
                                            <p:cond delay="0"/>
                                          </p:stCondLst>
                                        </p:cTn>
                                        <p:tgtEl>
                                          <p:spTgt spid="54"/>
                                        </p:tgtEl>
                                        <p:attrNameLst>
                                          <p:attrName>style.visibility</p:attrName>
                                        </p:attrNameLst>
                                      </p:cBhvr>
                                      <p:to>
                                        <p:strVal val="hidden"/>
                                      </p:to>
                                    </p:set>
                                  </p:childTnLst>
                                </p:cTn>
                              </p:par>
                              <p:par>
                                <p:cTn id="19" presetID="1" presetClass="exit" presetSubtype="0" fill="hold" grpId="1" nodeType="withEffect">
                                  <p:stCondLst>
                                    <p:cond delay="0"/>
                                  </p:stCondLst>
                                  <p:childTnLst>
                                    <p:set>
                                      <p:cBhvr>
                                        <p:cTn id="20" dur="1" fill="hold">
                                          <p:stCondLst>
                                            <p:cond delay="0"/>
                                          </p:stCondLst>
                                        </p:cTn>
                                        <p:tgtEl>
                                          <p:spTgt spid="62"/>
                                        </p:tgtEl>
                                        <p:attrNameLst>
                                          <p:attrName>style.visibility</p:attrName>
                                        </p:attrNameLst>
                                      </p:cBhvr>
                                      <p:to>
                                        <p:strVal val="hidden"/>
                                      </p:to>
                                    </p:set>
                                  </p:childTnLst>
                                </p:cTn>
                              </p:par>
                              <p:par>
                                <p:cTn id="21" presetID="1" presetClass="exit" presetSubtype="0" fill="hold" grpId="1" nodeType="withEffect">
                                  <p:stCondLst>
                                    <p:cond delay="0"/>
                                  </p:stCondLst>
                                  <p:childTnLst>
                                    <p:set>
                                      <p:cBhvr>
                                        <p:cTn id="22" dur="1" fill="hold">
                                          <p:stCondLst>
                                            <p:cond delay="0"/>
                                          </p:stCondLst>
                                        </p:cTn>
                                        <p:tgtEl>
                                          <p:spTgt spid="63"/>
                                        </p:tgtEl>
                                        <p:attrNameLst>
                                          <p:attrName>style.visibility</p:attrName>
                                        </p:attrNameLst>
                                      </p:cBhvr>
                                      <p:to>
                                        <p:strVal val="hidden"/>
                                      </p:to>
                                    </p:set>
                                  </p:childTnLst>
                                </p:cTn>
                              </p:par>
                              <p:par>
                                <p:cTn id="23" presetID="1" presetClass="exit" presetSubtype="0" fill="hold" grpId="1" nodeType="withEffect">
                                  <p:stCondLst>
                                    <p:cond delay="0"/>
                                  </p:stCondLst>
                                  <p:childTnLst>
                                    <p:set>
                                      <p:cBhvr>
                                        <p:cTn id="24" dur="1" fill="hold">
                                          <p:stCondLst>
                                            <p:cond delay="0"/>
                                          </p:stCondLst>
                                        </p:cTn>
                                        <p:tgtEl>
                                          <p:spTgt spid="65"/>
                                        </p:tgtEl>
                                        <p:attrNameLst>
                                          <p:attrName>style.visibility</p:attrName>
                                        </p:attrNameLst>
                                      </p:cBhvr>
                                      <p:to>
                                        <p:strVal val="hidden"/>
                                      </p:to>
                                    </p:set>
                                  </p:childTnLst>
                                </p:cTn>
                              </p:par>
                              <p:par>
                                <p:cTn id="25" presetID="1" presetClass="exit" presetSubtype="0" fill="hold" grpId="1" nodeType="withEffect">
                                  <p:stCondLst>
                                    <p:cond delay="0"/>
                                  </p:stCondLst>
                                  <p:childTnLst>
                                    <p:set>
                                      <p:cBhvr>
                                        <p:cTn id="26" dur="1" fill="hold">
                                          <p:stCondLst>
                                            <p:cond delay="0"/>
                                          </p:stCondLst>
                                        </p:cTn>
                                        <p:tgtEl>
                                          <p:spTgt spid="37"/>
                                        </p:tgtEl>
                                        <p:attrNameLst>
                                          <p:attrName>style.visibility</p:attrName>
                                        </p:attrNameLst>
                                      </p:cBhvr>
                                      <p:to>
                                        <p:strVal val="hidden"/>
                                      </p:to>
                                    </p:set>
                                  </p:childTnLst>
                                </p:cTn>
                              </p:par>
                              <p:par>
                                <p:cTn id="27" presetID="1" presetClass="exit" presetSubtype="0" fill="hold" grpId="1" nodeType="withEffect">
                                  <p:stCondLst>
                                    <p:cond delay="0"/>
                                  </p:stCondLst>
                                  <p:childTnLst>
                                    <p:set>
                                      <p:cBhvr>
                                        <p:cTn id="28" dur="1" fill="hold">
                                          <p:stCondLst>
                                            <p:cond delay="0"/>
                                          </p:stCondLst>
                                        </p:cTn>
                                        <p:tgtEl>
                                          <p:spTgt spid="45"/>
                                        </p:tgtEl>
                                        <p:attrNameLst>
                                          <p:attrName>style.visibility</p:attrName>
                                        </p:attrNameLst>
                                      </p:cBhvr>
                                      <p:to>
                                        <p:strVal val="hidden"/>
                                      </p:to>
                                    </p:set>
                                  </p:childTnLst>
                                </p:cTn>
                              </p:par>
                              <p:par>
                                <p:cTn id="29" presetID="1" presetClass="exit" presetSubtype="0" fill="hold" grpId="1" nodeType="withEffect">
                                  <p:stCondLst>
                                    <p:cond delay="0"/>
                                  </p:stCondLst>
                                  <p:childTnLst>
                                    <p:set>
                                      <p:cBhvr>
                                        <p:cTn id="30" dur="1" fill="hold">
                                          <p:stCondLst>
                                            <p:cond delay="0"/>
                                          </p:stCondLst>
                                        </p:cTn>
                                        <p:tgtEl>
                                          <p:spTgt spid="27"/>
                                        </p:tgtEl>
                                        <p:attrNameLst>
                                          <p:attrName>style.visibility</p:attrName>
                                        </p:attrNameLst>
                                      </p:cBhvr>
                                      <p:to>
                                        <p:strVal val="hidden"/>
                                      </p:to>
                                    </p:set>
                                  </p:childTnLst>
                                </p:cTn>
                              </p:par>
                              <p:par>
                                <p:cTn id="31" presetID="1" presetClass="exit" presetSubtype="0" fill="hold" grpId="1" nodeType="withEffect">
                                  <p:stCondLst>
                                    <p:cond delay="0"/>
                                  </p:stCondLst>
                                  <p:childTnLst>
                                    <p:set>
                                      <p:cBhvr>
                                        <p:cTn id="32" dur="1" fill="hold">
                                          <p:stCondLst>
                                            <p:cond delay="0"/>
                                          </p:stCondLst>
                                        </p:cTn>
                                        <p:tgtEl>
                                          <p:spTgt spid="44"/>
                                        </p:tgtEl>
                                        <p:attrNameLst>
                                          <p:attrName>style.visibility</p:attrName>
                                        </p:attrNameLst>
                                      </p:cBhvr>
                                      <p:to>
                                        <p:strVal val="hidden"/>
                                      </p:to>
                                    </p:set>
                                  </p:childTnLst>
                                </p:cTn>
                              </p:par>
                              <p:par>
                                <p:cTn id="33" presetID="1" presetClass="exit" presetSubtype="0" fill="hold" grpId="0" nodeType="withEffect">
                                  <p:stCondLst>
                                    <p:cond delay="0"/>
                                  </p:stCondLst>
                                  <p:childTnLst>
                                    <p:set>
                                      <p:cBhvr>
                                        <p:cTn id="34" dur="1" fill="hold">
                                          <p:stCondLst>
                                            <p:cond delay="0"/>
                                          </p:stCondLst>
                                        </p:cTn>
                                        <p:tgtEl>
                                          <p:spTgt spid="49"/>
                                        </p:tgtEl>
                                        <p:attrNameLst>
                                          <p:attrName>style.visibility</p:attrName>
                                        </p:attrNameLst>
                                      </p:cBhvr>
                                      <p:to>
                                        <p:strVal val="hidden"/>
                                      </p:to>
                                    </p:set>
                                  </p:childTnLst>
                                </p:cTn>
                              </p:par>
                              <p:par>
                                <p:cTn id="35" presetID="1" presetClass="exit" presetSubtype="0" fill="hold" grpId="0" nodeType="withEffect">
                                  <p:stCondLst>
                                    <p:cond delay="0"/>
                                  </p:stCondLst>
                                  <p:childTnLst>
                                    <p:set>
                                      <p:cBhvr>
                                        <p:cTn id="36" dur="1" fill="hold">
                                          <p:stCondLst>
                                            <p:cond delay="0"/>
                                          </p:stCondLst>
                                        </p:cTn>
                                        <p:tgtEl>
                                          <p:spTgt spid="52"/>
                                        </p:tgtEl>
                                        <p:attrNameLst>
                                          <p:attrName>style.visibility</p:attrName>
                                        </p:attrNameLst>
                                      </p:cBhvr>
                                      <p:to>
                                        <p:strVal val="hidden"/>
                                      </p:to>
                                    </p:set>
                                  </p:childTnLst>
                                </p:cTn>
                              </p:par>
                              <p:par>
                                <p:cTn id="37" presetID="1" presetClass="exit" presetSubtype="0" fill="hold" grpId="0" nodeType="withEffect">
                                  <p:stCondLst>
                                    <p:cond delay="0"/>
                                  </p:stCondLst>
                                  <p:childTnLst>
                                    <p:set>
                                      <p:cBhvr>
                                        <p:cTn id="38" dur="1" fill="hold">
                                          <p:stCondLst>
                                            <p:cond delay="0"/>
                                          </p:stCondLst>
                                        </p:cTn>
                                        <p:tgtEl>
                                          <p:spTgt spid="53"/>
                                        </p:tgtEl>
                                        <p:attrNameLst>
                                          <p:attrName>style.visibility</p:attrName>
                                        </p:attrNameLst>
                                      </p:cBhvr>
                                      <p:to>
                                        <p:strVal val="hidden"/>
                                      </p:to>
                                    </p:set>
                                  </p:childTnLst>
                                </p:cTn>
                              </p:par>
                              <p:par>
                                <p:cTn id="39" presetID="1" presetClass="exit" presetSubtype="0" fill="hold" grpId="0" nodeType="withEffect">
                                  <p:stCondLst>
                                    <p:cond delay="0"/>
                                  </p:stCondLst>
                                  <p:childTnLst>
                                    <p:set>
                                      <p:cBhvr>
                                        <p:cTn id="40" dur="1" fill="hold">
                                          <p:stCondLst>
                                            <p:cond delay="0"/>
                                          </p:stCondLst>
                                        </p:cTn>
                                        <p:tgtEl>
                                          <p:spTgt spid="56"/>
                                        </p:tgtEl>
                                        <p:attrNameLst>
                                          <p:attrName>style.visibility</p:attrName>
                                        </p:attrNameLst>
                                      </p:cBhvr>
                                      <p:to>
                                        <p:strVal val="hidden"/>
                                      </p:to>
                                    </p:set>
                                  </p:childTnLst>
                                </p:cTn>
                              </p:par>
                              <p:par>
                                <p:cTn id="41" presetID="1" presetClass="exit" presetSubtype="0" fill="hold" grpId="0" nodeType="withEffect">
                                  <p:stCondLst>
                                    <p:cond delay="0"/>
                                  </p:stCondLst>
                                  <p:childTnLst>
                                    <p:set>
                                      <p:cBhvr>
                                        <p:cTn id="42" dur="1" fill="hold">
                                          <p:stCondLst>
                                            <p:cond delay="0"/>
                                          </p:stCondLst>
                                        </p:cTn>
                                        <p:tgtEl>
                                          <p:spTgt spid="59"/>
                                        </p:tgtEl>
                                        <p:attrNameLst>
                                          <p:attrName>style.visibility</p:attrName>
                                        </p:attrNameLst>
                                      </p:cBhvr>
                                      <p:to>
                                        <p:strVal val="hidden"/>
                                      </p:to>
                                    </p:set>
                                  </p:childTnLst>
                                </p:cTn>
                              </p:par>
                              <p:par>
                                <p:cTn id="43" presetID="1" presetClass="exit" presetSubtype="0" fill="hold" grpId="0" nodeType="withEffect">
                                  <p:stCondLst>
                                    <p:cond delay="0"/>
                                  </p:stCondLst>
                                  <p:childTnLst>
                                    <p:set>
                                      <p:cBhvr>
                                        <p:cTn id="44" dur="1" fill="hold">
                                          <p:stCondLst>
                                            <p:cond delay="0"/>
                                          </p:stCondLst>
                                        </p:cTn>
                                        <p:tgtEl>
                                          <p:spTgt spid="60"/>
                                        </p:tgtEl>
                                        <p:attrNameLst>
                                          <p:attrName>style.visibility</p:attrName>
                                        </p:attrNameLst>
                                      </p:cBhvr>
                                      <p:to>
                                        <p:strVal val="hidden"/>
                                      </p:to>
                                    </p:set>
                                  </p:childTnLst>
                                </p:cTn>
                              </p:par>
                              <p:par>
                                <p:cTn id="45" presetID="1" presetClass="exit" presetSubtype="0" fill="hold" grpId="0" nodeType="withEffect">
                                  <p:stCondLst>
                                    <p:cond delay="0"/>
                                  </p:stCondLst>
                                  <p:childTnLst>
                                    <p:set>
                                      <p:cBhvr>
                                        <p:cTn id="46" dur="1" fill="hold">
                                          <p:stCondLst>
                                            <p:cond delay="0"/>
                                          </p:stCondLst>
                                        </p:cTn>
                                        <p:tgtEl>
                                          <p:spTgt spid="61"/>
                                        </p:tgtEl>
                                        <p:attrNameLst>
                                          <p:attrName>style.visibility</p:attrName>
                                        </p:attrNameLst>
                                      </p:cBhvr>
                                      <p:to>
                                        <p:strVal val="hidden"/>
                                      </p:to>
                                    </p:set>
                                  </p:childTnLst>
                                </p:cTn>
                              </p:par>
                              <p:par>
                                <p:cTn id="47" presetID="1" presetClass="exit" presetSubtype="0" fill="hold" grpId="0" nodeType="withEffect">
                                  <p:stCondLst>
                                    <p:cond delay="0"/>
                                  </p:stCondLst>
                                  <p:childTnLst>
                                    <p:set>
                                      <p:cBhvr>
                                        <p:cTn id="48" dur="1" fill="hold">
                                          <p:stCondLst>
                                            <p:cond delay="0"/>
                                          </p:stCondLst>
                                        </p:cTn>
                                        <p:tgtEl>
                                          <p:spTgt spid="64"/>
                                        </p:tgtEl>
                                        <p:attrNameLst>
                                          <p:attrName>style.visibility</p:attrName>
                                        </p:attrNameLst>
                                      </p:cBhvr>
                                      <p:to>
                                        <p:strVal val="hidden"/>
                                      </p:to>
                                    </p:set>
                                  </p:childTnLst>
                                </p:cTn>
                              </p:par>
                              <p:par>
                                <p:cTn id="49" presetID="1" presetClass="exit" presetSubtype="0" fill="hold" grpId="0" nodeType="withEffect">
                                  <p:stCondLst>
                                    <p:cond delay="0"/>
                                  </p:stCondLst>
                                  <p:childTnLst>
                                    <p:set>
                                      <p:cBhvr>
                                        <p:cTn id="50" dur="1" fill="hold">
                                          <p:stCondLst>
                                            <p:cond delay="0"/>
                                          </p:stCondLst>
                                        </p:cTn>
                                        <p:tgtEl>
                                          <p:spTgt spid="67"/>
                                        </p:tgtEl>
                                        <p:attrNameLst>
                                          <p:attrName>style.visibility</p:attrName>
                                        </p:attrNameLst>
                                      </p:cBhvr>
                                      <p:to>
                                        <p:strVal val="hidden"/>
                                      </p:to>
                                    </p:set>
                                  </p:childTnLst>
                                </p:cTn>
                              </p:par>
                              <p:par>
                                <p:cTn id="51" presetID="1" presetClass="exit" presetSubtype="0" fill="hold" grpId="0" nodeType="withEffect">
                                  <p:stCondLst>
                                    <p:cond delay="0"/>
                                  </p:stCondLst>
                                  <p:childTnLst>
                                    <p:set>
                                      <p:cBhvr>
                                        <p:cTn id="52" dur="1" fill="hold">
                                          <p:stCondLst>
                                            <p:cond delay="0"/>
                                          </p:stCondLst>
                                        </p:cTn>
                                        <p:tgtEl>
                                          <p:spTgt spid="68"/>
                                        </p:tgtEl>
                                        <p:attrNameLst>
                                          <p:attrName>style.visibility</p:attrName>
                                        </p:attrNameLst>
                                      </p:cBhvr>
                                      <p:to>
                                        <p:strVal val="hidden"/>
                                      </p:to>
                                    </p:set>
                                  </p:childTnLst>
                                </p:cTn>
                              </p:par>
                              <p:par>
                                <p:cTn id="53" presetID="1" presetClass="exit" presetSubtype="0" fill="hold" grpId="0" nodeType="withEffect">
                                  <p:stCondLst>
                                    <p:cond delay="0"/>
                                  </p:stCondLst>
                                  <p:childTnLst>
                                    <p:set>
                                      <p:cBhvr>
                                        <p:cTn id="54" dur="1" fill="hold">
                                          <p:stCondLst>
                                            <p:cond delay="0"/>
                                          </p:stCondLst>
                                        </p:cTn>
                                        <p:tgtEl>
                                          <p:spTgt spid="69"/>
                                        </p:tgtEl>
                                        <p:attrNameLst>
                                          <p:attrName>style.visibility</p:attrName>
                                        </p:attrNameLst>
                                      </p:cBhvr>
                                      <p:to>
                                        <p:strVal val="hidden"/>
                                      </p:to>
                                    </p:set>
                                  </p:childTnLst>
                                </p:cTn>
                              </p:par>
                              <p:par>
                                <p:cTn id="55" presetID="1" presetClass="exit" presetSubtype="0" fill="hold" grpId="0" nodeType="withEffect">
                                  <p:stCondLst>
                                    <p:cond delay="0"/>
                                  </p:stCondLst>
                                  <p:childTnLst>
                                    <p:set>
                                      <p:cBhvr>
                                        <p:cTn id="56" dur="1" fill="hold">
                                          <p:stCondLst>
                                            <p:cond delay="0"/>
                                          </p:stCondLst>
                                        </p:cTn>
                                        <p:tgtEl>
                                          <p:spTgt spid="70"/>
                                        </p:tgtEl>
                                        <p:attrNameLst>
                                          <p:attrName>style.visibility</p:attrName>
                                        </p:attrNameLst>
                                      </p:cBhvr>
                                      <p:to>
                                        <p:strVal val="hidden"/>
                                      </p:to>
                                    </p:set>
                                  </p:childTnLst>
                                </p:cTn>
                              </p:par>
                              <p:par>
                                <p:cTn id="57" presetID="1" presetClass="exit" presetSubtype="0" fill="hold" grpId="0" nodeType="withEffect">
                                  <p:stCondLst>
                                    <p:cond delay="0"/>
                                  </p:stCondLst>
                                  <p:childTnLst>
                                    <p:set>
                                      <p:cBhvr>
                                        <p:cTn id="58" dur="1" fill="hold">
                                          <p:stCondLst>
                                            <p:cond delay="0"/>
                                          </p:stCondLst>
                                        </p:cTn>
                                        <p:tgtEl>
                                          <p:spTgt spid="71"/>
                                        </p:tgtEl>
                                        <p:attrNameLst>
                                          <p:attrName>style.visibility</p:attrName>
                                        </p:attrNameLst>
                                      </p:cBhvr>
                                      <p:to>
                                        <p:strVal val="hidden"/>
                                      </p:to>
                                    </p:set>
                                  </p:childTnLst>
                                </p:cTn>
                              </p:par>
                              <p:par>
                                <p:cTn id="59" presetID="1" presetClass="exit" presetSubtype="0" fill="hold" grpId="0" nodeType="withEffect">
                                  <p:stCondLst>
                                    <p:cond delay="0"/>
                                  </p:stCondLst>
                                  <p:childTnLst>
                                    <p:set>
                                      <p:cBhvr>
                                        <p:cTn id="60" dur="1" fill="hold">
                                          <p:stCondLst>
                                            <p:cond delay="0"/>
                                          </p:stCondLst>
                                        </p:cTn>
                                        <p:tgtEl>
                                          <p:spTgt spid="73"/>
                                        </p:tgtEl>
                                        <p:attrNameLst>
                                          <p:attrName>style.visibility</p:attrName>
                                        </p:attrNameLst>
                                      </p:cBhvr>
                                      <p:to>
                                        <p:strVal val="hidden"/>
                                      </p:to>
                                    </p:set>
                                  </p:childTnLst>
                                </p:cTn>
                              </p:par>
                            </p:childTnLst>
                          </p:cTn>
                        </p:par>
                        <p:par>
                          <p:cTn id="61" fill="hold">
                            <p:stCondLst>
                              <p:cond delay="0"/>
                            </p:stCondLst>
                            <p:childTnLst>
                              <p:par>
                                <p:cTn id="62" presetID="2" presetClass="entr" presetSubtype="1" fill="hold" grpId="0" nodeType="afterEffect">
                                  <p:stCondLst>
                                    <p:cond delay="0"/>
                                  </p:stCondLst>
                                  <p:iterate type="lt">
                                    <p:tmPct val="0"/>
                                  </p:iterate>
                                  <p:childTnLst>
                                    <p:set>
                                      <p:cBhvr>
                                        <p:cTn id="63" dur="1" fill="hold">
                                          <p:stCondLst>
                                            <p:cond delay="0"/>
                                          </p:stCondLst>
                                        </p:cTn>
                                        <p:tgtEl>
                                          <p:spTgt spid="33"/>
                                        </p:tgtEl>
                                        <p:attrNameLst>
                                          <p:attrName>style.visibility</p:attrName>
                                        </p:attrNameLst>
                                      </p:cBhvr>
                                      <p:to>
                                        <p:strVal val="visible"/>
                                      </p:to>
                                    </p:set>
                                    <p:anim calcmode="lin" valueType="num">
                                      <p:cBhvr additive="base">
                                        <p:cTn id="64" dur="500" fill="hold"/>
                                        <p:tgtEl>
                                          <p:spTgt spid="33"/>
                                        </p:tgtEl>
                                        <p:attrNameLst>
                                          <p:attrName>ppt_x</p:attrName>
                                        </p:attrNameLst>
                                      </p:cBhvr>
                                      <p:tavLst>
                                        <p:tav tm="0">
                                          <p:val>
                                            <p:strVal val="#ppt_x"/>
                                          </p:val>
                                        </p:tav>
                                        <p:tav tm="100000">
                                          <p:val>
                                            <p:strVal val="#ppt_x"/>
                                          </p:val>
                                        </p:tav>
                                      </p:tavLst>
                                    </p:anim>
                                    <p:anim calcmode="lin" valueType="num">
                                      <p:cBhvr additive="base">
                                        <p:cTn id="65" dur="500" fill="hold"/>
                                        <p:tgtEl>
                                          <p:spTgt spid="33"/>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62"/>
                                            </p:cond>
                                          </p:stCondLst>
                                          <p:endCondLst>
                                            <p:cond evt="onStopAudio" delay="0">
                                              <p:tgtEl>
                                                <p:sldTgt/>
                                              </p:tgtEl>
                                            </p:cond>
                                          </p:endCondLst>
                                        </p:cTn>
                                        <p:tgtEl>
                                          <p:sndTgt r:embed="rId2" name="WhizzTop.wav"/>
                                        </p:tgtEl>
                                      </p:cMediaNode>
                                    </p:audio>
                                  </p:subTnLst>
                                </p:cTn>
                              </p:par>
                              <p:par>
                                <p:cTn id="66" presetID="2" presetClass="entr" presetSubtype="8" fill="hold" grpId="0" nodeType="withEffect">
                                  <p:stCondLst>
                                    <p:cond delay="1250"/>
                                  </p:stCondLst>
                                  <p:iterate type="lt">
                                    <p:tmPct val="0"/>
                                  </p:iterate>
                                  <p:childTnLst>
                                    <p:set>
                                      <p:cBhvr>
                                        <p:cTn id="67" dur="1" fill="hold">
                                          <p:stCondLst>
                                            <p:cond delay="0"/>
                                          </p:stCondLst>
                                        </p:cTn>
                                        <p:tgtEl>
                                          <p:spTgt spid="25"/>
                                        </p:tgtEl>
                                        <p:attrNameLst>
                                          <p:attrName>style.visibility</p:attrName>
                                        </p:attrNameLst>
                                      </p:cBhvr>
                                      <p:to>
                                        <p:strVal val="visible"/>
                                      </p:to>
                                    </p:set>
                                    <p:anim calcmode="lin" valueType="num">
                                      <p:cBhvr additive="base">
                                        <p:cTn id="68" dur="500" fill="hold"/>
                                        <p:tgtEl>
                                          <p:spTgt spid="25"/>
                                        </p:tgtEl>
                                        <p:attrNameLst>
                                          <p:attrName>ppt_x</p:attrName>
                                        </p:attrNameLst>
                                      </p:cBhvr>
                                      <p:tavLst>
                                        <p:tav tm="0">
                                          <p:val>
                                            <p:strVal val="0-#ppt_w/2"/>
                                          </p:val>
                                        </p:tav>
                                        <p:tav tm="100000">
                                          <p:val>
                                            <p:strVal val="#ppt_x"/>
                                          </p:val>
                                        </p:tav>
                                      </p:tavLst>
                                    </p:anim>
                                    <p:anim calcmode="lin" valueType="num">
                                      <p:cBhvr additive="base">
                                        <p:cTn id="69" dur="500" fill="hold"/>
                                        <p:tgtEl>
                                          <p:spTgt spid="25"/>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66"/>
                                            </p:cond>
                                          </p:stCondLst>
                                          <p:endCondLst>
                                            <p:cond evt="onStopAudio" delay="0">
                                              <p:tgtEl>
                                                <p:sldTgt/>
                                              </p:tgtEl>
                                            </p:cond>
                                          </p:endCondLst>
                                        </p:cTn>
                                        <p:tgtEl>
                                          <p:sndTgt r:embed="rId3" name="WhizzLeft.wav"/>
                                        </p:tgtEl>
                                      </p:cMediaNode>
                                    </p:audio>
                                  </p:subTnLst>
                                </p:cTn>
                              </p:par>
                              <p:par>
                                <p:cTn id="70" presetID="2" presetClass="entr" presetSubtype="8" fill="hold" grpId="0" nodeType="withEffect">
                                  <p:stCondLst>
                                    <p:cond delay="2600"/>
                                  </p:stCondLst>
                                  <p:iterate type="lt">
                                    <p:tmPct val="0"/>
                                  </p:iterate>
                                  <p:childTnLst>
                                    <p:set>
                                      <p:cBhvr>
                                        <p:cTn id="71" dur="1" fill="hold">
                                          <p:stCondLst>
                                            <p:cond delay="0"/>
                                          </p:stCondLst>
                                        </p:cTn>
                                        <p:tgtEl>
                                          <p:spTgt spid="72"/>
                                        </p:tgtEl>
                                        <p:attrNameLst>
                                          <p:attrName>style.visibility</p:attrName>
                                        </p:attrNameLst>
                                      </p:cBhvr>
                                      <p:to>
                                        <p:strVal val="visible"/>
                                      </p:to>
                                    </p:set>
                                    <p:anim calcmode="lin" valueType="num">
                                      <p:cBhvr additive="base">
                                        <p:cTn id="72" dur="500" fill="hold"/>
                                        <p:tgtEl>
                                          <p:spTgt spid="72"/>
                                        </p:tgtEl>
                                        <p:attrNameLst>
                                          <p:attrName>ppt_x</p:attrName>
                                        </p:attrNameLst>
                                      </p:cBhvr>
                                      <p:tavLst>
                                        <p:tav tm="0">
                                          <p:val>
                                            <p:strVal val="0-#ppt_w/2"/>
                                          </p:val>
                                        </p:tav>
                                        <p:tav tm="100000">
                                          <p:val>
                                            <p:strVal val="#ppt_x"/>
                                          </p:val>
                                        </p:tav>
                                      </p:tavLst>
                                    </p:anim>
                                    <p:anim calcmode="lin" valueType="num">
                                      <p:cBhvr additive="base">
                                        <p:cTn id="73" dur="500" fill="hold"/>
                                        <p:tgtEl>
                                          <p:spTgt spid="72"/>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70"/>
                                            </p:cond>
                                          </p:stCondLst>
                                          <p:endCondLst>
                                            <p:cond evt="onStopAudio" delay="0">
                                              <p:tgtEl>
                                                <p:sldTgt/>
                                              </p:tgtEl>
                                            </p:cond>
                                          </p:endCondLst>
                                        </p:cTn>
                                        <p:tgtEl>
                                          <p:sndTgt r:embed="rId3" name="WhizzLeft.wav"/>
                                        </p:tgtEl>
                                      </p:cMediaNode>
                                    </p:audio>
                                  </p:subTnLst>
                                </p:cTn>
                              </p:par>
                            </p:childTnLst>
                          </p:cTn>
                        </p:par>
                        <p:par>
                          <p:cTn id="74" fill="hold">
                            <p:stCondLst>
                              <p:cond delay="3100"/>
                            </p:stCondLst>
                            <p:childTnLst>
                              <p:par>
                                <p:cTn id="75" presetID="2" presetClass="entr" presetSubtype="1" fill="hold" grpId="2" nodeType="afterEffect">
                                  <p:stCondLst>
                                    <p:cond delay="500"/>
                                  </p:stCondLst>
                                  <p:iterate type="lt">
                                    <p:tmPct val="0"/>
                                  </p:iterate>
                                  <p:childTnLst>
                                    <p:set>
                                      <p:cBhvr>
                                        <p:cTn id="76" dur="1" fill="hold">
                                          <p:stCondLst>
                                            <p:cond delay="0"/>
                                          </p:stCondLst>
                                        </p:cTn>
                                        <p:tgtEl>
                                          <p:spTgt spid="4"/>
                                        </p:tgtEl>
                                        <p:attrNameLst>
                                          <p:attrName>style.visibility</p:attrName>
                                        </p:attrNameLst>
                                      </p:cBhvr>
                                      <p:to>
                                        <p:strVal val="visible"/>
                                      </p:to>
                                    </p:set>
                                    <p:anim calcmode="lin" valueType="num">
                                      <p:cBhvr additive="base">
                                        <p:cTn id="77" dur="500" fill="hold"/>
                                        <p:tgtEl>
                                          <p:spTgt spid="4"/>
                                        </p:tgtEl>
                                        <p:attrNameLst>
                                          <p:attrName>ppt_x</p:attrName>
                                        </p:attrNameLst>
                                      </p:cBhvr>
                                      <p:tavLst>
                                        <p:tav tm="0">
                                          <p:val>
                                            <p:strVal val="#ppt_x"/>
                                          </p:val>
                                        </p:tav>
                                        <p:tav tm="100000">
                                          <p:val>
                                            <p:strVal val="#ppt_x"/>
                                          </p:val>
                                        </p:tav>
                                      </p:tavLst>
                                    </p:anim>
                                    <p:anim calcmode="lin" valueType="num">
                                      <p:cBhvr additive="base">
                                        <p:cTn id="78" dur="500" fill="hold"/>
                                        <p:tgtEl>
                                          <p:spTgt spid="4"/>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75"/>
                                            </p:cond>
                                          </p:stCondLst>
                                          <p:endCondLst>
                                            <p:cond evt="onStopAudio" delay="0">
                                              <p:tgtEl>
                                                <p:sldTgt/>
                                              </p:tgtEl>
                                            </p:cond>
                                          </p:endCondLst>
                                        </p:cTn>
                                        <p:tgtEl>
                                          <p:sndTgt r:embed="rId4" name="Impact.wav"/>
                                        </p:tgtEl>
                                      </p:cMediaNode>
                                    </p:audio>
                                  </p:subTnLst>
                                </p:cTn>
                              </p:par>
                            </p:childTnLst>
                          </p:cTn>
                        </p:par>
                        <p:par>
                          <p:cTn id="79" fill="hold">
                            <p:stCondLst>
                              <p:cond delay="4100"/>
                            </p:stCondLst>
                            <p:childTnLst>
                              <p:par>
                                <p:cTn id="80" presetID="1" presetClass="entr" presetSubtype="0" fill="hold" grpId="3" nodeType="afterEffect">
                                  <p:stCondLst>
                                    <p:cond delay="1000"/>
                                  </p:stCondLst>
                                  <p:iterate type="lt">
                                    <p:tmAbs val="0"/>
                                  </p:iterate>
                                  <p:childTnLst>
                                    <p:set>
                                      <p:cBhvr>
                                        <p:cTn id="81" dur="1" fill="hold">
                                          <p:stCondLst>
                                            <p:cond delay="2999"/>
                                          </p:stCondLst>
                                        </p:cTn>
                                        <p:tgtEl>
                                          <p:spTgt spid="4"/>
                                        </p:tgtEl>
                                        <p:attrNameLst>
                                          <p:attrName>style.visibility</p:attrName>
                                        </p:attrNameLst>
                                      </p:cBhvr>
                                      <p:to>
                                        <p:strVal val="visible"/>
                                      </p:to>
                                    </p:set>
                                  </p:childTnLst>
                                  <p:subTnLst>
                                    <p:audio>
                                      <p:cMediaNode>
                                        <p:cTn display="0" masterRel="sameClick">
                                          <p:stCondLst>
                                            <p:cond evt="begin" delay="0">
                                              <p:tn val="80"/>
                                            </p:cond>
                                          </p:stCondLst>
                                          <p:endCondLst>
                                            <p:cond evt="onStopAudio" delay="0">
                                              <p:tgtEl>
                                                <p:sldTgt/>
                                              </p:tgtEl>
                                            </p:cond>
                                          </p:endCondLst>
                                        </p:cTn>
                                        <p:tgtEl>
                                          <p:sndTgt r:embed="rId5" name="cpL07S08_Headline.wav"/>
                                        </p:tgtEl>
                                      </p:cMediaNode>
                                    </p:audio>
                                  </p:subTnLst>
                                </p:cTn>
                              </p:par>
                            </p:childTnLst>
                          </p:cTn>
                        </p:par>
                      </p:childTnLst>
                    </p:cTn>
                  </p:par>
                </p:childTnLst>
              </p:cTn>
              <p:prevCondLst>
                <p:cond evt="onPrev" delay="0">
                  <p:tgtEl>
                    <p:sldTgt/>
                  </p:tgtEl>
                </p:cond>
              </p:prevCondLst>
              <p:nextCondLst>
                <p:cond evt="onNext" delay="0">
                  <p:tgtEl>
                    <p:sldTgt/>
                  </p:tgtEl>
                </p:cond>
              </p:nextCondLst>
            </p:seq>
            <p:seq concurrent="1" nextAc="seek">
              <p:cTn id="82" restart="whenNotActive" fill="hold" evtFilter="cancelBubble" nodeType="interactiveSeq">
                <p:stCondLst>
                  <p:cond evt="onClick" delay="0">
                    <p:tgtEl>
                      <p:spTgt spid="25"/>
                    </p:tgtEl>
                  </p:cond>
                </p:stCondLst>
                <p:endSync evt="end" delay="0">
                  <p:rtn val="all"/>
                </p:endSync>
                <p:childTnLst>
                  <p:par>
                    <p:cTn id="83" fill="hold">
                      <p:stCondLst>
                        <p:cond delay="0"/>
                      </p:stCondLst>
                      <p:childTnLst>
                        <p:par>
                          <p:cTn id="84" fill="hold">
                            <p:stCondLst>
                              <p:cond delay="0"/>
                            </p:stCondLst>
                            <p:childTnLst>
                              <p:par>
                                <p:cTn id="85" presetID="26" presetClass="emph" presetSubtype="0" fill="hold" grpId="1" nodeType="withEffect">
                                  <p:stCondLst>
                                    <p:cond delay="0"/>
                                  </p:stCondLst>
                                  <p:iterate type="lt">
                                    <p:tmPct val="0"/>
                                  </p:iterate>
                                  <p:childTnLst>
                                    <p:animEffect transition="out" filter="fade">
                                      <p:cBhvr>
                                        <p:cTn id="86" dur="500" tmFilter="0, 0; .2, .5; .8, .5; 1, 0"/>
                                        <p:tgtEl>
                                          <p:spTgt spid="25"/>
                                        </p:tgtEl>
                                      </p:cBhvr>
                                    </p:animEffect>
                                    <p:animScale>
                                      <p:cBhvr>
                                        <p:cTn id="87" dur="250" autoRev="1" fill="hold"/>
                                        <p:tgtEl>
                                          <p:spTgt spid="25"/>
                                        </p:tgtEl>
                                      </p:cBhvr>
                                      <p:by x="105000" y="105000"/>
                                    </p:animScale>
                                  </p:childTnLst>
                                </p:cTn>
                              </p:par>
                              <p:par>
                                <p:cTn id="88" presetID="9" presetClass="entr" presetSubtype="0" fill="hold" grpId="0" nodeType="withEffect">
                                  <p:stCondLst>
                                    <p:cond delay="0"/>
                                  </p:stCondLst>
                                  <p:childTnLst>
                                    <p:set>
                                      <p:cBhvr>
                                        <p:cTn id="89" dur="1" fill="hold">
                                          <p:stCondLst>
                                            <p:cond delay="0"/>
                                          </p:stCondLst>
                                        </p:cTn>
                                        <p:tgtEl>
                                          <p:spTgt spid="43"/>
                                        </p:tgtEl>
                                        <p:attrNameLst>
                                          <p:attrName>style.visibility</p:attrName>
                                        </p:attrNameLst>
                                      </p:cBhvr>
                                      <p:to>
                                        <p:strVal val="visible"/>
                                      </p:to>
                                    </p:set>
                                    <p:animEffect transition="in" filter="dissolve">
                                      <p:cBhvr>
                                        <p:cTn id="90" dur="500"/>
                                        <p:tgtEl>
                                          <p:spTgt spid="43"/>
                                        </p:tgtEl>
                                      </p:cBhvr>
                                    </p:animEffect>
                                  </p:childTnLst>
                                </p:cTn>
                              </p:par>
                            </p:childTnLst>
                          </p:cTn>
                        </p:par>
                        <p:par>
                          <p:cTn id="91" fill="hold">
                            <p:stCondLst>
                              <p:cond delay="500"/>
                            </p:stCondLst>
                            <p:childTnLst>
                              <p:par>
                                <p:cTn id="92" presetID="22" presetClass="entr" presetSubtype="8" fill="hold" grpId="0" nodeType="afterEffect">
                                  <p:stCondLst>
                                    <p:cond delay="0"/>
                                  </p:stCondLst>
                                  <p:iterate type="lt">
                                    <p:tmPct val="10000"/>
                                  </p:iterate>
                                  <p:childTnLst>
                                    <p:set>
                                      <p:cBhvr>
                                        <p:cTn id="93" dur="1" fill="hold">
                                          <p:stCondLst>
                                            <p:cond delay="0"/>
                                          </p:stCondLst>
                                        </p:cTn>
                                        <p:tgtEl>
                                          <p:spTgt spid="21"/>
                                        </p:tgtEl>
                                        <p:attrNameLst>
                                          <p:attrName>style.visibility</p:attrName>
                                        </p:attrNameLst>
                                      </p:cBhvr>
                                      <p:to>
                                        <p:strVal val="visible"/>
                                      </p:to>
                                    </p:set>
                                    <p:animEffect transition="in" filter="wipe(left)">
                                      <p:cBhvr>
                                        <p:cTn id="94" dur="500"/>
                                        <p:tgtEl>
                                          <p:spTgt spid="21"/>
                                        </p:tgtEl>
                                      </p:cBhvr>
                                    </p:animEffect>
                                  </p:childTnLst>
                                </p:cTn>
                              </p:par>
                              <p:par>
                                <p:cTn id="95" presetID="1" presetClass="entr" presetSubtype="0" fill="hold" grpId="1" nodeType="withEffect">
                                  <p:stCondLst>
                                    <p:cond delay="0"/>
                                  </p:stCondLst>
                                  <p:iterate type="lt">
                                    <p:tmAbs val="0"/>
                                  </p:iterate>
                                  <p:childTnLst>
                                    <p:set>
                                      <p:cBhvr>
                                        <p:cTn id="96" dur="1" fill="hold">
                                          <p:stCondLst>
                                            <p:cond delay="6749"/>
                                          </p:stCondLst>
                                        </p:cTn>
                                        <p:tgtEl>
                                          <p:spTgt spid="21"/>
                                        </p:tgtEl>
                                        <p:attrNameLst>
                                          <p:attrName>style.visibility</p:attrName>
                                        </p:attrNameLst>
                                      </p:cBhvr>
                                      <p:to>
                                        <p:strVal val="visible"/>
                                      </p:to>
                                    </p:set>
                                  </p:childTnLst>
                                  <p:subTnLst>
                                    <p:audio>
                                      <p:cMediaNode>
                                        <p:cTn display="0" masterRel="sameClick">
                                          <p:stCondLst>
                                            <p:cond evt="begin" delay="0">
                                              <p:tn val="95"/>
                                            </p:cond>
                                          </p:stCondLst>
                                          <p:endCondLst>
                                            <p:cond evt="onStopAudio" delay="0">
                                              <p:tgtEl>
                                                <p:sldTgt/>
                                              </p:tgtEl>
                                            </p:cond>
                                          </p:endCondLst>
                                        </p:cTn>
                                        <p:tgtEl>
                                          <p:sndTgt r:embed="rId6" name="cpL07S08_Clip_2.wav"/>
                                        </p:tgtEl>
                                      </p:cMediaNode>
                                    </p:audio>
                                  </p:subTnLst>
                                </p:cTn>
                              </p:par>
                              <p:par>
                                <p:cTn id="97" presetID="64" presetClass="path" presetSubtype="0" accel="50000" decel="50000" fill="hold" nodeType="withEffect">
                                  <p:stCondLst>
                                    <p:cond delay="0"/>
                                  </p:stCondLst>
                                  <p:childTnLst>
                                    <p:animMotion origin="layout" path="M 0.0684 0.04074 L 0.06614 -0.14121 " pathEditMode="relative" rAng="0" ptsTypes="AA">
                                      <p:cBhvr>
                                        <p:cTn id="98" dur="1000" fill="hold"/>
                                        <p:tgtEl>
                                          <p:spTgt spid="28"/>
                                        </p:tgtEl>
                                        <p:attrNameLst>
                                          <p:attrName>ppt_x</p:attrName>
                                          <p:attrName>ppt_y</p:attrName>
                                        </p:attrNameLst>
                                      </p:cBhvr>
                                      <p:rCtr x="-122" y="-9097"/>
                                    </p:animMotion>
                                  </p:childTnLst>
                                </p:cTn>
                              </p:par>
                              <p:par>
                                <p:cTn id="99" presetID="64" presetClass="path" presetSubtype="0" accel="50000" decel="50000" fill="hold" nodeType="withEffect">
                                  <p:stCondLst>
                                    <p:cond delay="0"/>
                                  </p:stCondLst>
                                  <p:childTnLst>
                                    <p:animMotion origin="layout" path="M 0.06788 0.04277 L 0.06562 -0.2371 " pathEditMode="fixed" rAng="0" ptsTypes="AA">
                                      <p:cBhvr>
                                        <p:cTn id="100" dur="1000" fill="hold"/>
                                        <p:tgtEl>
                                          <p:spTgt spid="53"/>
                                        </p:tgtEl>
                                        <p:attrNameLst>
                                          <p:attrName>ppt_x</p:attrName>
                                          <p:attrName>ppt_y</p:attrName>
                                        </p:attrNameLst>
                                      </p:cBhvr>
                                      <p:rCtr x="-122" y="-14005"/>
                                    </p:animMotion>
                                  </p:childTnLst>
                                </p:cTn>
                              </p:par>
                            </p:childTnLst>
                          </p:cTn>
                        </p:par>
                        <p:par>
                          <p:cTn id="101" fill="hold">
                            <p:stCondLst>
                              <p:cond delay="7250"/>
                            </p:stCondLst>
                            <p:childTnLst>
                              <p:par>
                                <p:cTn id="102" presetID="2" presetClass="exit" presetSubtype="4" fill="hold" nodeType="afterEffect">
                                  <p:stCondLst>
                                    <p:cond delay="0"/>
                                  </p:stCondLst>
                                  <p:childTnLst>
                                    <p:anim calcmode="lin" valueType="num">
                                      <p:cBhvr additive="base">
                                        <p:cTn id="103" dur="500"/>
                                        <p:tgtEl>
                                          <p:spTgt spid="28"/>
                                        </p:tgtEl>
                                        <p:attrNameLst>
                                          <p:attrName>ppt_x</p:attrName>
                                        </p:attrNameLst>
                                      </p:cBhvr>
                                      <p:tavLst>
                                        <p:tav tm="0">
                                          <p:val>
                                            <p:strVal val="ppt_x"/>
                                          </p:val>
                                        </p:tav>
                                        <p:tav tm="100000">
                                          <p:val>
                                            <p:strVal val="ppt_x"/>
                                          </p:val>
                                        </p:tav>
                                      </p:tavLst>
                                    </p:anim>
                                    <p:anim calcmode="lin" valueType="num">
                                      <p:cBhvr additive="base">
                                        <p:cTn id="104" dur="500"/>
                                        <p:tgtEl>
                                          <p:spTgt spid="28"/>
                                        </p:tgtEl>
                                        <p:attrNameLst>
                                          <p:attrName>ppt_y</p:attrName>
                                        </p:attrNameLst>
                                      </p:cBhvr>
                                      <p:tavLst>
                                        <p:tav tm="0">
                                          <p:val>
                                            <p:strVal val="ppt_y"/>
                                          </p:val>
                                        </p:tav>
                                        <p:tav tm="100000">
                                          <p:val>
                                            <p:strVal val="1+ppt_h/2"/>
                                          </p:val>
                                        </p:tav>
                                      </p:tavLst>
                                    </p:anim>
                                    <p:set>
                                      <p:cBhvr>
                                        <p:cTn id="105" dur="1" fill="hold">
                                          <p:stCondLst>
                                            <p:cond delay="499"/>
                                          </p:stCondLst>
                                        </p:cTn>
                                        <p:tgtEl>
                                          <p:spTgt spid="28"/>
                                        </p:tgtEl>
                                        <p:attrNameLst>
                                          <p:attrName>style.visibility</p:attrName>
                                        </p:attrNameLst>
                                      </p:cBhvr>
                                      <p:to>
                                        <p:strVal val="hidden"/>
                                      </p:to>
                                    </p:set>
                                  </p:childTnLst>
                                </p:cTn>
                              </p:par>
                              <p:par>
                                <p:cTn id="106" presetID="2" presetClass="exit" presetSubtype="4" fill="hold" nodeType="withEffect">
                                  <p:stCondLst>
                                    <p:cond delay="0"/>
                                  </p:stCondLst>
                                  <p:childTnLst>
                                    <p:anim calcmode="lin" valueType="num">
                                      <p:cBhvr additive="base">
                                        <p:cTn id="107" dur="500"/>
                                        <p:tgtEl>
                                          <p:spTgt spid="53"/>
                                        </p:tgtEl>
                                        <p:attrNameLst>
                                          <p:attrName>ppt_x</p:attrName>
                                        </p:attrNameLst>
                                      </p:cBhvr>
                                      <p:tavLst>
                                        <p:tav tm="0">
                                          <p:val>
                                            <p:strVal val="ppt_x"/>
                                          </p:val>
                                        </p:tav>
                                        <p:tav tm="100000">
                                          <p:val>
                                            <p:strVal val="ppt_x"/>
                                          </p:val>
                                        </p:tav>
                                      </p:tavLst>
                                    </p:anim>
                                    <p:anim calcmode="lin" valueType="num">
                                      <p:cBhvr additive="base">
                                        <p:cTn id="108" dur="500"/>
                                        <p:tgtEl>
                                          <p:spTgt spid="53"/>
                                        </p:tgtEl>
                                        <p:attrNameLst>
                                          <p:attrName>ppt_y</p:attrName>
                                        </p:attrNameLst>
                                      </p:cBhvr>
                                      <p:tavLst>
                                        <p:tav tm="0">
                                          <p:val>
                                            <p:strVal val="ppt_y"/>
                                          </p:val>
                                        </p:tav>
                                        <p:tav tm="100000">
                                          <p:val>
                                            <p:strVal val="1+ppt_h/2"/>
                                          </p:val>
                                        </p:tav>
                                      </p:tavLst>
                                    </p:anim>
                                    <p:set>
                                      <p:cBhvr>
                                        <p:cTn id="109" dur="1" fill="hold">
                                          <p:stCondLst>
                                            <p:cond delay="499"/>
                                          </p:stCondLst>
                                        </p:cTn>
                                        <p:tgtEl>
                                          <p:spTgt spid="53"/>
                                        </p:tgtEl>
                                        <p:attrNameLst>
                                          <p:attrName>style.visibility</p:attrName>
                                        </p:attrNameLst>
                                      </p:cBhvr>
                                      <p:to>
                                        <p:strVal val="hidden"/>
                                      </p:to>
                                    </p:set>
                                  </p:childTnLst>
                                </p:cTn>
                              </p:par>
                            </p:childTnLst>
                          </p:cTn>
                        </p:par>
                        <p:par>
                          <p:cTn id="110" fill="hold">
                            <p:stCondLst>
                              <p:cond delay="7750"/>
                            </p:stCondLst>
                            <p:childTnLst>
                              <p:par>
                                <p:cTn id="111" presetID="22" presetClass="entr" presetSubtype="8" fill="hold" grpId="0" nodeType="afterEffect">
                                  <p:stCondLst>
                                    <p:cond delay="0"/>
                                  </p:stCondLst>
                                  <p:iterate type="lt">
                                    <p:tmPct val="10000"/>
                                  </p:iterate>
                                  <p:childTnLst>
                                    <p:set>
                                      <p:cBhvr>
                                        <p:cTn id="112" dur="1" fill="hold">
                                          <p:stCondLst>
                                            <p:cond delay="0"/>
                                          </p:stCondLst>
                                        </p:cTn>
                                        <p:tgtEl>
                                          <p:spTgt spid="34"/>
                                        </p:tgtEl>
                                        <p:attrNameLst>
                                          <p:attrName>style.visibility</p:attrName>
                                        </p:attrNameLst>
                                      </p:cBhvr>
                                      <p:to>
                                        <p:strVal val="visible"/>
                                      </p:to>
                                    </p:set>
                                    <p:animEffect transition="in" filter="wipe(left)">
                                      <p:cBhvr>
                                        <p:cTn id="113" dur="500"/>
                                        <p:tgtEl>
                                          <p:spTgt spid="34"/>
                                        </p:tgtEl>
                                      </p:cBhvr>
                                    </p:animEffect>
                                  </p:childTnLst>
                                </p:cTn>
                              </p:par>
                              <p:par>
                                <p:cTn id="114" presetID="1" presetClass="entr" presetSubtype="0" fill="hold" grpId="1" nodeType="withEffect">
                                  <p:stCondLst>
                                    <p:cond delay="0"/>
                                  </p:stCondLst>
                                  <p:iterate type="lt">
                                    <p:tmAbs val="0"/>
                                  </p:iterate>
                                  <p:childTnLst>
                                    <p:set>
                                      <p:cBhvr>
                                        <p:cTn id="115" dur="1" fill="hold">
                                          <p:stCondLst>
                                            <p:cond delay="16799"/>
                                          </p:stCondLst>
                                        </p:cTn>
                                        <p:tgtEl>
                                          <p:spTgt spid="34"/>
                                        </p:tgtEl>
                                        <p:attrNameLst>
                                          <p:attrName>style.visibility</p:attrName>
                                        </p:attrNameLst>
                                      </p:cBhvr>
                                      <p:to>
                                        <p:strVal val="visible"/>
                                      </p:to>
                                    </p:set>
                                  </p:childTnLst>
                                  <p:subTnLst>
                                    <p:audio>
                                      <p:cMediaNode>
                                        <p:cTn display="0" masterRel="sameClick">
                                          <p:stCondLst>
                                            <p:cond evt="begin" delay="0">
                                              <p:tn val="114"/>
                                            </p:cond>
                                          </p:stCondLst>
                                          <p:endCondLst>
                                            <p:cond evt="onStopAudio" delay="0">
                                              <p:tgtEl>
                                                <p:sldTgt/>
                                              </p:tgtEl>
                                            </p:cond>
                                          </p:endCondLst>
                                        </p:cTn>
                                        <p:tgtEl>
                                          <p:sndTgt r:embed="rId7" name="cpL07S08_Clip_2_1.wav"/>
                                        </p:tgtEl>
                                      </p:cMediaNode>
                                    </p:audio>
                                  </p:subTnLst>
                                </p:cTn>
                              </p:par>
                              <p:par>
                                <p:cTn id="116" presetID="64" presetClass="path" presetSubtype="0" accel="50000" decel="50000" fill="hold" nodeType="withEffect">
                                  <p:stCondLst>
                                    <p:cond delay="0"/>
                                  </p:stCondLst>
                                  <p:childTnLst>
                                    <p:animMotion origin="layout" path="M 0.04861 0.04259 L 0.04635 -0.13936 " pathEditMode="relative" rAng="0" ptsTypes="AA">
                                      <p:cBhvr>
                                        <p:cTn id="117" dur="1000" fill="hold"/>
                                        <p:tgtEl>
                                          <p:spTgt spid="29"/>
                                        </p:tgtEl>
                                        <p:attrNameLst>
                                          <p:attrName>ppt_x</p:attrName>
                                          <p:attrName>ppt_y</p:attrName>
                                        </p:attrNameLst>
                                      </p:cBhvr>
                                      <p:rCtr x="-122" y="-9097"/>
                                    </p:animMotion>
                                  </p:childTnLst>
                                </p:cTn>
                              </p:par>
                              <p:par>
                                <p:cTn id="118" presetID="64" presetClass="path" presetSubtype="0" accel="50000" decel="50000" fill="hold" nodeType="withEffect">
                                  <p:stCondLst>
                                    <p:cond delay="0"/>
                                  </p:stCondLst>
                                  <p:childTnLst>
                                    <p:animMotion origin="layout" path="M 0.04878 0.04179 L 0.04653 -0.23807 " pathEditMode="fixed" rAng="0" ptsTypes="AA">
                                      <p:cBhvr>
                                        <p:cTn id="119" dur="1000" fill="hold"/>
                                        <p:tgtEl>
                                          <p:spTgt spid="56"/>
                                        </p:tgtEl>
                                        <p:attrNameLst>
                                          <p:attrName>ppt_x</p:attrName>
                                          <p:attrName>ppt_y</p:attrName>
                                        </p:attrNameLst>
                                      </p:cBhvr>
                                      <p:rCtr x="-122" y="-14005"/>
                                    </p:animMotion>
                                  </p:childTnLst>
                                </p:cTn>
                              </p:par>
                            </p:childTnLst>
                          </p:cTn>
                        </p:par>
                        <p:par>
                          <p:cTn id="120" fill="hold">
                            <p:stCondLst>
                              <p:cond delay="24550"/>
                            </p:stCondLst>
                            <p:childTnLst>
                              <p:par>
                                <p:cTn id="121" presetID="2" presetClass="exit" presetSubtype="4" fill="hold" nodeType="afterEffect">
                                  <p:stCondLst>
                                    <p:cond delay="0"/>
                                  </p:stCondLst>
                                  <p:childTnLst>
                                    <p:anim calcmode="lin" valueType="num">
                                      <p:cBhvr additive="base">
                                        <p:cTn id="122" dur="500"/>
                                        <p:tgtEl>
                                          <p:spTgt spid="29"/>
                                        </p:tgtEl>
                                        <p:attrNameLst>
                                          <p:attrName>ppt_x</p:attrName>
                                        </p:attrNameLst>
                                      </p:cBhvr>
                                      <p:tavLst>
                                        <p:tav tm="0">
                                          <p:val>
                                            <p:strVal val="ppt_x"/>
                                          </p:val>
                                        </p:tav>
                                        <p:tav tm="100000">
                                          <p:val>
                                            <p:strVal val="ppt_x"/>
                                          </p:val>
                                        </p:tav>
                                      </p:tavLst>
                                    </p:anim>
                                    <p:anim calcmode="lin" valueType="num">
                                      <p:cBhvr additive="base">
                                        <p:cTn id="123" dur="500"/>
                                        <p:tgtEl>
                                          <p:spTgt spid="29"/>
                                        </p:tgtEl>
                                        <p:attrNameLst>
                                          <p:attrName>ppt_y</p:attrName>
                                        </p:attrNameLst>
                                      </p:cBhvr>
                                      <p:tavLst>
                                        <p:tav tm="0">
                                          <p:val>
                                            <p:strVal val="ppt_y"/>
                                          </p:val>
                                        </p:tav>
                                        <p:tav tm="100000">
                                          <p:val>
                                            <p:strVal val="1+ppt_h/2"/>
                                          </p:val>
                                        </p:tav>
                                      </p:tavLst>
                                    </p:anim>
                                    <p:set>
                                      <p:cBhvr>
                                        <p:cTn id="124" dur="1" fill="hold">
                                          <p:stCondLst>
                                            <p:cond delay="499"/>
                                          </p:stCondLst>
                                        </p:cTn>
                                        <p:tgtEl>
                                          <p:spTgt spid="29"/>
                                        </p:tgtEl>
                                        <p:attrNameLst>
                                          <p:attrName>style.visibility</p:attrName>
                                        </p:attrNameLst>
                                      </p:cBhvr>
                                      <p:to>
                                        <p:strVal val="hidden"/>
                                      </p:to>
                                    </p:set>
                                  </p:childTnLst>
                                </p:cTn>
                              </p:par>
                              <p:par>
                                <p:cTn id="125" presetID="2" presetClass="exit" presetSubtype="4" fill="hold" nodeType="withEffect">
                                  <p:stCondLst>
                                    <p:cond delay="0"/>
                                  </p:stCondLst>
                                  <p:childTnLst>
                                    <p:anim calcmode="lin" valueType="num">
                                      <p:cBhvr additive="base">
                                        <p:cTn id="126" dur="500"/>
                                        <p:tgtEl>
                                          <p:spTgt spid="56"/>
                                        </p:tgtEl>
                                        <p:attrNameLst>
                                          <p:attrName>ppt_x</p:attrName>
                                        </p:attrNameLst>
                                      </p:cBhvr>
                                      <p:tavLst>
                                        <p:tav tm="0">
                                          <p:val>
                                            <p:strVal val="ppt_x"/>
                                          </p:val>
                                        </p:tav>
                                        <p:tav tm="100000">
                                          <p:val>
                                            <p:strVal val="ppt_x"/>
                                          </p:val>
                                        </p:tav>
                                      </p:tavLst>
                                    </p:anim>
                                    <p:anim calcmode="lin" valueType="num">
                                      <p:cBhvr additive="base">
                                        <p:cTn id="127" dur="500"/>
                                        <p:tgtEl>
                                          <p:spTgt spid="56"/>
                                        </p:tgtEl>
                                        <p:attrNameLst>
                                          <p:attrName>ppt_y</p:attrName>
                                        </p:attrNameLst>
                                      </p:cBhvr>
                                      <p:tavLst>
                                        <p:tav tm="0">
                                          <p:val>
                                            <p:strVal val="ppt_y"/>
                                          </p:val>
                                        </p:tav>
                                        <p:tav tm="100000">
                                          <p:val>
                                            <p:strVal val="1+ppt_h/2"/>
                                          </p:val>
                                        </p:tav>
                                      </p:tavLst>
                                    </p:anim>
                                    <p:set>
                                      <p:cBhvr>
                                        <p:cTn id="128" dur="1" fill="hold">
                                          <p:stCondLst>
                                            <p:cond delay="499"/>
                                          </p:stCondLst>
                                        </p:cTn>
                                        <p:tgtEl>
                                          <p:spTgt spid="56"/>
                                        </p:tgtEl>
                                        <p:attrNameLst>
                                          <p:attrName>style.visibility</p:attrName>
                                        </p:attrNameLst>
                                      </p:cBhvr>
                                      <p:to>
                                        <p:strVal val="hidden"/>
                                      </p:to>
                                    </p:set>
                                  </p:childTnLst>
                                </p:cTn>
                              </p:par>
                            </p:childTnLst>
                          </p:cTn>
                        </p:par>
                        <p:par>
                          <p:cTn id="129" fill="hold">
                            <p:stCondLst>
                              <p:cond delay="25050"/>
                            </p:stCondLst>
                            <p:childTnLst>
                              <p:par>
                                <p:cTn id="130" presetID="22" presetClass="entr" presetSubtype="8" fill="hold" grpId="0" nodeType="afterEffect">
                                  <p:stCondLst>
                                    <p:cond delay="0"/>
                                  </p:stCondLst>
                                  <p:iterate type="lt">
                                    <p:tmPct val="10000"/>
                                  </p:iterate>
                                  <p:childTnLst>
                                    <p:set>
                                      <p:cBhvr>
                                        <p:cTn id="131" dur="1" fill="hold">
                                          <p:stCondLst>
                                            <p:cond delay="0"/>
                                          </p:stCondLst>
                                        </p:cTn>
                                        <p:tgtEl>
                                          <p:spTgt spid="36"/>
                                        </p:tgtEl>
                                        <p:attrNameLst>
                                          <p:attrName>style.visibility</p:attrName>
                                        </p:attrNameLst>
                                      </p:cBhvr>
                                      <p:to>
                                        <p:strVal val="visible"/>
                                      </p:to>
                                    </p:set>
                                    <p:animEffect transition="in" filter="wipe(left)">
                                      <p:cBhvr>
                                        <p:cTn id="132" dur="500"/>
                                        <p:tgtEl>
                                          <p:spTgt spid="36"/>
                                        </p:tgtEl>
                                      </p:cBhvr>
                                    </p:animEffect>
                                  </p:childTnLst>
                                </p:cTn>
                              </p:par>
                              <p:par>
                                <p:cTn id="133" presetID="1" presetClass="entr" presetSubtype="0" fill="hold" grpId="1" nodeType="withEffect">
                                  <p:stCondLst>
                                    <p:cond delay="0"/>
                                  </p:stCondLst>
                                  <p:iterate type="lt">
                                    <p:tmAbs val="0"/>
                                  </p:iterate>
                                  <p:childTnLst>
                                    <p:set>
                                      <p:cBhvr>
                                        <p:cTn id="134" dur="1" fill="hold">
                                          <p:stCondLst>
                                            <p:cond delay="20799"/>
                                          </p:stCondLst>
                                        </p:cTn>
                                        <p:tgtEl>
                                          <p:spTgt spid="36"/>
                                        </p:tgtEl>
                                        <p:attrNameLst>
                                          <p:attrName>style.visibility</p:attrName>
                                        </p:attrNameLst>
                                      </p:cBhvr>
                                      <p:to>
                                        <p:strVal val="visible"/>
                                      </p:to>
                                    </p:set>
                                  </p:childTnLst>
                                  <p:subTnLst>
                                    <p:audio>
                                      <p:cMediaNode>
                                        <p:cTn display="0" masterRel="sameClick">
                                          <p:stCondLst>
                                            <p:cond evt="begin" delay="0">
                                              <p:tn val="133"/>
                                            </p:cond>
                                          </p:stCondLst>
                                          <p:endCondLst>
                                            <p:cond evt="onStopAudio" delay="0">
                                              <p:tgtEl>
                                                <p:sldTgt/>
                                              </p:tgtEl>
                                            </p:cond>
                                          </p:endCondLst>
                                        </p:cTn>
                                        <p:tgtEl>
                                          <p:sndTgt r:embed="rId8" name="cpL07S08_Clip_2_2.wav"/>
                                        </p:tgtEl>
                                      </p:cMediaNode>
                                    </p:audio>
                                  </p:subTnLst>
                                </p:cTn>
                              </p:par>
                              <p:par>
                                <p:cTn id="135" presetID="64" presetClass="path" presetSubtype="0" accel="50000" decel="50000" fill="hold" nodeType="withEffect">
                                  <p:stCondLst>
                                    <p:cond delay="0"/>
                                  </p:stCondLst>
                                  <p:childTnLst>
                                    <p:animMotion origin="layout" path="M 0.02916 0.0412 L 0.02691 -0.14074 " pathEditMode="relative" rAng="0" ptsTypes="AA">
                                      <p:cBhvr>
                                        <p:cTn id="136" dur="1000" fill="hold"/>
                                        <p:tgtEl>
                                          <p:spTgt spid="30"/>
                                        </p:tgtEl>
                                        <p:attrNameLst>
                                          <p:attrName>ppt_x</p:attrName>
                                          <p:attrName>ppt_y</p:attrName>
                                        </p:attrNameLst>
                                      </p:cBhvr>
                                      <p:rCtr x="-122" y="-9097"/>
                                    </p:animMotion>
                                  </p:childTnLst>
                                </p:cTn>
                              </p:par>
                              <p:par>
                                <p:cTn id="137" presetID="64" presetClass="path" presetSubtype="0" accel="50000" decel="50000" fill="hold" nodeType="withEffect">
                                  <p:stCondLst>
                                    <p:cond delay="0"/>
                                  </p:stCondLst>
                                  <p:childTnLst>
                                    <p:animMotion origin="layout" path="M 0.02829 0.04288 L 0.02604 -0.23698 " pathEditMode="fixed" rAng="0" ptsTypes="AA">
                                      <p:cBhvr>
                                        <p:cTn id="138" dur="1000" fill="hold"/>
                                        <p:tgtEl>
                                          <p:spTgt spid="59"/>
                                        </p:tgtEl>
                                        <p:attrNameLst>
                                          <p:attrName>ppt_x</p:attrName>
                                          <p:attrName>ppt_y</p:attrName>
                                        </p:attrNameLst>
                                      </p:cBhvr>
                                      <p:rCtr x="-122" y="-14005"/>
                                    </p:animMotion>
                                  </p:childTnLst>
                                </p:cTn>
                              </p:par>
                            </p:childTnLst>
                          </p:cTn>
                        </p:par>
                        <p:par>
                          <p:cTn id="139" fill="hold">
                            <p:stCondLst>
                              <p:cond delay="45850"/>
                            </p:stCondLst>
                            <p:childTnLst>
                              <p:par>
                                <p:cTn id="140" presetID="2" presetClass="exit" presetSubtype="4" fill="hold" nodeType="afterEffect">
                                  <p:stCondLst>
                                    <p:cond delay="0"/>
                                  </p:stCondLst>
                                  <p:childTnLst>
                                    <p:anim calcmode="lin" valueType="num">
                                      <p:cBhvr additive="base">
                                        <p:cTn id="141" dur="500"/>
                                        <p:tgtEl>
                                          <p:spTgt spid="30"/>
                                        </p:tgtEl>
                                        <p:attrNameLst>
                                          <p:attrName>ppt_x</p:attrName>
                                        </p:attrNameLst>
                                      </p:cBhvr>
                                      <p:tavLst>
                                        <p:tav tm="0">
                                          <p:val>
                                            <p:strVal val="ppt_x"/>
                                          </p:val>
                                        </p:tav>
                                        <p:tav tm="100000">
                                          <p:val>
                                            <p:strVal val="ppt_x"/>
                                          </p:val>
                                        </p:tav>
                                      </p:tavLst>
                                    </p:anim>
                                    <p:anim calcmode="lin" valueType="num">
                                      <p:cBhvr additive="base">
                                        <p:cTn id="142" dur="500"/>
                                        <p:tgtEl>
                                          <p:spTgt spid="30"/>
                                        </p:tgtEl>
                                        <p:attrNameLst>
                                          <p:attrName>ppt_y</p:attrName>
                                        </p:attrNameLst>
                                      </p:cBhvr>
                                      <p:tavLst>
                                        <p:tav tm="0">
                                          <p:val>
                                            <p:strVal val="ppt_y"/>
                                          </p:val>
                                        </p:tav>
                                        <p:tav tm="100000">
                                          <p:val>
                                            <p:strVal val="1+ppt_h/2"/>
                                          </p:val>
                                        </p:tav>
                                      </p:tavLst>
                                    </p:anim>
                                    <p:set>
                                      <p:cBhvr>
                                        <p:cTn id="143" dur="1" fill="hold">
                                          <p:stCondLst>
                                            <p:cond delay="499"/>
                                          </p:stCondLst>
                                        </p:cTn>
                                        <p:tgtEl>
                                          <p:spTgt spid="30"/>
                                        </p:tgtEl>
                                        <p:attrNameLst>
                                          <p:attrName>style.visibility</p:attrName>
                                        </p:attrNameLst>
                                      </p:cBhvr>
                                      <p:to>
                                        <p:strVal val="hidden"/>
                                      </p:to>
                                    </p:set>
                                  </p:childTnLst>
                                </p:cTn>
                              </p:par>
                              <p:par>
                                <p:cTn id="144" presetID="2" presetClass="exit" presetSubtype="4" fill="hold" nodeType="withEffect">
                                  <p:stCondLst>
                                    <p:cond delay="0"/>
                                  </p:stCondLst>
                                  <p:childTnLst>
                                    <p:anim calcmode="lin" valueType="num">
                                      <p:cBhvr additive="base">
                                        <p:cTn id="145" dur="500"/>
                                        <p:tgtEl>
                                          <p:spTgt spid="59"/>
                                        </p:tgtEl>
                                        <p:attrNameLst>
                                          <p:attrName>ppt_x</p:attrName>
                                        </p:attrNameLst>
                                      </p:cBhvr>
                                      <p:tavLst>
                                        <p:tav tm="0">
                                          <p:val>
                                            <p:strVal val="ppt_x"/>
                                          </p:val>
                                        </p:tav>
                                        <p:tav tm="100000">
                                          <p:val>
                                            <p:strVal val="ppt_x"/>
                                          </p:val>
                                        </p:tav>
                                      </p:tavLst>
                                    </p:anim>
                                    <p:anim calcmode="lin" valueType="num">
                                      <p:cBhvr additive="base">
                                        <p:cTn id="146" dur="500"/>
                                        <p:tgtEl>
                                          <p:spTgt spid="59"/>
                                        </p:tgtEl>
                                        <p:attrNameLst>
                                          <p:attrName>ppt_y</p:attrName>
                                        </p:attrNameLst>
                                      </p:cBhvr>
                                      <p:tavLst>
                                        <p:tav tm="0">
                                          <p:val>
                                            <p:strVal val="ppt_y"/>
                                          </p:val>
                                        </p:tav>
                                        <p:tav tm="100000">
                                          <p:val>
                                            <p:strVal val="1+ppt_h/2"/>
                                          </p:val>
                                        </p:tav>
                                      </p:tavLst>
                                    </p:anim>
                                    <p:set>
                                      <p:cBhvr>
                                        <p:cTn id="147" dur="1" fill="hold">
                                          <p:stCondLst>
                                            <p:cond delay="499"/>
                                          </p:stCondLst>
                                        </p:cTn>
                                        <p:tgtEl>
                                          <p:spTgt spid="59"/>
                                        </p:tgtEl>
                                        <p:attrNameLst>
                                          <p:attrName>style.visibility</p:attrName>
                                        </p:attrNameLst>
                                      </p:cBhvr>
                                      <p:to>
                                        <p:strVal val="hidden"/>
                                      </p:to>
                                    </p:set>
                                  </p:childTnLst>
                                </p:cTn>
                              </p:par>
                            </p:childTnLst>
                          </p:cTn>
                        </p:par>
                        <p:par>
                          <p:cTn id="148" fill="hold">
                            <p:stCondLst>
                              <p:cond delay="46350"/>
                            </p:stCondLst>
                            <p:childTnLst>
                              <p:par>
                                <p:cTn id="149" presetID="1" presetClass="entr" presetSubtype="0" fill="hold" grpId="0" nodeType="afterEffect">
                                  <p:stCondLst>
                                    <p:cond delay="0"/>
                                  </p:stCondLst>
                                  <p:childTnLst>
                                    <p:set>
                                      <p:cBhvr>
                                        <p:cTn id="150" dur="1" fill="hold">
                                          <p:stCondLst>
                                            <p:cond delay="24199"/>
                                          </p:stCondLst>
                                        </p:cTn>
                                        <p:tgtEl>
                                          <p:spTgt spid="46"/>
                                        </p:tgtEl>
                                        <p:attrNameLst>
                                          <p:attrName>style.visibility</p:attrName>
                                        </p:attrNameLst>
                                      </p:cBhvr>
                                      <p:to>
                                        <p:strVal val="visible"/>
                                      </p:to>
                                    </p:set>
                                  </p:childTnLst>
                                  <p:subTnLst>
                                    <p:audio>
                                      <p:cMediaNode>
                                        <p:cTn display="0" masterRel="sameClick">
                                          <p:stCondLst>
                                            <p:cond evt="begin" delay="0">
                                              <p:tn val="149"/>
                                            </p:cond>
                                          </p:stCondLst>
                                          <p:endCondLst>
                                            <p:cond evt="onStopAudio" delay="0">
                                              <p:tgtEl>
                                                <p:sldTgt/>
                                              </p:tgtEl>
                                            </p:cond>
                                          </p:endCondLst>
                                        </p:cTn>
                                        <p:tgtEl>
                                          <p:sndTgt r:embed="rId9" name="cpL07S08_Clip_2_2a.wav"/>
                                        </p:tgtEl>
                                      </p:cMediaNode>
                                    </p:audio>
                                  </p:subTnLst>
                                </p:cTn>
                              </p:par>
                              <p:par>
                                <p:cTn id="151" presetID="64" presetClass="path" presetSubtype="0" accel="50000" decel="50000" fill="hold" nodeType="withEffect">
                                  <p:stCondLst>
                                    <p:cond delay="0"/>
                                  </p:stCondLst>
                                  <p:childTnLst>
                                    <p:animMotion origin="layout" path="M 0.00955 0.04189 L 0.0073 -0.14005 " pathEditMode="relative" rAng="0" ptsTypes="AA">
                                      <p:cBhvr>
                                        <p:cTn id="152" dur="1000" fill="hold"/>
                                        <p:tgtEl>
                                          <p:spTgt spid="31"/>
                                        </p:tgtEl>
                                        <p:attrNameLst>
                                          <p:attrName>ppt_x</p:attrName>
                                          <p:attrName>ppt_y</p:attrName>
                                        </p:attrNameLst>
                                      </p:cBhvr>
                                      <p:rCtr x="-122" y="-9097"/>
                                    </p:animMotion>
                                  </p:childTnLst>
                                </p:cTn>
                              </p:par>
                              <p:par>
                                <p:cTn id="153" presetID="64" presetClass="path" presetSubtype="0" accel="50000" decel="50000" fill="hold" nodeType="withEffect">
                                  <p:stCondLst>
                                    <p:cond delay="0"/>
                                  </p:stCondLst>
                                  <p:childTnLst>
                                    <p:animMotion origin="layout" path="M 0.00868 0.04334 L 0.00643 -0.23652 " pathEditMode="fixed" rAng="0" ptsTypes="AA">
                                      <p:cBhvr>
                                        <p:cTn id="154" dur="1000" fill="hold"/>
                                        <p:tgtEl>
                                          <p:spTgt spid="60"/>
                                        </p:tgtEl>
                                        <p:attrNameLst>
                                          <p:attrName>ppt_x</p:attrName>
                                          <p:attrName>ppt_y</p:attrName>
                                        </p:attrNameLst>
                                      </p:cBhvr>
                                      <p:rCtr x="-122" y="-14005"/>
                                    </p:animMotion>
                                  </p:childTnLst>
                                </p:cTn>
                              </p:par>
                              <p:par>
                                <p:cTn id="155" presetID="22" presetClass="entr" presetSubtype="8" fill="hold" grpId="0" nodeType="withEffect">
                                  <p:stCondLst>
                                    <p:cond delay="3400"/>
                                  </p:stCondLst>
                                  <p:iterate type="lt">
                                    <p:tmPct val="10000"/>
                                  </p:iterate>
                                  <p:childTnLst>
                                    <p:set>
                                      <p:cBhvr>
                                        <p:cTn id="156" dur="1" fill="hold">
                                          <p:stCondLst>
                                            <p:cond delay="0"/>
                                          </p:stCondLst>
                                        </p:cTn>
                                        <p:tgtEl>
                                          <p:spTgt spid="35"/>
                                        </p:tgtEl>
                                        <p:attrNameLst>
                                          <p:attrName>style.visibility</p:attrName>
                                        </p:attrNameLst>
                                      </p:cBhvr>
                                      <p:to>
                                        <p:strVal val="visible"/>
                                      </p:to>
                                    </p:set>
                                    <p:animEffect transition="in" filter="wipe(left)">
                                      <p:cBhvr>
                                        <p:cTn id="157" dur="500"/>
                                        <p:tgtEl>
                                          <p:spTgt spid="35"/>
                                        </p:tgtEl>
                                      </p:cBhvr>
                                    </p:animEffect>
                                  </p:childTnLst>
                                </p:cTn>
                              </p:par>
                              <p:par>
                                <p:cTn id="158" presetID="22" presetClass="entr" presetSubtype="4" fill="hold" grpId="0" nodeType="withEffect">
                                  <p:stCondLst>
                                    <p:cond delay="4400"/>
                                  </p:stCondLst>
                                  <p:childTnLst>
                                    <p:set>
                                      <p:cBhvr>
                                        <p:cTn id="159" dur="1" fill="hold">
                                          <p:stCondLst>
                                            <p:cond delay="0"/>
                                          </p:stCondLst>
                                        </p:cTn>
                                        <p:tgtEl>
                                          <p:spTgt spid="6"/>
                                        </p:tgtEl>
                                        <p:attrNameLst>
                                          <p:attrName>style.visibility</p:attrName>
                                        </p:attrNameLst>
                                      </p:cBhvr>
                                      <p:to>
                                        <p:strVal val="visible"/>
                                      </p:to>
                                    </p:set>
                                    <p:animEffect transition="in" filter="wipe(down)">
                                      <p:cBhvr>
                                        <p:cTn id="160" dur="2000"/>
                                        <p:tgtEl>
                                          <p:spTgt spid="6"/>
                                        </p:tgtEl>
                                      </p:cBhvr>
                                    </p:animEffect>
                                  </p:childTnLst>
                                </p:cTn>
                              </p:par>
                              <p:par>
                                <p:cTn id="161" presetID="26" presetClass="emph" presetSubtype="0" fill="hold" grpId="1" nodeType="withEffect">
                                  <p:stCondLst>
                                    <p:cond delay="6400"/>
                                  </p:stCondLst>
                                  <p:childTnLst>
                                    <p:animEffect transition="out" filter="fade">
                                      <p:cBhvr>
                                        <p:cTn id="162" dur="500" tmFilter="0, 0; .2, .5; .8, .5; 1, 0"/>
                                        <p:tgtEl>
                                          <p:spTgt spid="6"/>
                                        </p:tgtEl>
                                      </p:cBhvr>
                                    </p:animEffect>
                                    <p:animScale>
                                      <p:cBhvr>
                                        <p:cTn id="163" dur="250" autoRev="1" fill="hold"/>
                                        <p:tgtEl>
                                          <p:spTgt spid="6"/>
                                        </p:tgtEl>
                                      </p:cBhvr>
                                      <p:by x="105000" y="105000"/>
                                    </p:animScale>
                                  </p:childTnLst>
                                </p:cTn>
                              </p:par>
                              <p:par>
                                <p:cTn id="164" presetID="22" presetClass="entr" presetSubtype="8" fill="hold" grpId="0" nodeType="withEffect">
                                  <p:stCondLst>
                                    <p:cond delay="9600"/>
                                  </p:stCondLst>
                                  <p:childTnLst>
                                    <p:set>
                                      <p:cBhvr>
                                        <p:cTn id="165" dur="1" fill="hold">
                                          <p:stCondLst>
                                            <p:cond delay="0"/>
                                          </p:stCondLst>
                                        </p:cTn>
                                        <p:tgtEl>
                                          <p:spTgt spid="94"/>
                                        </p:tgtEl>
                                        <p:attrNameLst>
                                          <p:attrName>style.visibility</p:attrName>
                                        </p:attrNameLst>
                                      </p:cBhvr>
                                      <p:to>
                                        <p:strVal val="visible"/>
                                      </p:to>
                                    </p:set>
                                    <p:animEffect transition="in" filter="wipe(left)">
                                      <p:cBhvr>
                                        <p:cTn id="166" dur="2000"/>
                                        <p:tgtEl>
                                          <p:spTgt spid="94"/>
                                        </p:tgtEl>
                                      </p:cBhvr>
                                    </p:animEffect>
                                  </p:childTnLst>
                                </p:cTn>
                              </p:par>
                              <p:par>
                                <p:cTn id="167" presetID="53" presetClass="entr" presetSubtype="16" fill="hold" grpId="0" nodeType="withEffect">
                                  <p:stCondLst>
                                    <p:cond delay="10800"/>
                                  </p:stCondLst>
                                  <p:childTnLst>
                                    <p:set>
                                      <p:cBhvr>
                                        <p:cTn id="168" dur="1" fill="hold">
                                          <p:stCondLst>
                                            <p:cond delay="0"/>
                                          </p:stCondLst>
                                        </p:cTn>
                                        <p:tgtEl>
                                          <p:spTgt spid="5"/>
                                        </p:tgtEl>
                                        <p:attrNameLst>
                                          <p:attrName>style.visibility</p:attrName>
                                        </p:attrNameLst>
                                      </p:cBhvr>
                                      <p:to>
                                        <p:strVal val="visible"/>
                                      </p:to>
                                    </p:set>
                                    <p:anim calcmode="lin" valueType="num">
                                      <p:cBhvr>
                                        <p:cTn id="169" dur="500" fill="hold"/>
                                        <p:tgtEl>
                                          <p:spTgt spid="5"/>
                                        </p:tgtEl>
                                        <p:attrNameLst>
                                          <p:attrName>ppt_w</p:attrName>
                                        </p:attrNameLst>
                                      </p:cBhvr>
                                      <p:tavLst>
                                        <p:tav tm="0">
                                          <p:val>
                                            <p:fltVal val="0"/>
                                          </p:val>
                                        </p:tav>
                                        <p:tav tm="100000">
                                          <p:val>
                                            <p:strVal val="#ppt_w"/>
                                          </p:val>
                                        </p:tav>
                                      </p:tavLst>
                                    </p:anim>
                                    <p:anim calcmode="lin" valueType="num">
                                      <p:cBhvr>
                                        <p:cTn id="170" dur="500" fill="hold"/>
                                        <p:tgtEl>
                                          <p:spTgt spid="5"/>
                                        </p:tgtEl>
                                        <p:attrNameLst>
                                          <p:attrName>ppt_h</p:attrName>
                                        </p:attrNameLst>
                                      </p:cBhvr>
                                      <p:tavLst>
                                        <p:tav tm="0">
                                          <p:val>
                                            <p:fltVal val="0"/>
                                          </p:val>
                                        </p:tav>
                                        <p:tav tm="100000">
                                          <p:val>
                                            <p:strVal val="#ppt_h"/>
                                          </p:val>
                                        </p:tav>
                                      </p:tavLst>
                                    </p:anim>
                                    <p:animEffect transition="in" filter="fade">
                                      <p:cBhvr>
                                        <p:cTn id="171" dur="500"/>
                                        <p:tgtEl>
                                          <p:spTgt spid="5"/>
                                        </p:tgtEl>
                                      </p:cBhvr>
                                    </p:animEffect>
                                  </p:childTnLst>
                                </p:cTn>
                              </p:par>
                              <p:par>
                                <p:cTn id="172" presetID="63" presetClass="path" presetSubtype="0" accel="50000" decel="50000" fill="hold" grpId="1" nodeType="withEffect">
                                  <p:stCondLst>
                                    <p:cond delay="14300"/>
                                  </p:stCondLst>
                                  <p:childTnLst>
                                    <p:animMotion origin="layout" path="M 2.5E-6 -5.55112E-17 L 0.03472 -5.55112E-17 " pathEditMode="relative" rAng="0" ptsTypes="AA">
                                      <p:cBhvr>
                                        <p:cTn id="173" dur="2000" fill="hold"/>
                                        <p:tgtEl>
                                          <p:spTgt spid="5"/>
                                        </p:tgtEl>
                                        <p:attrNameLst>
                                          <p:attrName>ppt_x</p:attrName>
                                          <p:attrName>ppt_y</p:attrName>
                                        </p:attrNameLst>
                                      </p:cBhvr>
                                      <p:rCtr x="1736" y="0"/>
                                    </p:animMotion>
                                  </p:childTnLst>
                                </p:cTn>
                              </p:par>
                              <p:par>
                                <p:cTn id="174" presetID="53" presetClass="exit" presetSubtype="32" fill="hold" grpId="2" nodeType="withEffect">
                                  <p:stCondLst>
                                    <p:cond delay="20500"/>
                                  </p:stCondLst>
                                  <p:childTnLst>
                                    <p:anim calcmode="lin" valueType="num">
                                      <p:cBhvr>
                                        <p:cTn id="175" dur="500"/>
                                        <p:tgtEl>
                                          <p:spTgt spid="5"/>
                                        </p:tgtEl>
                                        <p:attrNameLst>
                                          <p:attrName>ppt_w</p:attrName>
                                        </p:attrNameLst>
                                      </p:cBhvr>
                                      <p:tavLst>
                                        <p:tav tm="0">
                                          <p:val>
                                            <p:strVal val="ppt_w"/>
                                          </p:val>
                                        </p:tav>
                                        <p:tav tm="100000">
                                          <p:val>
                                            <p:fltVal val="0"/>
                                          </p:val>
                                        </p:tav>
                                      </p:tavLst>
                                    </p:anim>
                                    <p:anim calcmode="lin" valueType="num">
                                      <p:cBhvr>
                                        <p:cTn id="176" dur="500"/>
                                        <p:tgtEl>
                                          <p:spTgt spid="5"/>
                                        </p:tgtEl>
                                        <p:attrNameLst>
                                          <p:attrName>ppt_h</p:attrName>
                                        </p:attrNameLst>
                                      </p:cBhvr>
                                      <p:tavLst>
                                        <p:tav tm="0">
                                          <p:val>
                                            <p:strVal val="ppt_h"/>
                                          </p:val>
                                        </p:tav>
                                        <p:tav tm="100000">
                                          <p:val>
                                            <p:fltVal val="0"/>
                                          </p:val>
                                        </p:tav>
                                      </p:tavLst>
                                    </p:anim>
                                    <p:animEffect transition="out" filter="fade">
                                      <p:cBhvr>
                                        <p:cTn id="177" dur="500"/>
                                        <p:tgtEl>
                                          <p:spTgt spid="5"/>
                                        </p:tgtEl>
                                      </p:cBhvr>
                                    </p:animEffect>
                                    <p:set>
                                      <p:cBhvr>
                                        <p:cTn id="178" dur="1" fill="hold">
                                          <p:stCondLst>
                                            <p:cond delay="499"/>
                                          </p:stCondLst>
                                        </p:cTn>
                                        <p:tgtEl>
                                          <p:spTgt spid="5"/>
                                        </p:tgtEl>
                                        <p:attrNameLst>
                                          <p:attrName>style.visibility</p:attrName>
                                        </p:attrNameLst>
                                      </p:cBhvr>
                                      <p:to>
                                        <p:strVal val="hidden"/>
                                      </p:to>
                                    </p:set>
                                  </p:childTnLst>
                                </p:cTn>
                              </p:par>
                            </p:childTnLst>
                          </p:cTn>
                        </p:par>
                        <p:par>
                          <p:cTn id="179" fill="hold">
                            <p:stCondLst>
                              <p:cond delay="70550"/>
                            </p:stCondLst>
                            <p:childTnLst>
                              <p:par>
                                <p:cTn id="180" presetID="2" presetClass="exit" presetSubtype="4" fill="hold" nodeType="afterEffect">
                                  <p:stCondLst>
                                    <p:cond delay="0"/>
                                  </p:stCondLst>
                                  <p:childTnLst>
                                    <p:anim calcmode="lin" valueType="num">
                                      <p:cBhvr additive="base">
                                        <p:cTn id="181" dur="500"/>
                                        <p:tgtEl>
                                          <p:spTgt spid="31"/>
                                        </p:tgtEl>
                                        <p:attrNameLst>
                                          <p:attrName>ppt_x</p:attrName>
                                        </p:attrNameLst>
                                      </p:cBhvr>
                                      <p:tavLst>
                                        <p:tav tm="0">
                                          <p:val>
                                            <p:strVal val="ppt_x"/>
                                          </p:val>
                                        </p:tav>
                                        <p:tav tm="100000">
                                          <p:val>
                                            <p:strVal val="ppt_x"/>
                                          </p:val>
                                        </p:tav>
                                      </p:tavLst>
                                    </p:anim>
                                    <p:anim calcmode="lin" valueType="num">
                                      <p:cBhvr additive="base">
                                        <p:cTn id="182" dur="500"/>
                                        <p:tgtEl>
                                          <p:spTgt spid="31"/>
                                        </p:tgtEl>
                                        <p:attrNameLst>
                                          <p:attrName>ppt_y</p:attrName>
                                        </p:attrNameLst>
                                      </p:cBhvr>
                                      <p:tavLst>
                                        <p:tav tm="0">
                                          <p:val>
                                            <p:strVal val="ppt_y"/>
                                          </p:val>
                                        </p:tav>
                                        <p:tav tm="100000">
                                          <p:val>
                                            <p:strVal val="1+ppt_h/2"/>
                                          </p:val>
                                        </p:tav>
                                      </p:tavLst>
                                    </p:anim>
                                    <p:set>
                                      <p:cBhvr>
                                        <p:cTn id="183" dur="1" fill="hold">
                                          <p:stCondLst>
                                            <p:cond delay="499"/>
                                          </p:stCondLst>
                                        </p:cTn>
                                        <p:tgtEl>
                                          <p:spTgt spid="31"/>
                                        </p:tgtEl>
                                        <p:attrNameLst>
                                          <p:attrName>style.visibility</p:attrName>
                                        </p:attrNameLst>
                                      </p:cBhvr>
                                      <p:to>
                                        <p:strVal val="hidden"/>
                                      </p:to>
                                    </p:set>
                                  </p:childTnLst>
                                </p:cTn>
                              </p:par>
                              <p:par>
                                <p:cTn id="184" presetID="2" presetClass="exit" presetSubtype="4" fill="hold" nodeType="withEffect">
                                  <p:stCondLst>
                                    <p:cond delay="0"/>
                                  </p:stCondLst>
                                  <p:childTnLst>
                                    <p:anim calcmode="lin" valueType="num">
                                      <p:cBhvr additive="base">
                                        <p:cTn id="185" dur="500"/>
                                        <p:tgtEl>
                                          <p:spTgt spid="60"/>
                                        </p:tgtEl>
                                        <p:attrNameLst>
                                          <p:attrName>ppt_x</p:attrName>
                                        </p:attrNameLst>
                                      </p:cBhvr>
                                      <p:tavLst>
                                        <p:tav tm="0">
                                          <p:val>
                                            <p:strVal val="ppt_x"/>
                                          </p:val>
                                        </p:tav>
                                        <p:tav tm="100000">
                                          <p:val>
                                            <p:strVal val="ppt_x"/>
                                          </p:val>
                                        </p:tav>
                                      </p:tavLst>
                                    </p:anim>
                                    <p:anim calcmode="lin" valueType="num">
                                      <p:cBhvr additive="base">
                                        <p:cTn id="186" dur="500"/>
                                        <p:tgtEl>
                                          <p:spTgt spid="60"/>
                                        </p:tgtEl>
                                        <p:attrNameLst>
                                          <p:attrName>ppt_y</p:attrName>
                                        </p:attrNameLst>
                                      </p:cBhvr>
                                      <p:tavLst>
                                        <p:tav tm="0">
                                          <p:val>
                                            <p:strVal val="ppt_y"/>
                                          </p:val>
                                        </p:tav>
                                        <p:tav tm="100000">
                                          <p:val>
                                            <p:strVal val="1+ppt_h/2"/>
                                          </p:val>
                                        </p:tav>
                                      </p:tavLst>
                                    </p:anim>
                                    <p:set>
                                      <p:cBhvr>
                                        <p:cTn id="187" dur="1" fill="hold">
                                          <p:stCondLst>
                                            <p:cond delay="499"/>
                                          </p:stCondLst>
                                        </p:cTn>
                                        <p:tgtEl>
                                          <p:spTgt spid="60"/>
                                        </p:tgtEl>
                                        <p:attrNameLst>
                                          <p:attrName>style.visibility</p:attrName>
                                        </p:attrNameLst>
                                      </p:cBhvr>
                                      <p:to>
                                        <p:strVal val="hidden"/>
                                      </p:to>
                                    </p:set>
                                  </p:childTnLst>
                                </p:cTn>
                              </p:par>
                            </p:childTnLst>
                          </p:cTn>
                        </p:par>
                        <p:par>
                          <p:cTn id="188" fill="hold">
                            <p:stCondLst>
                              <p:cond delay="71050"/>
                            </p:stCondLst>
                            <p:childTnLst>
                              <p:par>
                                <p:cTn id="189" presetID="1" presetClass="entr" presetSubtype="0" fill="hold" grpId="0" nodeType="afterEffect">
                                  <p:stCondLst>
                                    <p:cond delay="0"/>
                                  </p:stCondLst>
                                  <p:childTnLst>
                                    <p:set>
                                      <p:cBhvr>
                                        <p:cTn id="190" dur="1" fill="hold">
                                          <p:stCondLst>
                                            <p:cond delay="35999"/>
                                          </p:stCondLst>
                                        </p:cTn>
                                        <p:tgtEl>
                                          <p:spTgt spid="48"/>
                                        </p:tgtEl>
                                        <p:attrNameLst>
                                          <p:attrName>style.visibility</p:attrName>
                                        </p:attrNameLst>
                                      </p:cBhvr>
                                      <p:to>
                                        <p:strVal val="visible"/>
                                      </p:to>
                                    </p:set>
                                  </p:childTnLst>
                                  <p:subTnLst>
                                    <p:audio>
                                      <p:cMediaNode>
                                        <p:cTn display="0" masterRel="sameClick">
                                          <p:stCondLst>
                                            <p:cond evt="begin" delay="0">
                                              <p:tn val="189"/>
                                            </p:cond>
                                          </p:stCondLst>
                                          <p:endCondLst>
                                            <p:cond evt="onStopAudio" delay="0">
                                              <p:tgtEl>
                                                <p:sldTgt/>
                                              </p:tgtEl>
                                            </p:cond>
                                          </p:endCondLst>
                                        </p:cTn>
                                        <p:tgtEl>
                                          <p:sndTgt r:embed="rId10" name="cpL07S08_Clip_2_2b.wav"/>
                                        </p:tgtEl>
                                      </p:cMediaNode>
                                    </p:audio>
                                  </p:subTnLst>
                                </p:cTn>
                              </p:par>
                              <p:par>
                                <p:cTn id="191" presetID="64" presetClass="path" presetSubtype="0" accel="50000" decel="50000" fill="hold" nodeType="withEffect">
                                  <p:stCondLst>
                                    <p:cond delay="0"/>
                                  </p:stCondLst>
                                  <p:childTnLst>
                                    <p:animMotion origin="layout" path="M -0.01042 0.0412 L -0.01268 -0.14074 " pathEditMode="relative" rAng="0" ptsTypes="AA">
                                      <p:cBhvr>
                                        <p:cTn id="192" dur="1000" fill="hold"/>
                                        <p:tgtEl>
                                          <p:spTgt spid="32"/>
                                        </p:tgtEl>
                                        <p:attrNameLst>
                                          <p:attrName>ppt_x</p:attrName>
                                          <p:attrName>ppt_y</p:attrName>
                                        </p:attrNameLst>
                                      </p:cBhvr>
                                      <p:rCtr x="-122" y="-9097"/>
                                    </p:animMotion>
                                  </p:childTnLst>
                                </p:cTn>
                              </p:par>
                              <p:par>
                                <p:cTn id="193" presetID="64" presetClass="path" presetSubtype="0" accel="50000" decel="50000" fill="hold" nodeType="withEffect">
                                  <p:stCondLst>
                                    <p:cond delay="0"/>
                                  </p:stCondLst>
                                  <p:childTnLst>
                                    <p:animMotion origin="layout" path="M -0.01112 0.04334 L -0.01337 -0.23652 " pathEditMode="fixed" rAng="0" ptsTypes="AA">
                                      <p:cBhvr>
                                        <p:cTn id="194" dur="1000" fill="hold"/>
                                        <p:tgtEl>
                                          <p:spTgt spid="61"/>
                                        </p:tgtEl>
                                        <p:attrNameLst>
                                          <p:attrName>ppt_x</p:attrName>
                                          <p:attrName>ppt_y</p:attrName>
                                        </p:attrNameLst>
                                      </p:cBhvr>
                                      <p:rCtr x="-122" y="-14005"/>
                                    </p:animMotion>
                                  </p:childTnLst>
                                </p:cTn>
                              </p:par>
                              <p:par>
                                <p:cTn id="195" presetID="22" presetClass="entr" presetSubtype="1" fill="hold" grpId="0" nodeType="withEffect">
                                  <p:stCondLst>
                                    <p:cond delay="4700"/>
                                  </p:stCondLst>
                                  <p:childTnLst>
                                    <p:set>
                                      <p:cBhvr>
                                        <p:cTn id="196" dur="1" fill="hold">
                                          <p:stCondLst>
                                            <p:cond delay="0"/>
                                          </p:stCondLst>
                                        </p:cTn>
                                        <p:tgtEl>
                                          <p:spTgt spid="55"/>
                                        </p:tgtEl>
                                        <p:attrNameLst>
                                          <p:attrName>style.visibility</p:attrName>
                                        </p:attrNameLst>
                                      </p:cBhvr>
                                      <p:to>
                                        <p:strVal val="visible"/>
                                      </p:to>
                                    </p:set>
                                    <p:animEffect transition="in" filter="wipe(up)">
                                      <p:cBhvr>
                                        <p:cTn id="197" dur="1000"/>
                                        <p:tgtEl>
                                          <p:spTgt spid="55"/>
                                        </p:tgtEl>
                                      </p:cBhvr>
                                    </p:animEffect>
                                  </p:childTnLst>
                                </p:cTn>
                              </p:par>
                              <p:par>
                                <p:cTn id="198" presetID="22" presetClass="entr" presetSubtype="4" fill="hold" grpId="0" nodeType="withEffect">
                                  <p:stCondLst>
                                    <p:cond delay="4700"/>
                                  </p:stCondLst>
                                  <p:childTnLst>
                                    <p:set>
                                      <p:cBhvr>
                                        <p:cTn id="199" dur="1" fill="hold">
                                          <p:stCondLst>
                                            <p:cond delay="0"/>
                                          </p:stCondLst>
                                        </p:cTn>
                                        <p:tgtEl>
                                          <p:spTgt spid="66"/>
                                        </p:tgtEl>
                                        <p:attrNameLst>
                                          <p:attrName>style.visibility</p:attrName>
                                        </p:attrNameLst>
                                      </p:cBhvr>
                                      <p:to>
                                        <p:strVal val="visible"/>
                                      </p:to>
                                    </p:set>
                                    <p:animEffect transition="in" filter="wipe(down)">
                                      <p:cBhvr>
                                        <p:cTn id="200" dur="1000"/>
                                        <p:tgtEl>
                                          <p:spTgt spid="66"/>
                                        </p:tgtEl>
                                      </p:cBhvr>
                                    </p:animEffect>
                                  </p:childTnLst>
                                </p:cTn>
                              </p:par>
                              <p:par>
                                <p:cTn id="201" presetID="22" presetClass="exit" presetSubtype="1" fill="hold" grpId="1" nodeType="withEffect">
                                  <p:stCondLst>
                                    <p:cond delay="10200"/>
                                  </p:stCondLst>
                                  <p:childTnLst>
                                    <p:animEffect transition="out" filter="wipe(up)">
                                      <p:cBhvr>
                                        <p:cTn id="202" dur="1000"/>
                                        <p:tgtEl>
                                          <p:spTgt spid="66"/>
                                        </p:tgtEl>
                                      </p:cBhvr>
                                    </p:animEffect>
                                    <p:set>
                                      <p:cBhvr>
                                        <p:cTn id="203" dur="1" fill="hold">
                                          <p:stCondLst>
                                            <p:cond delay="999"/>
                                          </p:stCondLst>
                                        </p:cTn>
                                        <p:tgtEl>
                                          <p:spTgt spid="66"/>
                                        </p:tgtEl>
                                        <p:attrNameLst>
                                          <p:attrName>style.visibility</p:attrName>
                                        </p:attrNameLst>
                                      </p:cBhvr>
                                      <p:to>
                                        <p:strVal val="hidden"/>
                                      </p:to>
                                    </p:set>
                                  </p:childTnLst>
                                </p:cTn>
                              </p:par>
                              <p:par>
                                <p:cTn id="204" presetID="22" presetClass="exit" presetSubtype="4" fill="hold" grpId="1" nodeType="withEffect">
                                  <p:stCondLst>
                                    <p:cond delay="10200"/>
                                  </p:stCondLst>
                                  <p:childTnLst>
                                    <p:animEffect transition="out" filter="wipe(down)">
                                      <p:cBhvr>
                                        <p:cTn id="205" dur="1000"/>
                                        <p:tgtEl>
                                          <p:spTgt spid="55"/>
                                        </p:tgtEl>
                                      </p:cBhvr>
                                    </p:animEffect>
                                    <p:set>
                                      <p:cBhvr>
                                        <p:cTn id="206" dur="1" fill="hold">
                                          <p:stCondLst>
                                            <p:cond delay="999"/>
                                          </p:stCondLst>
                                        </p:cTn>
                                        <p:tgtEl>
                                          <p:spTgt spid="55"/>
                                        </p:tgtEl>
                                        <p:attrNameLst>
                                          <p:attrName>style.visibility</p:attrName>
                                        </p:attrNameLst>
                                      </p:cBhvr>
                                      <p:to>
                                        <p:strVal val="hidden"/>
                                      </p:to>
                                    </p:set>
                                  </p:childTnLst>
                                </p:cTn>
                              </p:par>
                              <p:par>
                                <p:cTn id="207" presetID="53" presetClass="entr" presetSubtype="16" fill="hold" grpId="0" nodeType="withEffect">
                                  <p:stCondLst>
                                    <p:cond delay="13300"/>
                                  </p:stCondLst>
                                  <p:childTnLst>
                                    <p:set>
                                      <p:cBhvr>
                                        <p:cTn id="208" dur="1" fill="hold">
                                          <p:stCondLst>
                                            <p:cond delay="0"/>
                                          </p:stCondLst>
                                        </p:cTn>
                                        <p:tgtEl>
                                          <p:spTgt spid="51"/>
                                        </p:tgtEl>
                                        <p:attrNameLst>
                                          <p:attrName>style.visibility</p:attrName>
                                        </p:attrNameLst>
                                      </p:cBhvr>
                                      <p:to>
                                        <p:strVal val="visible"/>
                                      </p:to>
                                    </p:set>
                                    <p:anim calcmode="lin" valueType="num">
                                      <p:cBhvr>
                                        <p:cTn id="209" dur="500" fill="hold"/>
                                        <p:tgtEl>
                                          <p:spTgt spid="51"/>
                                        </p:tgtEl>
                                        <p:attrNameLst>
                                          <p:attrName>ppt_w</p:attrName>
                                        </p:attrNameLst>
                                      </p:cBhvr>
                                      <p:tavLst>
                                        <p:tav tm="0">
                                          <p:val>
                                            <p:fltVal val="0"/>
                                          </p:val>
                                        </p:tav>
                                        <p:tav tm="100000">
                                          <p:val>
                                            <p:strVal val="#ppt_w"/>
                                          </p:val>
                                        </p:tav>
                                      </p:tavLst>
                                    </p:anim>
                                    <p:anim calcmode="lin" valueType="num">
                                      <p:cBhvr>
                                        <p:cTn id="210" dur="500" fill="hold"/>
                                        <p:tgtEl>
                                          <p:spTgt spid="51"/>
                                        </p:tgtEl>
                                        <p:attrNameLst>
                                          <p:attrName>ppt_h</p:attrName>
                                        </p:attrNameLst>
                                      </p:cBhvr>
                                      <p:tavLst>
                                        <p:tav tm="0">
                                          <p:val>
                                            <p:fltVal val="0"/>
                                          </p:val>
                                        </p:tav>
                                        <p:tav tm="100000">
                                          <p:val>
                                            <p:strVal val="#ppt_h"/>
                                          </p:val>
                                        </p:tav>
                                      </p:tavLst>
                                    </p:anim>
                                    <p:animEffect transition="in" filter="fade">
                                      <p:cBhvr>
                                        <p:cTn id="211" dur="500"/>
                                        <p:tgtEl>
                                          <p:spTgt spid="51"/>
                                        </p:tgtEl>
                                      </p:cBhvr>
                                    </p:animEffect>
                                  </p:childTnLst>
                                </p:cTn>
                              </p:par>
                              <p:par>
                                <p:cTn id="212" presetID="63" presetClass="path" presetSubtype="0" accel="50000" decel="50000" fill="hold" grpId="1" nodeType="withEffect">
                                  <p:stCondLst>
                                    <p:cond delay="18000"/>
                                  </p:stCondLst>
                                  <p:childTnLst>
                                    <p:animMotion origin="layout" path="M -2.22222E-6 3.7037E-6 L 0.04132 3.7037E-6 " pathEditMode="relative" rAng="0" ptsTypes="AA">
                                      <p:cBhvr>
                                        <p:cTn id="213" dur="2000" fill="hold"/>
                                        <p:tgtEl>
                                          <p:spTgt spid="51"/>
                                        </p:tgtEl>
                                        <p:attrNameLst>
                                          <p:attrName>ppt_x</p:attrName>
                                          <p:attrName>ppt_y</p:attrName>
                                        </p:attrNameLst>
                                      </p:cBhvr>
                                      <p:rCtr x="2066" y="0"/>
                                    </p:animMotion>
                                  </p:childTnLst>
                                </p:cTn>
                              </p:par>
                              <p:par>
                                <p:cTn id="214" presetID="2" presetClass="exit" presetSubtype="4" fill="hold" nodeType="withEffect">
                                  <p:stCondLst>
                                    <p:cond delay="21500"/>
                                  </p:stCondLst>
                                  <p:childTnLst>
                                    <p:anim calcmode="lin" valueType="num">
                                      <p:cBhvr additive="base">
                                        <p:cTn id="215" dur="500"/>
                                        <p:tgtEl>
                                          <p:spTgt spid="32"/>
                                        </p:tgtEl>
                                        <p:attrNameLst>
                                          <p:attrName>ppt_x</p:attrName>
                                        </p:attrNameLst>
                                      </p:cBhvr>
                                      <p:tavLst>
                                        <p:tav tm="0">
                                          <p:val>
                                            <p:strVal val="ppt_x"/>
                                          </p:val>
                                        </p:tav>
                                        <p:tav tm="100000">
                                          <p:val>
                                            <p:strVal val="ppt_x"/>
                                          </p:val>
                                        </p:tav>
                                      </p:tavLst>
                                    </p:anim>
                                    <p:anim calcmode="lin" valueType="num">
                                      <p:cBhvr additive="base">
                                        <p:cTn id="216" dur="500"/>
                                        <p:tgtEl>
                                          <p:spTgt spid="32"/>
                                        </p:tgtEl>
                                        <p:attrNameLst>
                                          <p:attrName>ppt_y</p:attrName>
                                        </p:attrNameLst>
                                      </p:cBhvr>
                                      <p:tavLst>
                                        <p:tav tm="0">
                                          <p:val>
                                            <p:strVal val="ppt_y"/>
                                          </p:val>
                                        </p:tav>
                                        <p:tav tm="100000">
                                          <p:val>
                                            <p:strVal val="1+ppt_h/2"/>
                                          </p:val>
                                        </p:tav>
                                      </p:tavLst>
                                    </p:anim>
                                    <p:set>
                                      <p:cBhvr>
                                        <p:cTn id="217" dur="1" fill="hold">
                                          <p:stCondLst>
                                            <p:cond delay="499"/>
                                          </p:stCondLst>
                                        </p:cTn>
                                        <p:tgtEl>
                                          <p:spTgt spid="32"/>
                                        </p:tgtEl>
                                        <p:attrNameLst>
                                          <p:attrName>style.visibility</p:attrName>
                                        </p:attrNameLst>
                                      </p:cBhvr>
                                      <p:to>
                                        <p:strVal val="hidden"/>
                                      </p:to>
                                    </p:set>
                                  </p:childTnLst>
                                </p:cTn>
                              </p:par>
                              <p:par>
                                <p:cTn id="218" presetID="2" presetClass="exit" presetSubtype="4" fill="hold" nodeType="withEffect">
                                  <p:stCondLst>
                                    <p:cond delay="21500"/>
                                  </p:stCondLst>
                                  <p:childTnLst>
                                    <p:anim calcmode="lin" valueType="num">
                                      <p:cBhvr additive="base">
                                        <p:cTn id="219" dur="500"/>
                                        <p:tgtEl>
                                          <p:spTgt spid="61"/>
                                        </p:tgtEl>
                                        <p:attrNameLst>
                                          <p:attrName>ppt_x</p:attrName>
                                        </p:attrNameLst>
                                      </p:cBhvr>
                                      <p:tavLst>
                                        <p:tav tm="0">
                                          <p:val>
                                            <p:strVal val="ppt_x"/>
                                          </p:val>
                                        </p:tav>
                                        <p:tav tm="100000">
                                          <p:val>
                                            <p:strVal val="ppt_x"/>
                                          </p:val>
                                        </p:tav>
                                      </p:tavLst>
                                    </p:anim>
                                    <p:anim calcmode="lin" valueType="num">
                                      <p:cBhvr additive="base">
                                        <p:cTn id="220" dur="500"/>
                                        <p:tgtEl>
                                          <p:spTgt spid="61"/>
                                        </p:tgtEl>
                                        <p:attrNameLst>
                                          <p:attrName>ppt_y</p:attrName>
                                        </p:attrNameLst>
                                      </p:cBhvr>
                                      <p:tavLst>
                                        <p:tav tm="0">
                                          <p:val>
                                            <p:strVal val="ppt_y"/>
                                          </p:val>
                                        </p:tav>
                                        <p:tav tm="100000">
                                          <p:val>
                                            <p:strVal val="1+ppt_h/2"/>
                                          </p:val>
                                        </p:tav>
                                      </p:tavLst>
                                    </p:anim>
                                    <p:set>
                                      <p:cBhvr>
                                        <p:cTn id="221" dur="1" fill="hold">
                                          <p:stCondLst>
                                            <p:cond delay="499"/>
                                          </p:stCondLst>
                                        </p:cTn>
                                        <p:tgtEl>
                                          <p:spTgt spid="61"/>
                                        </p:tgtEl>
                                        <p:attrNameLst>
                                          <p:attrName>style.visibility</p:attrName>
                                        </p:attrNameLst>
                                      </p:cBhvr>
                                      <p:to>
                                        <p:strVal val="hidden"/>
                                      </p:to>
                                    </p:set>
                                  </p:childTnLst>
                                </p:cTn>
                              </p:par>
                              <p:par>
                                <p:cTn id="222" presetID="64" presetClass="path" presetSubtype="0" accel="50000" decel="50000" fill="hold" nodeType="withEffect">
                                  <p:stCondLst>
                                    <p:cond delay="22900"/>
                                  </p:stCondLst>
                                  <p:childTnLst>
                                    <p:animMotion origin="layout" path="M -0.02986 0.04166 L -0.03211 -0.14028 " pathEditMode="relative" rAng="0" ptsTypes="AA">
                                      <p:cBhvr>
                                        <p:cTn id="223" dur="1000" fill="hold"/>
                                        <p:tgtEl>
                                          <p:spTgt spid="47"/>
                                        </p:tgtEl>
                                        <p:attrNameLst>
                                          <p:attrName>ppt_x</p:attrName>
                                          <p:attrName>ppt_y</p:attrName>
                                        </p:attrNameLst>
                                      </p:cBhvr>
                                      <p:rCtr x="-122" y="-9097"/>
                                    </p:animMotion>
                                  </p:childTnLst>
                                </p:cTn>
                              </p:par>
                              <p:par>
                                <p:cTn id="224" presetID="64" presetClass="path" presetSubtype="0" accel="50000" decel="50000" fill="hold" nodeType="withEffect">
                                  <p:stCondLst>
                                    <p:cond delay="22900"/>
                                  </p:stCondLst>
                                  <p:childTnLst>
                                    <p:animMotion origin="layout" path="M -0.03055 0.0438 L -0.03281 -0.23606 " pathEditMode="fixed" rAng="0" ptsTypes="AA">
                                      <p:cBhvr>
                                        <p:cTn id="225" dur="1000" fill="hold"/>
                                        <p:tgtEl>
                                          <p:spTgt spid="64"/>
                                        </p:tgtEl>
                                        <p:attrNameLst>
                                          <p:attrName>ppt_x</p:attrName>
                                          <p:attrName>ppt_y</p:attrName>
                                        </p:attrNameLst>
                                      </p:cBhvr>
                                      <p:rCtr x="-122" y="-14005"/>
                                    </p:animMotion>
                                  </p:childTnLst>
                                </p:cTn>
                              </p:par>
                              <p:par>
                                <p:cTn id="226" presetID="53" presetClass="exit" presetSubtype="32" fill="hold" grpId="2" nodeType="withEffect">
                                  <p:stCondLst>
                                    <p:cond delay="30900"/>
                                  </p:stCondLst>
                                  <p:childTnLst>
                                    <p:anim calcmode="lin" valueType="num">
                                      <p:cBhvr>
                                        <p:cTn id="227" dur="500"/>
                                        <p:tgtEl>
                                          <p:spTgt spid="51"/>
                                        </p:tgtEl>
                                        <p:attrNameLst>
                                          <p:attrName>ppt_w</p:attrName>
                                        </p:attrNameLst>
                                      </p:cBhvr>
                                      <p:tavLst>
                                        <p:tav tm="0">
                                          <p:val>
                                            <p:strVal val="ppt_w"/>
                                          </p:val>
                                        </p:tav>
                                        <p:tav tm="100000">
                                          <p:val>
                                            <p:fltVal val="0"/>
                                          </p:val>
                                        </p:tav>
                                      </p:tavLst>
                                    </p:anim>
                                    <p:anim calcmode="lin" valueType="num">
                                      <p:cBhvr>
                                        <p:cTn id="228" dur="500"/>
                                        <p:tgtEl>
                                          <p:spTgt spid="51"/>
                                        </p:tgtEl>
                                        <p:attrNameLst>
                                          <p:attrName>ppt_h</p:attrName>
                                        </p:attrNameLst>
                                      </p:cBhvr>
                                      <p:tavLst>
                                        <p:tav tm="0">
                                          <p:val>
                                            <p:strVal val="ppt_h"/>
                                          </p:val>
                                        </p:tav>
                                        <p:tav tm="100000">
                                          <p:val>
                                            <p:fltVal val="0"/>
                                          </p:val>
                                        </p:tav>
                                      </p:tavLst>
                                    </p:anim>
                                    <p:animEffect transition="out" filter="fade">
                                      <p:cBhvr>
                                        <p:cTn id="229" dur="500"/>
                                        <p:tgtEl>
                                          <p:spTgt spid="51"/>
                                        </p:tgtEl>
                                      </p:cBhvr>
                                    </p:animEffect>
                                    <p:set>
                                      <p:cBhvr>
                                        <p:cTn id="230" dur="1" fill="hold">
                                          <p:stCondLst>
                                            <p:cond delay="499"/>
                                          </p:stCondLst>
                                        </p:cTn>
                                        <p:tgtEl>
                                          <p:spTgt spid="51"/>
                                        </p:tgtEl>
                                        <p:attrNameLst>
                                          <p:attrName>style.visibility</p:attrName>
                                        </p:attrNameLst>
                                      </p:cBhvr>
                                      <p:to>
                                        <p:strVal val="hidden"/>
                                      </p:to>
                                    </p:set>
                                  </p:childTnLst>
                                </p:cTn>
                              </p:par>
                            </p:childTnLst>
                          </p:cTn>
                        </p:par>
                        <p:par>
                          <p:cTn id="231" fill="hold">
                            <p:stCondLst>
                              <p:cond delay="107050"/>
                            </p:stCondLst>
                            <p:childTnLst>
                              <p:par>
                                <p:cTn id="232" presetID="2" presetClass="exit" presetSubtype="4" fill="hold" nodeType="afterEffect">
                                  <p:stCondLst>
                                    <p:cond delay="0"/>
                                  </p:stCondLst>
                                  <p:childTnLst>
                                    <p:anim calcmode="lin" valueType="num">
                                      <p:cBhvr additive="base">
                                        <p:cTn id="233" dur="500"/>
                                        <p:tgtEl>
                                          <p:spTgt spid="47"/>
                                        </p:tgtEl>
                                        <p:attrNameLst>
                                          <p:attrName>ppt_x</p:attrName>
                                        </p:attrNameLst>
                                      </p:cBhvr>
                                      <p:tavLst>
                                        <p:tav tm="0">
                                          <p:val>
                                            <p:strVal val="ppt_x"/>
                                          </p:val>
                                        </p:tav>
                                        <p:tav tm="100000">
                                          <p:val>
                                            <p:strVal val="ppt_x"/>
                                          </p:val>
                                        </p:tav>
                                      </p:tavLst>
                                    </p:anim>
                                    <p:anim calcmode="lin" valueType="num">
                                      <p:cBhvr additive="base">
                                        <p:cTn id="234" dur="500"/>
                                        <p:tgtEl>
                                          <p:spTgt spid="47"/>
                                        </p:tgtEl>
                                        <p:attrNameLst>
                                          <p:attrName>ppt_y</p:attrName>
                                        </p:attrNameLst>
                                      </p:cBhvr>
                                      <p:tavLst>
                                        <p:tav tm="0">
                                          <p:val>
                                            <p:strVal val="ppt_y"/>
                                          </p:val>
                                        </p:tav>
                                        <p:tav tm="100000">
                                          <p:val>
                                            <p:strVal val="1+ppt_h/2"/>
                                          </p:val>
                                        </p:tav>
                                      </p:tavLst>
                                    </p:anim>
                                    <p:set>
                                      <p:cBhvr>
                                        <p:cTn id="235" dur="1" fill="hold">
                                          <p:stCondLst>
                                            <p:cond delay="499"/>
                                          </p:stCondLst>
                                        </p:cTn>
                                        <p:tgtEl>
                                          <p:spTgt spid="47"/>
                                        </p:tgtEl>
                                        <p:attrNameLst>
                                          <p:attrName>style.visibility</p:attrName>
                                        </p:attrNameLst>
                                      </p:cBhvr>
                                      <p:to>
                                        <p:strVal val="hidden"/>
                                      </p:to>
                                    </p:set>
                                  </p:childTnLst>
                                </p:cTn>
                              </p:par>
                              <p:par>
                                <p:cTn id="236" presetID="2" presetClass="exit" presetSubtype="4" fill="hold" nodeType="withEffect">
                                  <p:stCondLst>
                                    <p:cond delay="0"/>
                                  </p:stCondLst>
                                  <p:childTnLst>
                                    <p:anim calcmode="lin" valueType="num">
                                      <p:cBhvr additive="base">
                                        <p:cTn id="237" dur="500"/>
                                        <p:tgtEl>
                                          <p:spTgt spid="64"/>
                                        </p:tgtEl>
                                        <p:attrNameLst>
                                          <p:attrName>ppt_x</p:attrName>
                                        </p:attrNameLst>
                                      </p:cBhvr>
                                      <p:tavLst>
                                        <p:tav tm="0">
                                          <p:val>
                                            <p:strVal val="ppt_x"/>
                                          </p:val>
                                        </p:tav>
                                        <p:tav tm="100000">
                                          <p:val>
                                            <p:strVal val="ppt_x"/>
                                          </p:val>
                                        </p:tav>
                                      </p:tavLst>
                                    </p:anim>
                                    <p:anim calcmode="lin" valueType="num">
                                      <p:cBhvr additive="base">
                                        <p:cTn id="238" dur="500"/>
                                        <p:tgtEl>
                                          <p:spTgt spid="64"/>
                                        </p:tgtEl>
                                        <p:attrNameLst>
                                          <p:attrName>ppt_y</p:attrName>
                                        </p:attrNameLst>
                                      </p:cBhvr>
                                      <p:tavLst>
                                        <p:tav tm="0">
                                          <p:val>
                                            <p:strVal val="ppt_y"/>
                                          </p:val>
                                        </p:tav>
                                        <p:tav tm="100000">
                                          <p:val>
                                            <p:strVal val="1+ppt_h/2"/>
                                          </p:val>
                                        </p:tav>
                                      </p:tavLst>
                                    </p:anim>
                                    <p:set>
                                      <p:cBhvr>
                                        <p:cTn id="239" dur="1" fill="hold">
                                          <p:stCondLst>
                                            <p:cond delay="499"/>
                                          </p:stCondLst>
                                        </p:cTn>
                                        <p:tgtEl>
                                          <p:spTgt spid="64"/>
                                        </p:tgtEl>
                                        <p:attrNameLst>
                                          <p:attrName>style.visibility</p:attrName>
                                        </p:attrNameLst>
                                      </p:cBhvr>
                                      <p:to>
                                        <p:strVal val="hidden"/>
                                      </p:to>
                                    </p:set>
                                  </p:childTnLst>
                                </p:cTn>
                              </p:par>
                            </p:childTnLst>
                          </p:cTn>
                        </p:par>
                        <p:par>
                          <p:cTn id="240" fill="hold">
                            <p:stCondLst>
                              <p:cond delay="107550"/>
                            </p:stCondLst>
                            <p:childTnLst>
                              <p:par>
                                <p:cTn id="241" presetID="22" presetClass="entr" presetSubtype="8" fill="hold" grpId="0" nodeType="afterEffect">
                                  <p:stCondLst>
                                    <p:cond delay="0"/>
                                  </p:stCondLst>
                                  <p:iterate type="lt">
                                    <p:tmPct val="10000"/>
                                  </p:iterate>
                                  <p:childTnLst>
                                    <p:set>
                                      <p:cBhvr>
                                        <p:cTn id="242" dur="1" fill="hold">
                                          <p:stCondLst>
                                            <p:cond delay="0"/>
                                          </p:stCondLst>
                                        </p:cTn>
                                        <p:tgtEl>
                                          <p:spTgt spid="58"/>
                                        </p:tgtEl>
                                        <p:attrNameLst>
                                          <p:attrName>style.visibility</p:attrName>
                                        </p:attrNameLst>
                                      </p:cBhvr>
                                      <p:to>
                                        <p:strVal val="visible"/>
                                      </p:to>
                                    </p:set>
                                    <p:animEffect transition="in" filter="wipe(left)">
                                      <p:cBhvr>
                                        <p:cTn id="243" dur="500"/>
                                        <p:tgtEl>
                                          <p:spTgt spid="58"/>
                                        </p:tgtEl>
                                      </p:cBhvr>
                                    </p:animEffect>
                                  </p:childTnLst>
                                </p:cTn>
                              </p:par>
                              <p:par>
                                <p:cTn id="244" presetID="1" presetClass="entr" presetSubtype="0" fill="hold" grpId="1" nodeType="withEffect">
                                  <p:stCondLst>
                                    <p:cond delay="0"/>
                                  </p:stCondLst>
                                  <p:iterate type="lt">
                                    <p:tmAbs val="0"/>
                                  </p:iterate>
                                  <p:childTnLst>
                                    <p:set>
                                      <p:cBhvr>
                                        <p:cTn id="245" dur="1" fill="hold">
                                          <p:stCondLst>
                                            <p:cond delay="20899"/>
                                          </p:stCondLst>
                                        </p:cTn>
                                        <p:tgtEl>
                                          <p:spTgt spid="58"/>
                                        </p:tgtEl>
                                        <p:attrNameLst>
                                          <p:attrName>style.visibility</p:attrName>
                                        </p:attrNameLst>
                                      </p:cBhvr>
                                      <p:to>
                                        <p:strVal val="visible"/>
                                      </p:to>
                                    </p:set>
                                  </p:childTnLst>
                                  <p:subTnLst>
                                    <p:audio>
                                      <p:cMediaNode>
                                        <p:cTn display="0" masterRel="sameClick">
                                          <p:stCondLst>
                                            <p:cond evt="begin" delay="0">
                                              <p:tn val="244"/>
                                            </p:cond>
                                          </p:stCondLst>
                                          <p:endCondLst>
                                            <p:cond evt="onStopAudio" delay="0">
                                              <p:tgtEl>
                                                <p:sldTgt/>
                                              </p:tgtEl>
                                            </p:cond>
                                          </p:endCondLst>
                                        </p:cTn>
                                        <p:tgtEl>
                                          <p:sndTgt r:embed="rId11" name="cpL07S08_Clip_2_3.wav"/>
                                        </p:tgtEl>
                                      </p:cMediaNode>
                                    </p:audio>
                                  </p:subTnLst>
                                </p:cTn>
                              </p:par>
                              <p:par>
                                <p:cTn id="246" presetID="64" presetClass="path" presetSubtype="0" accel="50000" decel="50000" fill="hold" nodeType="withEffect">
                                  <p:stCondLst>
                                    <p:cond delay="0"/>
                                  </p:stCondLst>
                                  <p:childTnLst>
                                    <p:animMotion origin="layout" path="M -0.04966 0.04213 L -0.05191 -0.13982 " pathEditMode="relative" rAng="0" ptsTypes="AA">
                                      <p:cBhvr>
                                        <p:cTn id="247" dur="1000" fill="hold"/>
                                        <p:tgtEl>
                                          <p:spTgt spid="54"/>
                                        </p:tgtEl>
                                        <p:attrNameLst>
                                          <p:attrName>ppt_x</p:attrName>
                                          <p:attrName>ppt_y</p:attrName>
                                        </p:attrNameLst>
                                      </p:cBhvr>
                                      <p:rCtr x="-122" y="-9097"/>
                                    </p:animMotion>
                                  </p:childTnLst>
                                </p:cTn>
                              </p:par>
                              <p:par>
                                <p:cTn id="248" presetID="64" presetClass="path" presetSubtype="0" accel="50000" decel="50000" fill="hold" nodeType="withEffect">
                                  <p:stCondLst>
                                    <p:cond delay="0"/>
                                  </p:stCondLst>
                                  <p:childTnLst>
                                    <p:animMotion origin="layout" path="M -0.05053 0.04334 L -0.05278 -0.23652 " pathEditMode="fixed" rAng="0" ptsTypes="AA">
                                      <p:cBhvr>
                                        <p:cTn id="249" dur="1000" fill="hold"/>
                                        <p:tgtEl>
                                          <p:spTgt spid="67"/>
                                        </p:tgtEl>
                                        <p:attrNameLst>
                                          <p:attrName>ppt_x</p:attrName>
                                          <p:attrName>ppt_y</p:attrName>
                                        </p:attrNameLst>
                                      </p:cBhvr>
                                      <p:rCtr x="-122" y="-14005"/>
                                    </p:animMotion>
                                  </p:childTnLst>
                                </p:cTn>
                              </p:par>
                            </p:childTnLst>
                          </p:cTn>
                        </p:par>
                        <p:par>
                          <p:cTn id="250" fill="hold">
                            <p:stCondLst>
                              <p:cond delay="128450"/>
                            </p:stCondLst>
                            <p:childTnLst>
                              <p:par>
                                <p:cTn id="251" presetID="2" presetClass="exit" presetSubtype="4" fill="hold" nodeType="afterEffect">
                                  <p:stCondLst>
                                    <p:cond delay="0"/>
                                  </p:stCondLst>
                                  <p:childTnLst>
                                    <p:anim calcmode="lin" valueType="num">
                                      <p:cBhvr additive="base">
                                        <p:cTn id="252" dur="500"/>
                                        <p:tgtEl>
                                          <p:spTgt spid="54"/>
                                        </p:tgtEl>
                                        <p:attrNameLst>
                                          <p:attrName>ppt_x</p:attrName>
                                        </p:attrNameLst>
                                      </p:cBhvr>
                                      <p:tavLst>
                                        <p:tav tm="0">
                                          <p:val>
                                            <p:strVal val="ppt_x"/>
                                          </p:val>
                                        </p:tav>
                                        <p:tav tm="100000">
                                          <p:val>
                                            <p:strVal val="ppt_x"/>
                                          </p:val>
                                        </p:tav>
                                      </p:tavLst>
                                    </p:anim>
                                    <p:anim calcmode="lin" valueType="num">
                                      <p:cBhvr additive="base">
                                        <p:cTn id="253" dur="500"/>
                                        <p:tgtEl>
                                          <p:spTgt spid="54"/>
                                        </p:tgtEl>
                                        <p:attrNameLst>
                                          <p:attrName>ppt_y</p:attrName>
                                        </p:attrNameLst>
                                      </p:cBhvr>
                                      <p:tavLst>
                                        <p:tav tm="0">
                                          <p:val>
                                            <p:strVal val="ppt_y"/>
                                          </p:val>
                                        </p:tav>
                                        <p:tav tm="100000">
                                          <p:val>
                                            <p:strVal val="1+ppt_h/2"/>
                                          </p:val>
                                        </p:tav>
                                      </p:tavLst>
                                    </p:anim>
                                    <p:set>
                                      <p:cBhvr>
                                        <p:cTn id="254" dur="1" fill="hold">
                                          <p:stCondLst>
                                            <p:cond delay="499"/>
                                          </p:stCondLst>
                                        </p:cTn>
                                        <p:tgtEl>
                                          <p:spTgt spid="54"/>
                                        </p:tgtEl>
                                        <p:attrNameLst>
                                          <p:attrName>style.visibility</p:attrName>
                                        </p:attrNameLst>
                                      </p:cBhvr>
                                      <p:to>
                                        <p:strVal val="hidden"/>
                                      </p:to>
                                    </p:set>
                                  </p:childTnLst>
                                </p:cTn>
                              </p:par>
                              <p:par>
                                <p:cTn id="255" presetID="2" presetClass="exit" presetSubtype="4" fill="hold" nodeType="withEffect">
                                  <p:stCondLst>
                                    <p:cond delay="0"/>
                                  </p:stCondLst>
                                  <p:childTnLst>
                                    <p:anim calcmode="lin" valueType="num">
                                      <p:cBhvr additive="base">
                                        <p:cTn id="256" dur="500"/>
                                        <p:tgtEl>
                                          <p:spTgt spid="67"/>
                                        </p:tgtEl>
                                        <p:attrNameLst>
                                          <p:attrName>ppt_x</p:attrName>
                                        </p:attrNameLst>
                                      </p:cBhvr>
                                      <p:tavLst>
                                        <p:tav tm="0">
                                          <p:val>
                                            <p:strVal val="ppt_x"/>
                                          </p:val>
                                        </p:tav>
                                        <p:tav tm="100000">
                                          <p:val>
                                            <p:strVal val="ppt_x"/>
                                          </p:val>
                                        </p:tav>
                                      </p:tavLst>
                                    </p:anim>
                                    <p:anim calcmode="lin" valueType="num">
                                      <p:cBhvr additive="base">
                                        <p:cTn id="257" dur="500"/>
                                        <p:tgtEl>
                                          <p:spTgt spid="67"/>
                                        </p:tgtEl>
                                        <p:attrNameLst>
                                          <p:attrName>ppt_y</p:attrName>
                                        </p:attrNameLst>
                                      </p:cBhvr>
                                      <p:tavLst>
                                        <p:tav tm="0">
                                          <p:val>
                                            <p:strVal val="ppt_y"/>
                                          </p:val>
                                        </p:tav>
                                        <p:tav tm="100000">
                                          <p:val>
                                            <p:strVal val="1+ppt_h/2"/>
                                          </p:val>
                                        </p:tav>
                                      </p:tavLst>
                                    </p:anim>
                                    <p:set>
                                      <p:cBhvr>
                                        <p:cTn id="258" dur="1" fill="hold">
                                          <p:stCondLst>
                                            <p:cond delay="499"/>
                                          </p:stCondLst>
                                        </p:cTn>
                                        <p:tgtEl>
                                          <p:spTgt spid="67"/>
                                        </p:tgtEl>
                                        <p:attrNameLst>
                                          <p:attrName>style.visibility</p:attrName>
                                        </p:attrNameLst>
                                      </p:cBhvr>
                                      <p:to>
                                        <p:strVal val="hidden"/>
                                      </p:to>
                                    </p:set>
                                  </p:childTnLst>
                                </p:cTn>
                              </p:par>
                            </p:childTnLst>
                          </p:cTn>
                        </p:par>
                        <p:par>
                          <p:cTn id="259" fill="hold">
                            <p:stCondLst>
                              <p:cond delay="128950"/>
                            </p:stCondLst>
                            <p:childTnLst>
                              <p:par>
                                <p:cTn id="260" presetID="22" presetClass="entr" presetSubtype="8" fill="hold" grpId="0" nodeType="afterEffect">
                                  <p:stCondLst>
                                    <p:cond delay="0"/>
                                  </p:stCondLst>
                                  <p:iterate type="lt">
                                    <p:tmPct val="10000"/>
                                  </p:iterate>
                                  <p:childTnLst>
                                    <p:set>
                                      <p:cBhvr>
                                        <p:cTn id="261" dur="1" fill="hold">
                                          <p:stCondLst>
                                            <p:cond delay="0"/>
                                          </p:stCondLst>
                                        </p:cTn>
                                        <p:tgtEl>
                                          <p:spTgt spid="39"/>
                                        </p:tgtEl>
                                        <p:attrNameLst>
                                          <p:attrName>style.visibility</p:attrName>
                                        </p:attrNameLst>
                                      </p:cBhvr>
                                      <p:to>
                                        <p:strVal val="visible"/>
                                      </p:to>
                                    </p:set>
                                    <p:animEffect transition="in" filter="wipe(left)">
                                      <p:cBhvr>
                                        <p:cTn id="262" dur="500"/>
                                        <p:tgtEl>
                                          <p:spTgt spid="39"/>
                                        </p:tgtEl>
                                      </p:cBhvr>
                                    </p:animEffect>
                                  </p:childTnLst>
                                </p:cTn>
                              </p:par>
                              <p:par>
                                <p:cTn id="263" presetID="1" presetClass="entr" presetSubtype="0" fill="hold" grpId="1" nodeType="withEffect">
                                  <p:stCondLst>
                                    <p:cond delay="0"/>
                                  </p:stCondLst>
                                  <p:iterate type="lt">
                                    <p:tmAbs val="0"/>
                                  </p:iterate>
                                  <p:childTnLst>
                                    <p:set>
                                      <p:cBhvr>
                                        <p:cTn id="264" dur="1" fill="hold">
                                          <p:stCondLst>
                                            <p:cond delay="27199"/>
                                          </p:stCondLst>
                                        </p:cTn>
                                        <p:tgtEl>
                                          <p:spTgt spid="39"/>
                                        </p:tgtEl>
                                        <p:attrNameLst>
                                          <p:attrName>style.visibility</p:attrName>
                                        </p:attrNameLst>
                                      </p:cBhvr>
                                      <p:to>
                                        <p:strVal val="visible"/>
                                      </p:to>
                                    </p:set>
                                  </p:childTnLst>
                                  <p:subTnLst>
                                    <p:audio>
                                      <p:cMediaNode>
                                        <p:cTn display="0" masterRel="sameClick">
                                          <p:stCondLst>
                                            <p:cond evt="begin" delay="0">
                                              <p:tn val="263"/>
                                            </p:cond>
                                          </p:stCondLst>
                                          <p:endCondLst>
                                            <p:cond evt="onStopAudio" delay="0">
                                              <p:tgtEl>
                                                <p:sldTgt/>
                                              </p:tgtEl>
                                            </p:cond>
                                          </p:endCondLst>
                                        </p:cTn>
                                        <p:tgtEl>
                                          <p:sndTgt r:embed="rId12" name="cpL07S08_Clip_2_4.wav"/>
                                        </p:tgtEl>
                                      </p:cMediaNode>
                                    </p:audio>
                                  </p:subTnLst>
                                </p:cTn>
                              </p:par>
                              <p:par>
                                <p:cTn id="265" presetID="64" presetClass="path" presetSubtype="0" accel="50000" decel="50000" fill="hold" nodeType="withEffect">
                                  <p:stCondLst>
                                    <p:cond delay="0"/>
                                  </p:stCondLst>
                                  <p:childTnLst>
                                    <p:animMotion origin="layout" path="M -0.06944 0.04213 L -0.0717 -0.13982 " pathEditMode="relative" rAng="0" ptsTypes="AA">
                                      <p:cBhvr>
                                        <p:cTn id="266" dur="1000" fill="hold"/>
                                        <p:tgtEl>
                                          <p:spTgt spid="62"/>
                                        </p:tgtEl>
                                        <p:attrNameLst>
                                          <p:attrName>ppt_x</p:attrName>
                                          <p:attrName>ppt_y</p:attrName>
                                        </p:attrNameLst>
                                      </p:cBhvr>
                                      <p:rCtr x="-122" y="-9097"/>
                                    </p:animMotion>
                                  </p:childTnLst>
                                </p:cTn>
                              </p:par>
                              <p:par>
                                <p:cTn id="267" presetID="64" presetClass="path" presetSubtype="0" accel="50000" decel="50000" fill="hold" nodeType="withEffect">
                                  <p:stCondLst>
                                    <p:cond delay="0"/>
                                  </p:stCondLst>
                                  <p:childTnLst>
                                    <p:animMotion origin="layout" path="M -0.06996 0.04336 L -0.07222 -0.2365 " pathEditMode="fixed" rAng="0" ptsTypes="AA">
                                      <p:cBhvr>
                                        <p:cTn id="268" dur="1000" fill="hold"/>
                                        <p:tgtEl>
                                          <p:spTgt spid="68"/>
                                        </p:tgtEl>
                                        <p:attrNameLst>
                                          <p:attrName>ppt_x</p:attrName>
                                          <p:attrName>ppt_y</p:attrName>
                                        </p:attrNameLst>
                                      </p:cBhvr>
                                      <p:rCtr x="-122" y="-14005"/>
                                    </p:animMotion>
                                  </p:childTnLst>
                                </p:cTn>
                              </p:par>
                            </p:childTnLst>
                          </p:cTn>
                        </p:par>
                        <p:par>
                          <p:cTn id="269" fill="hold">
                            <p:stCondLst>
                              <p:cond delay="156150"/>
                            </p:stCondLst>
                            <p:childTnLst>
                              <p:par>
                                <p:cTn id="270" presetID="2" presetClass="exit" presetSubtype="4" fill="hold" nodeType="afterEffect">
                                  <p:stCondLst>
                                    <p:cond delay="0"/>
                                  </p:stCondLst>
                                  <p:childTnLst>
                                    <p:anim calcmode="lin" valueType="num">
                                      <p:cBhvr additive="base">
                                        <p:cTn id="271" dur="500"/>
                                        <p:tgtEl>
                                          <p:spTgt spid="62"/>
                                        </p:tgtEl>
                                        <p:attrNameLst>
                                          <p:attrName>ppt_x</p:attrName>
                                        </p:attrNameLst>
                                      </p:cBhvr>
                                      <p:tavLst>
                                        <p:tav tm="0">
                                          <p:val>
                                            <p:strVal val="ppt_x"/>
                                          </p:val>
                                        </p:tav>
                                        <p:tav tm="100000">
                                          <p:val>
                                            <p:strVal val="ppt_x"/>
                                          </p:val>
                                        </p:tav>
                                      </p:tavLst>
                                    </p:anim>
                                    <p:anim calcmode="lin" valueType="num">
                                      <p:cBhvr additive="base">
                                        <p:cTn id="272" dur="500"/>
                                        <p:tgtEl>
                                          <p:spTgt spid="62"/>
                                        </p:tgtEl>
                                        <p:attrNameLst>
                                          <p:attrName>ppt_y</p:attrName>
                                        </p:attrNameLst>
                                      </p:cBhvr>
                                      <p:tavLst>
                                        <p:tav tm="0">
                                          <p:val>
                                            <p:strVal val="ppt_y"/>
                                          </p:val>
                                        </p:tav>
                                        <p:tav tm="100000">
                                          <p:val>
                                            <p:strVal val="1+ppt_h/2"/>
                                          </p:val>
                                        </p:tav>
                                      </p:tavLst>
                                    </p:anim>
                                    <p:set>
                                      <p:cBhvr>
                                        <p:cTn id="273" dur="1" fill="hold">
                                          <p:stCondLst>
                                            <p:cond delay="499"/>
                                          </p:stCondLst>
                                        </p:cTn>
                                        <p:tgtEl>
                                          <p:spTgt spid="62"/>
                                        </p:tgtEl>
                                        <p:attrNameLst>
                                          <p:attrName>style.visibility</p:attrName>
                                        </p:attrNameLst>
                                      </p:cBhvr>
                                      <p:to>
                                        <p:strVal val="hidden"/>
                                      </p:to>
                                    </p:set>
                                  </p:childTnLst>
                                </p:cTn>
                              </p:par>
                              <p:par>
                                <p:cTn id="274" presetID="2" presetClass="exit" presetSubtype="4" fill="hold" nodeType="withEffect">
                                  <p:stCondLst>
                                    <p:cond delay="0"/>
                                  </p:stCondLst>
                                  <p:childTnLst>
                                    <p:anim calcmode="lin" valueType="num">
                                      <p:cBhvr additive="base">
                                        <p:cTn id="275" dur="500"/>
                                        <p:tgtEl>
                                          <p:spTgt spid="68"/>
                                        </p:tgtEl>
                                        <p:attrNameLst>
                                          <p:attrName>ppt_x</p:attrName>
                                        </p:attrNameLst>
                                      </p:cBhvr>
                                      <p:tavLst>
                                        <p:tav tm="0">
                                          <p:val>
                                            <p:strVal val="ppt_x"/>
                                          </p:val>
                                        </p:tav>
                                        <p:tav tm="100000">
                                          <p:val>
                                            <p:strVal val="ppt_x"/>
                                          </p:val>
                                        </p:tav>
                                      </p:tavLst>
                                    </p:anim>
                                    <p:anim calcmode="lin" valueType="num">
                                      <p:cBhvr additive="base">
                                        <p:cTn id="276" dur="500"/>
                                        <p:tgtEl>
                                          <p:spTgt spid="68"/>
                                        </p:tgtEl>
                                        <p:attrNameLst>
                                          <p:attrName>ppt_y</p:attrName>
                                        </p:attrNameLst>
                                      </p:cBhvr>
                                      <p:tavLst>
                                        <p:tav tm="0">
                                          <p:val>
                                            <p:strVal val="ppt_y"/>
                                          </p:val>
                                        </p:tav>
                                        <p:tav tm="100000">
                                          <p:val>
                                            <p:strVal val="1+ppt_h/2"/>
                                          </p:val>
                                        </p:tav>
                                      </p:tavLst>
                                    </p:anim>
                                    <p:set>
                                      <p:cBhvr>
                                        <p:cTn id="277" dur="1" fill="hold">
                                          <p:stCondLst>
                                            <p:cond delay="499"/>
                                          </p:stCondLst>
                                        </p:cTn>
                                        <p:tgtEl>
                                          <p:spTgt spid="68"/>
                                        </p:tgtEl>
                                        <p:attrNameLst>
                                          <p:attrName>style.visibility</p:attrName>
                                        </p:attrNameLst>
                                      </p:cBhvr>
                                      <p:to>
                                        <p:strVal val="hidden"/>
                                      </p:to>
                                    </p:set>
                                  </p:childTnLst>
                                </p:cTn>
                              </p:par>
                            </p:childTnLst>
                          </p:cTn>
                        </p:par>
                        <p:par>
                          <p:cTn id="278" fill="hold">
                            <p:stCondLst>
                              <p:cond delay="156650"/>
                            </p:stCondLst>
                            <p:childTnLst>
                              <p:par>
                                <p:cTn id="279" presetID="16" presetClass="emph" presetSubtype="0" fill="hold" grpId="2" nodeType="afterEffect">
                                  <p:stCondLst>
                                    <p:cond delay="0"/>
                                  </p:stCondLst>
                                  <p:iterate type="lt">
                                    <p:tmPct val="4000"/>
                                  </p:iterate>
                                  <p:childTnLst>
                                    <p:set>
                                      <p:cBhvr override="childStyle">
                                        <p:cTn id="280" dur="500" fill="hold"/>
                                        <p:tgtEl>
                                          <p:spTgt spid="25"/>
                                        </p:tgtEl>
                                        <p:attrNameLst>
                                          <p:attrName>style.color</p:attrName>
                                        </p:attrNameLst>
                                      </p:cBhvr>
                                      <p:to>
                                        <p:clrVal>
                                          <a:srgbClr val="C00000"/>
                                        </p:clrVal>
                                      </p:to>
                                    </p:set>
                                    <p:set>
                                      <p:cBhvr>
                                        <p:cTn id="281" dur="500" fill="hold"/>
                                        <p:tgtEl>
                                          <p:spTgt spid="25"/>
                                        </p:tgtEl>
                                        <p:attrNameLst>
                                          <p:attrName>fillcolor</p:attrName>
                                        </p:attrNameLst>
                                      </p:cBhvr>
                                      <p:to>
                                        <p:clrVal>
                                          <a:srgbClr val="C00000"/>
                                        </p:clrVal>
                                      </p:to>
                                    </p:set>
                                    <p:set>
                                      <p:cBhvr>
                                        <p:cTn id="282" dur="500" fill="hold"/>
                                        <p:tgtEl>
                                          <p:spTgt spid="25"/>
                                        </p:tgtEl>
                                        <p:attrNameLst>
                                          <p:attrName>fill.type</p:attrName>
                                        </p:attrNameLst>
                                      </p:cBhvr>
                                      <p:to>
                                        <p:strVal val="solid"/>
                                      </p:to>
                                    </p:set>
                                  </p:childTnLst>
                                </p:cTn>
                              </p:par>
                            </p:childTnLst>
                          </p:cTn>
                        </p:par>
                      </p:childTnLst>
                    </p:cTn>
                  </p:par>
                </p:childTnLst>
              </p:cTn>
              <p:nextCondLst>
                <p:cond evt="onClick" delay="0">
                  <p:tgtEl>
                    <p:spTgt spid="25"/>
                  </p:tgtEl>
                </p:cond>
              </p:nextCondLst>
            </p:seq>
            <p:seq concurrent="1" nextAc="seek">
              <p:cTn id="283" restart="whenNotActive" fill="hold" evtFilter="cancelBubble" nodeType="interactiveSeq">
                <p:stCondLst>
                  <p:cond evt="onClick" delay="0">
                    <p:tgtEl>
                      <p:spTgt spid="72"/>
                    </p:tgtEl>
                  </p:cond>
                </p:stCondLst>
                <p:endSync evt="end" delay="0">
                  <p:rtn val="all"/>
                </p:endSync>
                <p:childTnLst>
                  <p:par>
                    <p:cTn id="284" fill="hold">
                      <p:stCondLst>
                        <p:cond delay="0"/>
                      </p:stCondLst>
                      <p:childTnLst>
                        <p:par>
                          <p:cTn id="285" fill="hold">
                            <p:stCondLst>
                              <p:cond delay="0"/>
                            </p:stCondLst>
                            <p:childTnLst>
                              <p:par>
                                <p:cTn id="286" presetID="26" presetClass="emph" presetSubtype="0" fill="hold" grpId="1" nodeType="withEffect">
                                  <p:stCondLst>
                                    <p:cond delay="0"/>
                                  </p:stCondLst>
                                  <p:iterate type="lt">
                                    <p:tmPct val="0"/>
                                  </p:iterate>
                                  <p:childTnLst>
                                    <p:animEffect transition="out" filter="fade">
                                      <p:cBhvr>
                                        <p:cTn id="287" dur="500" tmFilter="0, 0; .2, .5; .8, .5; 1, 0"/>
                                        <p:tgtEl>
                                          <p:spTgt spid="72"/>
                                        </p:tgtEl>
                                      </p:cBhvr>
                                    </p:animEffect>
                                    <p:animScale>
                                      <p:cBhvr>
                                        <p:cTn id="288" dur="250" autoRev="1" fill="hold"/>
                                        <p:tgtEl>
                                          <p:spTgt spid="72"/>
                                        </p:tgtEl>
                                      </p:cBhvr>
                                      <p:by x="105000" y="105000"/>
                                    </p:animScale>
                                  </p:childTnLst>
                                </p:cTn>
                              </p:par>
                              <p:par>
                                <p:cTn id="289" presetID="9" presetClass="entr" presetSubtype="0" fill="hold" grpId="1" nodeType="withEffect">
                                  <p:stCondLst>
                                    <p:cond delay="0"/>
                                  </p:stCondLst>
                                  <p:childTnLst>
                                    <p:set>
                                      <p:cBhvr>
                                        <p:cTn id="290" dur="1" fill="hold">
                                          <p:stCondLst>
                                            <p:cond delay="0"/>
                                          </p:stCondLst>
                                        </p:cTn>
                                        <p:tgtEl>
                                          <p:spTgt spid="43"/>
                                        </p:tgtEl>
                                        <p:attrNameLst>
                                          <p:attrName>style.visibility</p:attrName>
                                        </p:attrNameLst>
                                      </p:cBhvr>
                                      <p:to>
                                        <p:strVal val="visible"/>
                                      </p:to>
                                    </p:set>
                                    <p:animEffect transition="in" filter="dissolve">
                                      <p:cBhvr>
                                        <p:cTn id="291" dur="500"/>
                                        <p:tgtEl>
                                          <p:spTgt spid="43"/>
                                        </p:tgtEl>
                                      </p:cBhvr>
                                    </p:animEffect>
                                  </p:childTnLst>
                                </p:cTn>
                              </p:par>
                            </p:childTnLst>
                          </p:cTn>
                        </p:par>
                        <p:par>
                          <p:cTn id="292" fill="hold">
                            <p:stCondLst>
                              <p:cond delay="500"/>
                            </p:stCondLst>
                            <p:childTnLst>
                              <p:par>
                                <p:cTn id="293" presetID="22" presetClass="entr" presetSubtype="8" fill="hold" grpId="0" nodeType="afterEffect">
                                  <p:stCondLst>
                                    <p:cond delay="0"/>
                                  </p:stCondLst>
                                  <p:iterate type="lt">
                                    <p:tmPct val="10000"/>
                                  </p:iterate>
                                  <p:childTnLst>
                                    <p:set>
                                      <p:cBhvr>
                                        <p:cTn id="294" dur="1" fill="hold">
                                          <p:stCondLst>
                                            <p:cond delay="0"/>
                                          </p:stCondLst>
                                        </p:cTn>
                                        <p:tgtEl>
                                          <p:spTgt spid="9"/>
                                        </p:tgtEl>
                                        <p:attrNameLst>
                                          <p:attrName>style.visibility</p:attrName>
                                        </p:attrNameLst>
                                      </p:cBhvr>
                                      <p:to>
                                        <p:strVal val="visible"/>
                                      </p:to>
                                    </p:set>
                                    <p:animEffect transition="in" filter="wipe(left)">
                                      <p:cBhvr>
                                        <p:cTn id="295" dur="500"/>
                                        <p:tgtEl>
                                          <p:spTgt spid="9"/>
                                        </p:tgtEl>
                                      </p:cBhvr>
                                    </p:animEffect>
                                  </p:childTnLst>
                                </p:cTn>
                              </p:par>
                              <p:par>
                                <p:cTn id="296" presetID="1" presetClass="entr" presetSubtype="0" fill="hold" grpId="1" nodeType="withEffect">
                                  <p:stCondLst>
                                    <p:cond delay="0"/>
                                  </p:stCondLst>
                                  <p:iterate type="lt">
                                    <p:tmAbs val="0"/>
                                  </p:iterate>
                                  <p:childTnLst>
                                    <p:set>
                                      <p:cBhvr>
                                        <p:cTn id="297" dur="1" fill="hold">
                                          <p:stCondLst>
                                            <p:cond delay="7949"/>
                                          </p:stCondLst>
                                        </p:cTn>
                                        <p:tgtEl>
                                          <p:spTgt spid="9"/>
                                        </p:tgtEl>
                                        <p:attrNameLst>
                                          <p:attrName>style.visibility</p:attrName>
                                        </p:attrNameLst>
                                      </p:cBhvr>
                                      <p:to>
                                        <p:strVal val="visible"/>
                                      </p:to>
                                    </p:set>
                                  </p:childTnLst>
                                  <p:subTnLst>
                                    <p:audio>
                                      <p:cMediaNode>
                                        <p:cTn display="0" masterRel="sameClick">
                                          <p:stCondLst>
                                            <p:cond evt="begin" delay="0">
                                              <p:tn val="296"/>
                                            </p:cond>
                                          </p:stCondLst>
                                          <p:endCondLst>
                                            <p:cond evt="onStopAudio" delay="0">
                                              <p:tgtEl>
                                                <p:sldTgt/>
                                              </p:tgtEl>
                                            </p:cond>
                                          </p:endCondLst>
                                        </p:cTn>
                                        <p:tgtEl>
                                          <p:sndTgt r:embed="rId13" name="cpL07S08_Clip_3.wav"/>
                                        </p:tgtEl>
                                      </p:cMediaNode>
                                    </p:audio>
                                  </p:subTnLst>
                                </p:cTn>
                              </p:par>
                              <p:par>
                                <p:cTn id="298" presetID="64" presetClass="path" presetSubtype="0" accel="50000" decel="50000" fill="hold" nodeType="withEffect">
                                  <p:stCondLst>
                                    <p:cond delay="0"/>
                                  </p:stCondLst>
                                  <p:childTnLst>
                                    <p:animMotion origin="layout" path="M -0.08889 0.04166 L -0.09114 -0.14028 " pathEditMode="relative" rAng="0" ptsTypes="AA">
                                      <p:cBhvr>
                                        <p:cTn id="299" dur="1000" fill="hold"/>
                                        <p:tgtEl>
                                          <p:spTgt spid="63"/>
                                        </p:tgtEl>
                                        <p:attrNameLst>
                                          <p:attrName>ppt_x</p:attrName>
                                          <p:attrName>ppt_y</p:attrName>
                                        </p:attrNameLst>
                                      </p:cBhvr>
                                      <p:rCtr x="-122" y="-9097"/>
                                    </p:animMotion>
                                  </p:childTnLst>
                                </p:cTn>
                              </p:par>
                              <p:par>
                                <p:cTn id="300" presetID="64" presetClass="path" presetSubtype="0" accel="50000" decel="50000" fill="hold" nodeType="withEffect">
                                  <p:stCondLst>
                                    <p:cond delay="0"/>
                                  </p:stCondLst>
                                  <p:childTnLst>
                                    <p:animMotion origin="layout" path="M -0.08976 0.04334 L -0.09201 -0.23652 " pathEditMode="fixed" rAng="0" ptsTypes="AA">
                                      <p:cBhvr>
                                        <p:cTn id="301" dur="1000" fill="hold"/>
                                        <p:tgtEl>
                                          <p:spTgt spid="69"/>
                                        </p:tgtEl>
                                        <p:attrNameLst>
                                          <p:attrName>ppt_x</p:attrName>
                                          <p:attrName>ppt_y</p:attrName>
                                        </p:attrNameLst>
                                      </p:cBhvr>
                                      <p:rCtr x="-122" y="-14005"/>
                                    </p:animMotion>
                                  </p:childTnLst>
                                </p:cTn>
                              </p:par>
                            </p:childTnLst>
                          </p:cTn>
                        </p:par>
                        <p:par>
                          <p:cTn id="302" fill="hold">
                            <p:stCondLst>
                              <p:cond delay="8450"/>
                            </p:stCondLst>
                            <p:childTnLst>
                              <p:par>
                                <p:cTn id="303" presetID="2" presetClass="exit" presetSubtype="4" fill="hold" nodeType="afterEffect">
                                  <p:stCondLst>
                                    <p:cond delay="0"/>
                                  </p:stCondLst>
                                  <p:childTnLst>
                                    <p:anim calcmode="lin" valueType="num">
                                      <p:cBhvr additive="base">
                                        <p:cTn id="304" dur="500"/>
                                        <p:tgtEl>
                                          <p:spTgt spid="63"/>
                                        </p:tgtEl>
                                        <p:attrNameLst>
                                          <p:attrName>ppt_x</p:attrName>
                                        </p:attrNameLst>
                                      </p:cBhvr>
                                      <p:tavLst>
                                        <p:tav tm="0">
                                          <p:val>
                                            <p:strVal val="ppt_x"/>
                                          </p:val>
                                        </p:tav>
                                        <p:tav tm="100000">
                                          <p:val>
                                            <p:strVal val="ppt_x"/>
                                          </p:val>
                                        </p:tav>
                                      </p:tavLst>
                                    </p:anim>
                                    <p:anim calcmode="lin" valueType="num">
                                      <p:cBhvr additive="base">
                                        <p:cTn id="305" dur="500"/>
                                        <p:tgtEl>
                                          <p:spTgt spid="63"/>
                                        </p:tgtEl>
                                        <p:attrNameLst>
                                          <p:attrName>ppt_y</p:attrName>
                                        </p:attrNameLst>
                                      </p:cBhvr>
                                      <p:tavLst>
                                        <p:tav tm="0">
                                          <p:val>
                                            <p:strVal val="ppt_y"/>
                                          </p:val>
                                        </p:tav>
                                        <p:tav tm="100000">
                                          <p:val>
                                            <p:strVal val="1+ppt_h/2"/>
                                          </p:val>
                                        </p:tav>
                                      </p:tavLst>
                                    </p:anim>
                                    <p:set>
                                      <p:cBhvr>
                                        <p:cTn id="306" dur="1" fill="hold">
                                          <p:stCondLst>
                                            <p:cond delay="499"/>
                                          </p:stCondLst>
                                        </p:cTn>
                                        <p:tgtEl>
                                          <p:spTgt spid="63"/>
                                        </p:tgtEl>
                                        <p:attrNameLst>
                                          <p:attrName>style.visibility</p:attrName>
                                        </p:attrNameLst>
                                      </p:cBhvr>
                                      <p:to>
                                        <p:strVal val="hidden"/>
                                      </p:to>
                                    </p:set>
                                  </p:childTnLst>
                                </p:cTn>
                              </p:par>
                              <p:par>
                                <p:cTn id="307" presetID="2" presetClass="exit" presetSubtype="4" fill="hold" nodeType="withEffect">
                                  <p:stCondLst>
                                    <p:cond delay="0"/>
                                  </p:stCondLst>
                                  <p:childTnLst>
                                    <p:anim calcmode="lin" valueType="num">
                                      <p:cBhvr additive="base">
                                        <p:cTn id="308" dur="500"/>
                                        <p:tgtEl>
                                          <p:spTgt spid="69"/>
                                        </p:tgtEl>
                                        <p:attrNameLst>
                                          <p:attrName>ppt_x</p:attrName>
                                        </p:attrNameLst>
                                      </p:cBhvr>
                                      <p:tavLst>
                                        <p:tav tm="0">
                                          <p:val>
                                            <p:strVal val="ppt_x"/>
                                          </p:val>
                                        </p:tav>
                                        <p:tav tm="100000">
                                          <p:val>
                                            <p:strVal val="ppt_x"/>
                                          </p:val>
                                        </p:tav>
                                      </p:tavLst>
                                    </p:anim>
                                    <p:anim calcmode="lin" valueType="num">
                                      <p:cBhvr additive="base">
                                        <p:cTn id="309" dur="500"/>
                                        <p:tgtEl>
                                          <p:spTgt spid="69"/>
                                        </p:tgtEl>
                                        <p:attrNameLst>
                                          <p:attrName>ppt_y</p:attrName>
                                        </p:attrNameLst>
                                      </p:cBhvr>
                                      <p:tavLst>
                                        <p:tav tm="0">
                                          <p:val>
                                            <p:strVal val="ppt_y"/>
                                          </p:val>
                                        </p:tav>
                                        <p:tav tm="100000">
                                          <p:val>
                                            <p:strVal val="1+ppt_h/2"/>
                                          </p:val>
                                        </p:tav>
                                      </p:tavLst>
                                    </p:anim>
                                    <p:set>
                                      <p:cBhvr>
                                        <p:cTn id="310" dur="1" fill="hold">
                                          <p:stCondLst>
                                            <p:cond delay="499"/>
                                          </p:stCondLst>
                                        </p:cTn>
                                        <p:tgtEl>
                                          <p:spTgt spid="69"/>
                                        </p:tgtEl>
                                        <p:attrNameLst>
                                          <p:attrName>style.visibility</p:attrName>
                                        </p:attrNameLst>
                                      </p:cBhvr>
                                      <p:to>
                                        <p:strVal val="hidden"/>
                                      </p:to>
                                    </p:set>
                                  </p:childTnLst>
                                </p:cTn>
                              </p:par>
                            </p:childTnLst>
                          </p:cTn>
                        </p:par>
                        <p:par>
                          <p:cTn id="311" fill="hold">
                            <p:stCondLst>
                              <p:cond delay="8950"/>
                            </p:stCondLst>
                            <p:childTnLst>
                              <p:par>
                                <p:cTn id="312" presetID="22" presetClass="entr" presetSubtype="8" fill="hold" grpId="0" nodeType="afterEffect">
                                  <p:stCondLst>
                                    <p:cond delay="0"/>
                                  </p:stCondLst>
                                  <p:iterate type="lt">
                                    <p:tmPct val="10000"/>
                                  </p:iterate>
                                  <p:childTnLst>
                                    <p:set>
                                      <p:cBhvr>
                                        <p:cTn id="313" dur="1" fill="hold">
                                          <p:stCondLst>
                                            <p:cond delay="0"/>
                                          </p:stCondLst>
                                        </p:cTn>
                                        <p:tgtEl>
                                          <p:spTgt spid="50"/>
                                        </p:tgtEl>
                                        <p:attrNameLst>
                                          <p:attrName>style.visibility</p:attrName>
                                        </p:attrNameLst>
                                      </p:cBhvr>
                                      <p:to>
                                        <p:strVal val="visible"/>
                                      </p:to>
                                    </p:set>
                                    <p:animEffect transition="in" filter="wipe(left)">
                                      <p:cBhvr>
                                        <p:cTn id="314" dur="500"/>
                                        <p:tgtEl>
                                          <p:spTgt spid="50"/>
                                        </p:tgtEl>
                                      </p:cBhvr>
                                    </p:animEffect>
                                  </p:childTnLst>
                                </p:cTn>
                              </p:par>
                              <p:par>
                                <p:cTn id="315" presetID="1" presetClass="entr" presetSubtype="0" fill="hold" grpId="1" nodeType="withEffect">
                                  <p:stCondLst>
                                    <p:cond delay="0"/>
                                  </p:stCondLst>
                                  <p:iterate type="lt">
                                    <p:tmAbs val="0"/>
                                  </p:iterate>
                                  <p:childTnLst>
                                    <p:set>
                                      <p:cBhvr>
                                        <p:cTn id="316" dur="1" fill="hold">
                                          <p:stCondLst>
                                            <p:cond delay="25499"/>
                                          </p:stCondLst>
                                        </p:cTn>
                                        <p:tgtEl>
                                          <p:spTgt spid="50"/>
                                        </p:tgtEl>
                                        <p:attrNameLst>
                                          <p:attrName>style.visibility</p:attrName>
                                        </p:attrNameLst>
                                      </p:cBhvr>
                                      <p:to>
                                        <p:strVal val="visible"/>
                                      </p:to>
                                    </p:set>
                                  </p:childTnLst>
                                  <p:subTnLst>
                                    <p:audio>
                                      <p:cMediaNode>
                                        <p:cTn display="0" masterRel="sameClick">
                                          <p:stCondLst>
                                            <p:cond evt="begin" delay="0">
                                              <p:tn val="315"/>
                                            </p:cond>
                                          </p:stCondLst>
                                          <p:endCondLst>
                                            <p:cond evt="onStopAudio" delay="0">
                                              <p:tgtEl>
                                                <p:sldTgt/>
                                              </p:tgtEl>
                                            </p:cond>
                                          </p:endCondLst>
                                        </p:cTn>
                                        <p:tgtEl>
                                          <p:sndTgt r:embed="rId14" name="cpL07S08_Clip_3_1.wav"/>
                                        </p:tgtEl>
                                      </p:cMediaNode>
                                    </p:audio>
                                  </p:subTnLst>
                                </p:cTn>
                              </p:par>
                              <p:par>
                                <p:cTn id="317" presetID="64" presetClass="path" presetSubtype="0" accel="50000" decel="50000" fill="hold" nodeType="withEffect">
                                  <p:stCondLst>
                                    <p:cond delay="0"/>
                                  </p:stCondLst>
                                  <p:childTnLst>
                                    <p:animMotion origin="layout" path="M -0.10885 0.04213 L -0.11111 -0.13982 " pathEditMode="relative" rAng="0" ptsTypes="AA">
                                      <p:cBhvr>
                                        <p:cTn id="318" dur="1000" fill="hold"/>
                                        <p:tgtEl>
                                          <p:spTgt spid="65"/>
                                        </p:tgtEl>
                                        <p:attrNameLst>
                                          <p:attrName>ppt_x</p:attrName>
                                          <p:attrName>ppt_y</p:attrName>
                                        </p:attrNameLst>
                                      </p:cBhvr>
                                      <p:rCtr x="-122" y="-9097"/>
                                    </p:animMotion>
                                  </p:childTnLst>
                                </p:cTn>
                              </p:par>
                              <p:par>
                                <p:cTn id="319" presetID="64" presetClass="path" presetSubtype="0" accel="50000" decel="50000" fill="hold" nodeType="withEffect">
                                  <p:stCondLst>
                                    <p:cond delay="0"/>
                                  </p:stCondLst>
                                  <p:childTnLst>
                                    <p:animMotion origin="layout" path="M -0.10937 0.04334 L -0.11163 -0.23652 " pathEditMode="fixed" rAng="0" ptsTypes="AA">
                                      <p:cBhvr>
                                        <p:cTn id="320" dur="1000" fill="hold"/>
                                        <p:tgtEl>
                                          <p:spTgt spid="70"/>
                                        </p:tgtEl>
                                        <p:attrNameLst>
                                          <p:attrName>ppt_x</p:attrName>
                                          <p:attrName>ppt_y</p:attrName>
                                        </p:attrNameLst>
                                      </p:cBhvr>
                                      <p:rCtr x="-122" y="-14005"/>
                                    </p:animMotion>
                                  </p:childTnLst>
                                </p:cTn>
                              </p:par>
                            </p:childTnLst>
                          </p:cTn>
                        </p:par>
                        <p:par>
                          <p:cTn id="321" fill="hold">
                            <p:stCondLst>
                              <p:cond delay="34450"/>
                            </p:stCondLst>
                            <p:childTnLst>
                              <p:par>
                                <p:cTn id="322" presetID="2" presetClass="exit" presetSubtype="4" fill="hold" nodeType="afterEffect">
                                  <p:stCondLst>
                                    <p:cond delay="0"/>
                                  </p:stCondLst>
                                  <p:childTnLst>
                                    <p:anim calcmode="lin" valueType="num">
                                      <p:cBhvr additive="base">
                                        <p:cTn id="323" dur="500"/>
                                        <p:tgtEl>
                                          <p:spTgt spid="65"/>
                                        </p:tgtEl>
                                        <p:attrNameLst>
                                          <p:attrName>ppt_x</p:attrName>
                                        </p:attrNameLst>
                                      </p:cBhvr>
                                      <p:tavLst>
                                        <p:tav tm="0">
                                          <p:val>
                                            <p:strVal val="ppt_x"/>
                                          </p:val>
                                        </p:tav>
                                        <p:tav tm="100000">
                                          <p:val>
                                            <p:strVal val="ppt_x"/>
                                          </p:val>
                                        </p:tav>
                                      </p:tavLst>
                                    </p:anim>
                                    <p:anim calcmode="lin" valueType="num">
                                      <p:cBhvr additive="base">
                                        <p:cTn id="324" dur="500"/>
                                        <p:tgtEl>
                                          <p:spTgt spid="65"/>
                                        </p:tgtEl>
                                        <p:attrNameLst>
                                          <p:attrName>ppt_y</p:attrName>
                                        </p:attrNameLst>
                                      </p:cBhvr>
                                      <p:tavLst>
                                        <p:tav tm="0">
                                          <p:val>
                                            <p:strVal val="ppt_y"/>
                                          </p:val>
                                        </p:tav>
                                        <p:tav tm="100000">
                                          <p:val>
                                            <p:strVal val="1+ppt_h/2"/>
                                          </p:val>
                                        </p:tav>
                                      </p:tavLst>
                                    </p:anim>
                                    <p:set>
                                      <p:cBhvr>
                                        <p:cTn id="325" dur="1" fill="hold">
                                          <p:stCondLst>
                                            <p:cond delay="499"/>
                                          </p:stCondLst>
                                        </p:cTn>
                                        <p:tgtEl>
                                          <p:spTgt spid="65"/>
                                        </p:tgtEl>
                                        <p:attrNameLst>
                                          <p:attrName>style.visibility</p:attrName>
                                        </p:attrNameLst>
                                      </p:cBhvr>
                                      <p:to>
                                        <p:strVal val="hidden"/>
                                      </p:to>
                                    </p:set>
                                  </p:childTnLst>
                                </p:cTn>
                              </p:par>
                              <p:par>
                                <p:cTn id="326" presetID="2" presetClass="exit" presetSubtype="4" fill="hold" nodeType="withEffect">
                                  <p:stCondLst>
                                    <p:cond delay="0"/>
                                  </p:stCondLst>
                                  <p:childTnLst>
                                    <p:anim calcmode="lin" valueType="num">
                                      <p:cBhvr additive="base">
                                        <p:cTn id="327" dur="500"/>
                                        <p:tgtEl>
                                          <p:spTgt spid="70"/>
                                        </p:tgtEl>
                                        <p:attrNameLst>
                                          <p:attrName>ppt_x</p:attrName>
                                        </p:attrNameLst>
                                      </p:cBhvr>
                                      <p:tavLst>
                                        <p:tav tm="0">
                                          <p:val>
                                            <p:strVal val="ppt_x"/>
                                          </p:val>
                                        </p:tav>
                                        <p:tav tm="100000">
                                          <p:val>
                                            <p:strVal val="ppt_x"/>
                                          </p:val>
                                        </p:tav>
                                      </p:tavLst>
                                    </p:anim>
                                    <p:anim calcmode="lin" valueType="num">
                                      <p:cBhvr additive="base">
                                        <p:cTn id="328" dur="500"/>
                                        <p:tgtEl>
                                          <p:spTgt spid="70"/>
                                        </p:tgtEl>
                                        <p:attrNameLst>
                                          <p:attrName>ppt_y</p:attrName>
                                        </p:attrNameLst>
                                      </p:cBhvr>
                                      <p:tavLst>
                                        <p:tav tm="0">
                                          <p:val>
                                            <p:strVal val="ppt_y"/>
                                          </p:val>
                                        </p:tav>
                                        <p:tav tm="100000">
                                          <p:val>
                                            <p:strVal val="1+ppt_h/2"/>
                                          </p:val>
                                        </p:tav>
                                      </p:tavLst>
                                    </p:anim>
                                    <p:set>
                                      <p:cBhvr>
                                        <p:cTn id="329" dur="1" fill="hold">
                                          <p:stCondLst>
                                            <p:cond delay="499"/>
                                          </p:stCondLst>
                                        </p:cTn>
                                        <p:tgtEl>
                                          <p:spTgt spid="70"/>
                                        </p:tgtEl>
                                        <p:attrNameLst>
                                          <p:attrName>style.visibility</p:attrName>
                                        </p:attrNameLst>
                                      </p:cBhvr>
                                      <p:to>
                                        <p:strVal val="hidden"/>
                                      </p:to>
                                    </p:set>
                                  </p:childTnLst>
                                </p:cTn>
                              </p:par>
                            </p:childTnLst>
                          </p:cTn>
                        </p:par>
                        <p:par>
                          <p:cTn id="330" fill="hold">
                            <p:stCondLst>
                              <p:cond delay="34950"/>
                            </p:stCondLst>
                            <p:childTnLst>
                              <p:par>
                                <p:cTn id="331" presetID="22" presetClass="entr" presetSubtype="8" fill="hold" grpId="0" nodeType="afterEffect">
                                  <p:stCondLst>
                                    <p:cond delay="0"/>
                                  </p:stCondLst>
                                  <p:iterate type="lt">
                                    <p:tmPct val="10000"/>
                                  </p:iterate>
                                  <p:childTnLst>
                                    <p:set>
                                      <p:cBhvr>
                                        <p:cTn id="332" dur="1" fill="hold">
                                          <p:stCondLst>
                                            <p:cond delay="0"/>
                                          </p:stCondLst>
                                        </p:cTn>
                                        <p:tgtEl>
                                          <p:spTgt spid="57"/>
                                        </p:tgtEl>
                                        <p:attrNameLst>
                                          <p:attrName>style.visibility</p:attrName>
                                        </p:attrNameLst>
                                      </p:cBhvr>
                                      <p:to>
                                        <p:strVal val="visible"/>
                                      </p:to>
                                    </p:set>
                                    <p:animEffect transition="in" filter="wipe(left)">
                                      <p:cBhvr>
                                        <p:cTn id="333" dur="500"/>
                                        <p:tgtEl>
                                          <p:spTgt spid="57"/>
                                        </p:tgtEl>
                                      </p:cBhvr>
                                    </p:animEffect>
                                  </p:childTnLst>
                                </p:cTn>
                              </p:par>
                              <p:par>
                                <p:cTn id="334" presetID="1" presetClass="entr" presetSubtype="0" fill="hold" grpId="1" nodeType="withEffect">
                                  <p:stCondLst>
                                    <p:cond delay="0"/>
                                  </p:stCondLst>
                                  <p:iterate type="lt">
                                    <p:tmAbs val="0"/>
                                  </p:iterate>
                                  <p:childTnLst>
                                    <p:set>
                                      <p:cBhvr>
                                        <p:cTn id="335" dur="1" fill="hold">
                                          <p:stCondLst>
                                            <p:cond delay="32099"/>
                                          </p:stCondLst>
                                        </p:cTn>
                                        <p:tgtEl>
                                          <p:spTgt spid="57"/>
                                        </p:tgtEl>
                                        <p:attrNameLst>
                                          <p:attrName>style.visibility</p:attrName>
                                        </p:attrNameLst>
                                      </p:cBhvr>
                                      <p:to>
                                        <p:strVal val="visible"/>
                                      </p:to>
                                    </p:set>
                                  </p:childTnLst>
                                  <p:subTnLst>
                                    <p:audio>
                                      <p:cMediaNode>
                                        <p:cTn display="0" masterRel="sameClick">
                                          <p:stCondLst>
                                            <p:cond evt="begin" delay="0">
                                              <p:tn val="334"/>
                                            </p:cond>
                                          </p:stCondLst>
                                          <p:endCondLst>
                                            <p:cond evt="onStopAudio" delay="0">
                                              <p:tgtEl>
                                                <p:sldTgt/>
                                              </p:tgtEl>
                                            </p:cond>
                                          </p:endCondLst>
                                        </p:cTn>
                                        <p:tgtEl>
                                          <p:sndTgt r:embed="rId15" name="cpL07S08_Clip_3_2.wav"/>
                                        </p:tgtEl>
                                      </p:cMediaNode>
                                    </p:audio>
                                  </p:subTnLst>
                                </p:cTn>
                              </p:par>
                              <p:par>
                                <p:cTn id="336" presetID="64" presetClass="path" presetSubtype="0" accel="50000" decel="50000" fill="hold" nodeType="withEffect">
                                  <p:stCondLst>
                                    <p:cond delay="0"/>
                                  </p:stCondLst>
                                  <p:childTnLst>
                                    <p:animMotion origin="layout" path="M -0.12778 0.04143 L -0.13021 -0.14051 " pathEditMode="relative" rAng="0" ptsTypes="AA">
                                      <p:cBhvr>
                                        <p:cTn id="337" dur="1000" fill="hold"/>
                                        <p:tgtEl>
                                          <p:spTgt spid="37"/>
                                        </p:tgtEl>
                                        <p:attrNameLst>
                                          <p:attrName>ppt_x</p:attrName>
                                          <p:attrName>ppt_y</p:attrName>
                                        </p:attrNameLst>
                                      </p:cBhvr>
                                      <p:rCtr x="-122" y="-9097"/>
                                    </p:animMotion>
                                  </p:childTnLst>
                                </p:cTn>
                              </p:par>
                              <p:par>
                                <p:cTn id="338" presetID="64" presetClass="path" presetSubtype="0" accel="50000" decel="50000" fill="hold" nodeType="withEffect">
                                  <p:stCondLst>
                                    <p:cond delay="0"/>
                                  </p:stCondLst>
                                  <p:childTnLst>
                                    <p:animMotion origin="layout" path="M -0.12917 0.04244 L -0.13142 -0.23743 " pathEditMode="fixed" rAng="0" ptsTypes="AA">
                                      <p:cBhvr>
                                        <p:cTn id="339" dur="1000" fill="hold"/>
                                        <p:tgtEl>
                                          <p:spTgt spid="71"/>
                                        </p:tgtEl>
                                        <p:attrNameLst>
                                          <p:attrName>ppt_x</p:attrName>
                                          <p:attrName>ppt_y</p:attrName>
                                        </p:attrNameLst>
                                      </p:cBhvr>
                                      <p:rCtr x="-122" y="-14005"/>
                                    </p:animMotion>
                                  </p:childTnLst>
                                </p:cTn>
                              </p:par>
                              <p:par>
                                <p:cTn id="340" presetID="2" presetClass="exit" presetSubtype="4" fill="hold" nodeType="withEffect">
                                  <p:stCondLst>
                                    <p:cond delay="14400"/>
                                  </p:stCondLst>
                                  <p:childTnLst>
                                    <p:anim calcmode="lin" valueType="num">
                                      <p:cBhvr additive="base">
                                        <p:cTn id="341" dur="500"/>
                                        <p:tgtEl>
                                          <p:spTgt spid="37"/>
                                        </p:tgtEl>
                                        <p:attrNameLst>
                                          <p:attrName>ppt_x</p:attrName>
                                        </p:attrNameLst>
                                      </p:cBhvr>
                                      <p:tavLst>
                                        <p:tav tm="0">
                                          <p:val>
                                            <p:strVal val="ppt_x"/>
                                          </p:val>
                                        </p:tav>
                                        <p:tav tm="100000">
                                          <p:val>
                                            <p:strVal val="ppt_x"/>
                                          </p:val>
                                        </p:tav>
                                      </p:tavLst>
                                    </p:anim>
                                    <p:anim calcmode="lin" valueType="num">
                                      <p:cBhvr additive="base">
                                        <p:cTn id="342" dur="500"/>
                                        <p:tgtEl>
                                          <p:spTgt spid="37"/>
                                        </p:tgtEl>
                                        <p:attrNameLst>
                                          <p:attrName>ppt_y</p:attrName>
                                        </p:attrNameLst>
                                      </p:cBhvr>
                                      <p:tavLst>
                                        <p:tav tm="0">
                                          <p:val>
                                            <p:strVal val="ppt_y"/>
                                          </p:val>
                                        </p:tav>
                                        <p:tav tm="100000">
                                          <p:val>
                                            <p:strVal val="1+ppt_h/2"/>
                                          </p:val>
                                        </p:tav>
                                      </p:tavLst>
                                    </p:anim>
                                    <p:set>
                                      <p:cBhvr>
                                        <p:cTn id="343" dur="1" fill="hold">
                                          <p:stCondLst>
                                            <p:cond delay="499"/>
                                          </p:stCondLst>
                                        </p:cTn>
                                        <p:tgtEl>
                                          <p:spTgt spid="37"/>
                                        </p:tgtEl>
                                        <p:attrNameLst>
                                          <p:attrName>style.visibility</p:attrName>
                                        </p:attrNameLst>
                                      </p:cBhvr>
                                      <p:to>
                                        <p:strVal val="hidden"/>
                                      </p:to>
                                    </p:set>
                                  </p:childTnLst>
                                </p:cTn>
                              </p:par>
                              <p:par>
                                <p:cTn id="344" presetID="2" presetClass="exit" presetSubtype="4" fill="hold" nodeType="withEffect">
                                  <p:stCondLst>
                                    <p:cond delay="14400"/>
                                  </p:stCondLst>
                                  <p:childTnLst>
                                    <p:anim calcmode="lin" valueType="num">
                                      <p:cBhvr additive="base">
                                        <p:cTn id="345" dur="500"/>
                                        <p:tgtEl>
                                          <p:spTgt spid="71"/>
                                        </p:tgtEl>
                                        <p:attrNameLst>
                                          <p:attrName>ppt_x</p:attrName>
                                        </p:attrNameLst>
                                      </p:cBhvr>
                                      <p:tavLst>
                                        <p:tav tm="0">
                                          <p:val>
                                            <p:strVal val="ppt_x"/>
                                          </p:val>
                                        </p:tav>
                                        <p:tav tm="100000">
                                          <p:val>
                                            <p:strVal val="ppt_x"/>
                                          </p:val>
                                        </p:tav>
                                      </p:tavLst>
                                    </p:anim>
                                    <p:anim calcmode="lin" valueType="num">
                                      <p:cBhvr additive="base">
                                        <p:cTn id="346" dur="500"/>
                                        <p:tgtEl>
                                          <p:spTgt spid="71"/>
                                        </p:tgtEl>
                                        <p:attrNameLst>
                                          <p:attrName>ppt_y</p:attrName>
                                        </p:attrNameLst>
                                      </p:cBhvr>
                                      <p:tavLst>
                                        <p:tav tm="0">
                                          <p:val>
                                            <p:strVal val="ppt_y"/>
                                          </p:val>
                                        </p:tav>
                                        <p:tav tm="100000">
                                          <p:val>
                                            <p:strVal val="1+ppt_h/2"/>
                                          </p:val>
                                        </p:tav>
                                      </p:tavLst>
                                    </p:anim>
                                    <p:set>
                                      <p:cBhvr>
                                        <p:cTn id="347" dur="1" fill="hold">
                                          <p:stCondLst>
                                            <p:cond delay="499"/>
                                          </p:stCondLst>
                                        </p:cTn>
                                        <p:tgtEl>
                                          <p:spTgt spid="71"/>
                                        </p:tgtEl>
                                        <p:attrNameLst>
                                          <p:attrName>style.visibility</p:attrName>
                                        </p:attrNameLst>
                                      </p:cBhvr>
                                      <p:to>
                                        <p:strVal val="hidden"/>
                                      </p:to>
                                    </p:set>
                                  </p:childTnLst>
                                </p:cTn>
                              </p:par>
                              <p:par>
                                <p:cTn id="348" presetID="64" presetClass="path" presetSubtype="0" accel="50000" decel="50000" fill="hold" nodeType="withEffect">
                                  <p:stCondLst>
                                    <p:cond delay="15800"/>
                                  </p:stCondLst>
                                  <p:childTnLst>
                                    <p:animMotion origin="layout" path="M -0.14774 0.04051 L -0.15017 -0.14144 " pathEditMode="relative" rAng="0" ptsTypes="AA">
                                      <p:cBhvr>
                                        <p:cTn id="349" dur="1000" fill="hold"/>
                                        <p:tgtEl>
                                          <p:spTgt spid="45"/>
                                        </p:tgtEl>
                                        <p:attrNameLst>
                                          <p:attrName>ppt_x</p:attrName>
                                          <p:attrName>ppt_y</p:attrName>
                                        </p:attrNameLst>
                                      </p:cBhvr>
                                      <p:rCtr x="-122" y="-9097"/>
                                    </p:animMotion>
                                  </p:childTnLst>
                                </p:cTn>
                              </p:par>
                              <p:par>
                                <p:cTn id="350" presetID="64" presetClass="path" presetSubtype="0" accel="50000" decel="50000" fill="hold" nodeType="withEffect">
                                  <p:stCondLst>
                                    <p:cond delay="15800"/>
                                  </p:stCondLst>
                                  <p:childTnLst>
                                    <p:animMotion origin="layout" path="M -0.14931 0.04172 L -0.15156 -0.23814 " pathEditMode="fixed" rAng="0" ptsTypes="AA">
                                      <p:cBhvr>
                                        <p:cTn id="351" dur="1000" fill="hold"/>
                                        <p:tgtEl>
                                          <p:spTgt spid="73"/>
                                        </p:tgtEl>
                                        <p:attrNameLst>
                                          <p:attrName>ppt_x</p:attrName>
                                          <p:attrName>ppt_y</p:attrName>
                                        </p:attrNameLst>
                                      </p:cBhvr>
                                      <p:rCtr x="-122" y="-14005"/>
                                    </p:animMotion>
                                  </p:childTnLst>
                                </p:cTn>
                              </p:par>
                            </p:childTnLst>
                          </p:cTn>
                        </p:par>
                        <p:par>
                          <p:cTn id="352" fill="hold">
                            <p:stCondLst>
                              <p:cond delay="67050"/>
                            </p:stCondLst>
                            <p:childTnLst>
                              <p:par>
                                <p:cTn id="353" presetID="2" presetClass="exit" presetSubtype="4" fill="hold" nodeType="afterEffect">
                                  <p:stCondLst>
                                    <p:cond delay="0"/>
                                  </p:stCondLst>
                                  <p:childTnLst>
                                    <p:anim calcmode="lin" valueType="num">
                                      <p:cBhvr additive="base">
                                        <p:cTn id="354" dur="500"/>
                                        <p:tgtEl>
                                          <p:spTgt spid="45"/>
                                        </p:tgtEl>
                                        <p:attrNameLst>
                                          <p:attrName>ppt_x</p:attrName>
                                        </p:attrNameLst>
                                      </p:cBhvr>
                                      <p:tavLst>
                                        <p:tav tm="0">
                                          <p:val>
                                            <p:strVal val="ppt_x"/>
                                          </p:val>
                                        </p:tav>
                                        <p:tav tm="100000">
                                          <p:val>
                                            <p:strVal val="ppt_x"/>
                                          </p:val>
                                        </p:tav>
                                      </p:tavLst>
                                    </p:anim>
                                    <p:anim calcmode="lin" valueType="num">
                                      <p:cBhvr additive="base">
                                        <p:cTn id="355" dur="500"/>
                                        <p:tgtEl>
                                          <p:spTgt spid="45"/>
                                        </p:tgtEl>
                                        <p:attrNameLst>
                                          <p:attrName>ppt_y</p:attrName>
                                        </p:attrNameLst>
                                      </p:cBhvr>
                                      <p:tavLst>
                                        <p:tav tm="0">
                                          <p:val>
                                            <p:strVal val="ppt_y"/>
                                          </p:val>
                                        </p:tav>
                                        <p:tav tm="100000">
                                          <p:val>
                                            <p:strVal val="1+ppt_h/2"/>
                                          </p:val>
                                        </p:tav>
                                      </p:tavLst>
                                    </p:anim>
                                    <p:set>
                                      <p:cBhvr>
                                        <p:cTn id="356" dur="1" fill="hold">
                                          <p:stCondLst>
                                            <p:cond delay="499"/>
                                          </p:stCondLst>
                                        </p:cTn>
                                        <p:tgtEl>
                                          <p:spTgt spid="45"/>
                                        </p:tgtEl>
                                        <p:attrNameLst>
                                          <p:attrName>style.visibility</p:attrName>
                                        </p:attrNameLst>
                                      </p:cBhvr>
                                      <p:to>
                                        <p:strVal val="hidden"/>
                                      </p:to>
                                    </p:set>
                                  </p:childTnLst>
                                </p:cTn>
                              </p:par>
                              <p:par>
                                <p:cTn id="357" presetID="2" presetClass="exit" presetSubtype="4" fill="hold" nodeType="withEffect">
                                  <p:stCondLst>
                                    <p:cond delay="0"/>
                                  </p:stCondLst>
                                  <p:childTnLst>
                                    <p:anim calcmode="lin" valueType="num">
                                      <p:cBhvr additive="base">
                                        <p:cTn id="358" dur="500"/>
                                        <p:tgtEl>
                                          <p:spTgt spid="73"/>
                                        </p:tgtEl>
                                        <p:attrNameLst>
                                          <p:attrName>ppt_x</p:attrName>
                                        </p:attrNameLst>
                                      </p:cBhvr>
                                      <p:tavLst>
                                        <p:tav tm="0">
                                          <p:val>
                                            <p:strVal val="ppt_x"/>
                                          </p:val>
                                        </p:tav>
                                        <p:tav tm="100000">
                                          <p:val>
                                            <p:strVal val="ppt_x"/>
                                          </p:val>
                                        </p:tav>
                                      </p:tavLst>
                                    </p:anim>
                                    <p:anim calcmode="lin" valueType="num">
                                      <p:cBhvr additive="base">
                                        <p:cTn id="359" dur="500"/>
                                        <p:tgtEl>
                                          <p:spTgt spid="73"/>
                                        </p:tgtEl>
                                        <p:attrNameLst>
                                          <p:attrName>ppt_y</p:attrName>
                                        </p:attrNameLst>
                                      </p:cBhvr>
                                      <p:tavLst>
                                        <p:tav tm="0">
                                          <p:val>
                                            <p:strVal val="ppt_y"/>
                                          </p:val>
                                        </p:tav>
                                        <p:tav tm="100000">
                                          <p:val>
                                            <p:strVal val="1+ppt_h/2"/>
                                          </p:val>
                                        </p:tav>
                                      </p:tavLst>
                                    </p:anim>
                                    <p:set>
                                      <p:cBhvr>
                                        <p:cTn id="360" dur="1" fill="hold">
                                          <p:stCondLst>
                                            <p:cond delay="499"/>
                                          </p:stCondLst>
                                        </p:cTn>
                                        <p:tgtEl>
                                          <p:spTgt spid="73"/>
                                        </p:tgtEl>
                                        <p:attrNameLst>
                                          <p:attrName>style.visibility</p:attrName>
                                        </p:attrNameLst>
                                      </p:cBhvr>
                                      <p:to>
                                        <p:strVal val="hidden"/>
                                      </p:to>
                                    </p:set>
                                  </p:childTnLst>
                                </p:cTn>
                              </p:par>
                            </p:childTnLst>
                          </p:cTn>
                        </p:par>
                        <p:par>
                          <p:cTn id="361" fill="hold">
                            <p:stCondLst>
                              <p:cond delay="67550"/>
                            </p:stCondLst>
                            <p:childTnLst>
                              <p:par>
                                <p:cTn id="362" presetID="16" presetClass="emph" presetSubtype="0" fill="hold" grpId="2" nodeType="afterEffect">
                                  <p:stCondLst>
                                    <p:cond delay="0"/>
                                  </p:stCondLst>
                                  <p:iterate type="lt">
                                    <p:tmPct val="4000"/>
                                  </p:iterate>
                                  <p:childTnLst>
                                    <p:set>
                                      <p:cBhvr override="childStyle">
                                        <p:cTn id="363" dur="500" fill="hold"/>
                                        <p:tgtEl>
                                          <p:spTgt spid="72"/>
                                        </p:tgtEl>
                                        <p:attrNameLst>
                                          <p:attrName>style.color</p:attrName>
                                        </p:attrNameLst>
                                      </p:cBhvr>
                                      <p:to>
                                        <p:clrVal>
                                          <a:srgbClr val="C00000"/>
                                        </p:clrVal>
                                      </p:to>
                                    </p:set>
                                    <p:set>
                                      <p:cBhvr>
                                        <p:cTn id="364" dur="500" fill="hold"/>
                                        <p:tgtEl>
                                          <p:spTgt spid="72"/>
                                        </p:tgtEl>
                                        <p:attrNameLst>
                                          <p:attrName>fillcolor</p:attrName>
                                        </p:attrNameLst>
                                      </p:cBhvr>
                                      <p:to>
                                        <p:clrVal>
                                          <a:srgbClr val="C00000"/>
                                        </p:clrVal>
                                      </p:to>
                                    </p:set>
                                    <p:set>
                                      <p:cBhvr>
                                        <p:cTn id="365" dur="500" fill="hold"/>
                                        <p:tgtEl>
                                          <p:spTgt spid="72"/>
                                        </p:tgtEl>
                                        <p:attrNameLst>
                                          <p:attrName>fill.type</p:attrName>
                                        </p:attrNameLst>
                                      </p:cBhvr>
                                      <p:to>
                                        <p:strVal val="solid"/>
                                      </p:to>
                                    </p:set>
                                  </p:childTnLst>
                                </p:cTn>
                              </p:par>
                            </p:childTnLst>
                          </p:cTn>
                        </p:par>
                      </p:childTnLst>
                    </p:cTn>
                  </p:par>
                </p:childTnLst>
              </p:cTn>
              <p:nextCondLst>
                <p:cond evt="onClick" delay="0">
                  <p:tgtEl>
                    <p:spTgt spid="72"/>
                  </p:tgtEl>
                </p:cond>
              </p:nextCondLst>
            </p:seq>
            <p:seq concurrent="1" nextAc="seek">
              <p:cTn id="366" restart="whenNotActive" fill="hold" evtFilter="cancelBubble" nodeType="interactiveSeq">
                <p:stCondLst>
                  <p:cond evt="onClick" delay="0">
                    <p:tgtEl>
                      <p:spTgt spid="33"/>
                    </p:tgtEl>
                  </p:cond>
                </p:stCondLst>
                <p:endSync evt="end" delay="0">
                  <p:rtn val="all"/>
                </p:endSync>
                <p:childTnLst>
                  <p:par>
                    <p:cTn id="367" fill="hold">
                      <p:stCondLst>
                        <p:cond delay="0"/>
                      </p:stCondLst>
                      <p:childTnLst>
                        <p:par>
                          <p:cTn id="368" fill="hold">
                            <p:stCondLst>
                              <p:cond delay="0"/>
                            </p:stCondLst>
                            <p:childTnLst>
                              <p:par>
                                <p:cTn id="369" presetID="26" presetClass="emph" presetSubtype="0" fill="hold" grpId="1" nodeType="withEffect">
                                  <p:stCondLst>
                                    <p:cond delay="0"/>
                                  </p:stCondLst>
                                  <p:iterate type="lt">
                                    <p:tmPct val="0"/>
                                  </p:iterate>
                                  <p:childTnLst>
                                    <p:animEffect transition="out" filter="fade">
                                      <p:cBhvr>
                                        <p:cTn id="370" dur="500" tmFilter="0, 0; .2, .5; .8, .5; 1, 0"/>
                                        <p:tgtEl>
                                          <p:spTgt spid="33"/>
                                        </p:tgtEl>
                                      </p:cBhvr>
                                    </p:animEffect>
                                    <p:animScale>
                                      <p:cBhvr>
                                        <p:cTn id="371" dur="250" autoRev="1" fill="hold"/>
                                        <p:tgtEl>
                                          <p:spTgt spid="33"/>
                                        </p:tgtEl>
                                      </p:cBhvr>
                                      <p:by x="105000" y="105000"/>
                                    </p:animScale>
                                  </p:childTnLst>
                                </p:cTn>
                              </p:par>
                              <p:par>
                                <p:cTn id="372" presetID="9" presetClass="entr" presetSubtype="0" fill="hold" grpId="4" nodeType="withEffect">
                                  <p:stCondLst>
                                    <p:cond delay="0"/>
                                  </p:stCondLst>
                                  <p:childTnLst>
                                    <p:set>
                                      <p:cBhvr>
                                        <p:cTn id="373" dur="1" fill="hold">
                                          <p:stCondLst>
                                            <p:cond delay="0"/>
                                          </p:stCondLst>
                                        </p:cTn>
                                        <p:tgtEl>
                                          <p:spTgt spid="43"/>
                                        </p:tgtEl>
                                        <p:attrNameLst>
                                          <p:attrName>style.visibility</p:attrName>
                                        </p:attrNameLst>
                                      </p:cBhvr>
                                      <p:to>
                                        <p:strVal val="visible"/>
                                      </p:to>
                                    </p:set>
                                    <p:animEffect transition="in" filter="dissolve">
                                      <p:cBhvr>
                                        <p:cTn id="374" dur="500"/>
                                        <p:tgtEl>
                                          <p:spTgt spid="43"/>
                                        </p:tgtEl>
                                      </p:cBhvr>
                                    </p:animEffect>
                                  </p:childTnLst>
                                </p:cTn>
                              </p:par>
                            </p:childTnLst>
                          </p:cTn>
                        </p:par>
                        <p:par>
                          <p:cTn id="375" fill="hold">
                            <p:stCondLst>
                              <p:cond delay="500"/>
                            </p:stCondLst>
                            <p:childTnLst>
                              <p:par>
                                <p:cTn id="376" presetID="34" presetClass="emph" presetSubtype="0" fill="hold" grpId="0" nodeType="afterEffect">
                                  <p:stCondLst>
                                    <p:cond delay="0"/>
                                  </p:stCondLst>
                                  <p:iterate type="lt">
                                    <p:tmPct val="10000"/>
                                  </p:iterate>
                                  <p:childTnLst>
                                    <p:animMotion origin="layout" path="M -0.00104 2.96296E-6 L 5E-6 -0.04815 " pathEditMode="relative" rAng="0" ptsTypes="AA">
                                      <p:cBhvr>
                                        <p:cTn id="377" dur="250" accel="50000" decel="50000" autoRev="1" fill="hold">
                                          <p:stCondLst>
                                            <p:cond delay="0"/>
                                          </p:stCondLst>
                                        </p:cTn>
                                        <p:tgtEl>
                                          <p:spTgt spid="4"/>
                                        </p:tgtEl>
                                        <p:attrNameLst>
                                          <p:attrName>ppt_x</p:attrName>
                                          <p:attrName>ppt_y</p:attrName>
                                        </p:attrNameLst>
                                      </p:cBhvr>
                                      <p:rCtr x="52" y="-2407"/>
                                    </p:animMotion>
                                    <p:animRot by="1500000">
                                      <p:cBhvr>
                                        <p:cTn id="378" dur="125" fill="hold">
                                          <p:stCondLst>
                                            <p:cond delay="0"/>
                                          </p:stCondLst>
                                        </p:cTn>
                                        <p:tgtEl>
                                          <p:spTgt spid="4"/>
                                        </p:tgtEl>
                                        <p:attrNameLst>
                                          <p:attrName>r</p:attrName>
                                        </p:attrNameLst>
                                      </p:cBhvr>
                                    </p:animRot>
                                    <p:animRot by="-1500000">
                                      <p:cBhvr>
                                        <p:cTn id="379" dur="125" fill="hold">
                                          <p:stCondLst>
                                            <p:cond delay="125"/>
                                          </p:stCondLst>
                                        </p:cTn>
                                        <p:tgtEl>
                                          <p:spTgt spid="4"/>
                                        </p:tgtEl>
                                        <p:attrNameLst>
                                          <p:attrName>r</p:attrName>
                                        </p:attrNameLst>
                                      </p:cBhvr>
                                    </p:animRot>
                                    <p:animRot by="-1500000">
                                      <p:cBhvr>
                                        <p:cTn id="380" dur="125" fill="hold">
                                          <p:stCondLst>
                                            <p:cond delay="250"/>
                                          </p:stCondLst>
                                        </p:cTn>
                                        <p:tgtEl>
                                          <p:spTgt spid="4"/>
                                        </p:tgtEl>
                                        <p:attrNameLst>
                                          <p:attrName>r</p:attrName>
                                        </p:attrNameLst>
                                      </p:cBhvr>
                                    </p:animRot>
                                    <p:animRot by="1500000">
                                      <p:cBhvr>
                                        <p:cTn id="381" dur="125" fill="hold">
                                          <p:stCondLst>
                                            <p:cond delay="375"/>
                                          </p:stCondLst>
                                        </p:cTn>
                                        <p:tgtEl>
                                          <p:spTgt spid="4"/>
                                        </p:tgtEl>
                                        <p:attrNameLst>
                                          <p:attrName>r</p:attrName>
                                        </p:attrNameLst>
                                      </p:cBhvr>
                                    </p:animRot>
                                  </p:childTnLst>
                                </p:cTn>
                              </p:par>
                              <p:par>
                                <p:cTn id="382" presetID="1" presetClass="entr" presetSubtype="0" fill="hold" grpId="1" nodeType="withEffect">
                                  <p:stCondLst>
                                    <p:cond delay="0"/>
                                  </p:stCondLst>
                                  <p:iterate type="lt">
                                    <p:tmAbs val="0"/>
                                  </p:iterate>
                                  <p:childTnLst>
                                    <p:set>
                                      <p:cBhvr>
                                        <p:cTn id="383" dur="1" fill="hold">
                                          <p:stCondLst>
                                            <p:cond delay="32599"/>
                                          </p:stCondLst>
                                        </p:cTn>
                                        <p:tgtEl>
                                          <p:spTgt spid="4"/>
                                        </p:tgtEl>
                                        <p:attrNameLst>
                                          <p:attrName>style.visibility</p:attrName>
                                        </p:attrNameLst>
                                      </p:cBhvr>
                                      <p:to>
                                        <p:strVal val="visible"/>
                                      </p:to>
                                    </p:set>
                                  </p:childTnLst>
                                  <p:subTnLst>
                                    <p:audio>
                                      <p:cMediaNode>
                                        <p:cTn display="0" masterRel="sameClick">
                                          <p:stCondLst>
                                            <p:cond evt="begin" delay="0">
                                              <p:tn val="382"/>
                                            </p:cond>
                                          </p:stCondLst>
                                          <p:endCondLst>
                                            <p:cond evt="onStopAudio" delay="0">
                                              <p:tgtEl>
                                                <p:sldTgt/>
                                              </p:tgtEl>
                                            </p:cond>
                                          </p:endCondLst>
                                        </p:cTn>
                                        <p:tgtEl>
                                          <p:sndTgt r:embed="rId16" name="cpL07S08_Clip_1.wav"/>
                                        </p:tgtEl>
                                      </p:cMediaNode>
                                    </p:audio>
                                  </p:subTnLst>
                                </p:cTn>
                              </p:par>
                              <p:par>
                                <p:cTn id="384" presetID="64" presetClass="path" presetSubtype="0" accel="50000" decel="50000" fill="hold" nodeType="withEffect">
                                  <p:stCondLst>
                                    <p:cond delay="0"/>
                                  </p:stCondLst>
                                  <p:childTnLst>
                                    <p:animMotion origin="layout" path="M 0.10781 0.04051 L 0.10555 -0.14144 " pathEditMode="relative" rAng="0" ptsTypes="AA">
                                      <p:cBhvr>
                                        <p:cTn id="385" dur="1000" fill="hold"/>
                                        <p:tgtEl>
                                          <p:spTgt spid="27"/>
                                        </p:tgtEl>
                                        <p:attrNameLst>
                                          <p:attrName>ppt_x</p:attrName>
                                          <p:attrName>ppt_y</p:attrName>
                                        </p:attrNameLst>
                                      </p:cBhvr>
                                      <p:rCtr x="-122" y="-9097"/>
                                    </p:animMotion>
                                  </p:childTnLst>
                                </p:cTn>
                              </p:par>
                              <p:par>
                                <p:cTn id="386" presetID="64" presetClass="path" presetSubtype="0" accel="50000" decel="50000" fill="hold" nodeType="withEffect">
                                  <p:stCondLst>
                                    <p:cond delay="0"/>
                                  </p:stCondLst>
                                  <p:childTnLst>
                                    <p:animMotion origin="layout" path="M 0.10799 0.0425 L 0.10574 -0.23737 " pathEditMode="fixed" rAng="0" ptsTypes="AA">
                                      <p:cBhvr>
                                        <p:cTn id="387" dur="1000" fill="hold"/>
                                        <p:tgtEl>
                                          <p:spTgt spid="49"/>
                                        </p:tgtEl>
                                        <p:attrNameLst>
                                          <p:attrName>ppt_x</p:attrName>
                                          <p:attrName>ppt_y</p:attrName>
                                        </p:attrNameLst>
                                      </p:cBhvr>
                                      <p:rCtr x="-122" y="-14005"/>
                                    </p:animMotion>
                                  </p:childTnLst>
                                </p:cTn>
                              </p:par>
                              <p:par>
                                <p:cTn id="388" presetID="2" presetClass="exit" presetSubtype="4" fill="hold" nodeType="withEffect">
                                  <p:stCondLst>
                                    <p:cond delay="23200"/>
                                  </p:stCondLst>
                                  <p:childTnLst>
                                    <p:anim calcmode="lin" valueType="num">
                                      <p:cBhvr additive="base">
                                        <p:cTn id="389" dur="500"/>
                                        <p:tgtEl>
                                          <p:spTgt spid="27"/>
                                        </p:tgtEl>
                                        <p:attrNameLst>
                                          <p:attrName>ppt_x</p:attrName>
                                        </p:attrNameLst>
                                      </p:cBhvr>
                                      <p:tavLst>
                                        <p:tav tm="0">
                                          <p:val>
                                            <p:strVal val="ppt_x"/>
                                          </p:val>
                                        </p:tav>
                                        <p:tav tm="100000">
                                          <p:val>
                                            <p:strVal val="ppt_x"/>
                                          </p:val>
                                        </p:tav>
                                      </p:tavLst>
                                    </p:anim>
                                    <p:anim calcmode="lin" valueType="num">
                                      <p:cBhvr additive="base">
                                        <p:cTn id="390" dur="500"/>
                                        <p:tgtEl>
                                          <p:spTgt spid="27"/>
                                        </p:tgtEl>
                                        <p:attrNameLst>
                                          <p:attrName>ppt_y</p:attrName>
                                        </p:attrNameLst>
                                      </p:cBhvr>
                                      <p:tavLst>
                                        <p:tav tm="0">
                                          <p:val>
                                            <p:strVal val="ppt_y"/>
                                          </p:val>
                                        </p:tav>
                                        <p:tav tm="100000">
                                          <p:val>
                                            <p:strVal val="1+ppt_h/2"/>
                                          </p:val>
                                        </p:tav>
                                      </p:tavLst>
                                    </p:anim>
                                    <p:set>
                                      <p:cBhvr>
                                        <p:cTn id="391" dur="1" fill="hold">
                                          <p:stCondLst>
                                            <p:cond delay="499"/>
                                          </p:stCondLst>
                                        </p:cTn>
                                        <p:tgtEl>
                                          <p:spTgt spid="27"/>
                                        </p:tgtEl>
                                        <p:attrNameLst>
                                          <p:attrName>style.visibility</p:attrName>
                                        </p:attrNameLst>
                                      </p:cBhvr>
                                      <p:to>
                                        <p:strVal val="hidden"/>
                                      </p:to>
                                    </p:set>
                                  </p:childTnLst>
                                </p:cTn>
                              </p:par>
                              <p:par>
                                <p:cTn id="392" presetID="2" presetClass="exit" presetSubtype="4" fill="hold" nodeType="withEffect">
                                  <p:stCondLst>
                                    <p:cond delay="23200"/>
                                  </p:stCondLst>
                                  <p:childTnLst>
                                    <p:anim calcmode="lin" valueType="num">
                                      <p:cBhvr additive="base">
                                        <p:cTn id="393" dur="500"/>
                                        <p:tgtEl>
                                          <p:spTgt spid="49"/>
                                        </p:tgtEl>
                                        <p:attrNameLst>
                                          <p:attrName>ppt_x</p:attrName>
                                        </p:attrNameLst>
                                      </p:cBhvr>
                                      <p:tavLst>
                                        <p:tav tm="0">
                                          <p:val>
                                            <p:strVal val="ppt_x"/>
                                          </p:val>
                                        </p:tav>
                                        <p:tav tm="100000">
                                          <p:val>
                                            <p:strVal val="ppt_x"/>
                                          </p:val>
                                        </p:tav>
                                      </p:tavLst>
                                    </p:anim>
                                    <p:anim calcmode="lin" valueType="num">
                                      <p:cBhvr additive="base">
                                        <p:cTn id="394" dur="500"/>
                                        <p:tgtEl>
                                          <p:spTgt spid="49"/>
                                        </p:tgtEl>
                                        <p:attrNameLst>
                                          <p:attrName>ppt_y</p:attrName>
                                        </p:attrNameLst>
                                      </p:cBhvr>
                                      <p:tavLst>
                                        <p:tav tm="0">
                                          <p:val>
                                            <p:strVal val="ppt_y"/>
                                          </p:val>
                                        </p:tav>
                                        <p:tav tm="100000">
                                          <p:val>
                                            <p:strVal val="1+ppt_h/2"/>
                                          </p:val>
                                        </p:tav>
                                      </p:tavLst>
                                    </p:anim>
                                    <p:set>
                                      <p:cBhvr>
                                        <p:cTn id="395" dur="1" fill="hold">
                                          <p:stCondLst>
                                            <p:cond delay="499"/>
                                          </p:stCondLst>
                                        </p:cTn>
                                        <p:tgtEl>
                                          <p:spTgt spid="49"/>
                                        </p:tgtEl>
                                        <p:attrNameLst>
                                          <p:attrName>style.visibility</p:attrName>
                                        </p:attrNameLst>
                                      </p:cBhvr>
                                      <p:to>
                                        <p:strVal val="hidden"/>
                                      </p:to>
                                    </p:set>
                                  </p:childTnLst>
                                </p:cTn>
                              </p:par>
                              <p:par>
                                <p:cTn id="396" presetID="64" presetClass="path" presetSubtype="0" accel="50000" decel="50000" fill="hold" nodeType="withEffect">
                                  <p:stCondLst>
                                    <p:cond delay="24500"/>
                                  </p:stCondLst>
                                  <p:childTnLst>
                                    <p:animMotion origin="layout" path="M 0.08802 0.04143 L 0.08576 -0.14051 " pathEditMode="relative" rAng="0" ptsTypes="AA">
                                      <p:cBhvr>
                                        <p:cTn id="397" dur="1000" fill="hold"/>
                                        <p:tgtEl>
                                          <p:spTgt spid="44"/>
                                        </p:tgtEl>
                                        <p:attrNameLst>
                                          <p:attrName>ppt_x</p:attrName>
                                          <p:attrName>ppt_y</p:attrName>
                                        </p:attrNameLst>
                                      </p:cBhvr>
                                      <p:rCtr x="-122" y="-9097"/>
                                    </p:animMotion>
                                  </p:childTnLst>
                                </p:cTn>
                              </p:par>
                              <p:par>
                                <p:cTn id="398" presetID="64" presetClass="path" presetSubtype="0" accel="50000" decel="50000" fill="hold" nodeType="withEffect">
                                  <p:stCondLst>
                                    <p:cond delay="24500"/>
                                  </p:stCondLst>
                                  <p:childTnLst>
                                    <p:animMotion origin="layout" path="M 0.08732 0.04136 L 0.08507 -0.2385 " pathEditMode="fixed" rAng="0" ptsTypes="AA">
                                      <p:cBhvr>
                                        <p:cTn id="399" dur="1000" fill="hold"/>
                                        <p:tgtEl>
                                          <p:spTgt spid="52"/>
                                        </p:tgtEl>
                                        <p:attrNameLst>
                                          <p:attrName>ppt_x</p:attrName>
                                          <p:attrName>ppt_y</p:attrName>
                                        </p:attrNameLst>
                                      </p:cBhvr>
                                      <p:rCtr x="-122" y="-14005"/>
                                    </p:animMotion>
                                  </p:childTnLst>
                                </p:cTn>
                              </p:par>
                            </p:childTnLst>
                          </p:cTn>
                        </p:par>
                        <p:par>
                          <p:cTn id="400" fill="hold">
                            <p:stCondLst>
                              <p:cond delay="33100"/>
                            </p:stCondLst>
                            <p:childTnLst>
                              <p:par>
                                <p:cTn id="401" presetID="2" presetClass="exit" presetSubtype="4" fill="hold" nodeType="afterEffect">
                                  <p:stCondLst>
                                    <p:cond delay="0"/>
                                  </p:stCondLst>
                                  <p:childTnLst>
                                    <p:anim calcmode="lin" valueType="num">
                                      <p:cBhvr additive="base">
                                        <p:cTn id="402" dur="500"/>
                                        <p:tgtEl>
                                          <p:spTgt spid="44"/>
                                        </p:tgtEl>
                                        <p:attrNameLst>
                                          <p:attrName>ppt_x</p:attrName>
                                        </p:attrNameLst>
                                      </p:cBhvr>
                                      <p:tavLst>
                                        <p:tav tm="0">
                                          <p:val>
                                            <p:strVal val="ppt_x"/>
                                          </p:val>
                                        </p:tav>
                                        <p:tav tm="100000">
                                          <p:val>
                                            <p:strVal val="ppt_x"/>
                                          </p:val>
                                        </p:tav>
                                      </p:tavLst>
                                    </p:anim>
                                    <p:anim calcmode="lin" valueType="num">
                                      <p:cBhvr additive="base">
                                        <p:cTn id="403" dur="500"/>
                                        <p:tgtEl>
                                          <p:spTgt spid="44"/>
                                        </p:tgtEl>
                                        <p:attrNameLst>
                                          <p:attrName>ppt_y</p:attrName>
                                        </p:attrNameLst>
                                      </p:cBhvr>
                                      <p:tavLst>
                                        <p:tav tm="0">
                                          <p:val>
                                            <p:strVal val="ppt_y"/>
                                          </p:val>
                                        </p:tav>
                                        <p:tav tm="100000">
                                          <p:val>
                                            <p:strVal val="1+ppt_h/2"/>
                                          </p:val>
                                        </p:tav>
                                      </p:tavLst>
                                    </p:anim>
                                    <p:set>
                                      <p:cBhvr>
                                        <p:cTn id="404" dur="1" fill="hold">
                                          <p:stCondLst>
                                            <p:cond delay="499"/>
                                          </p:stCondLst>
                                        </p:cTn>
                                        <p:tgtEl>
                                          <p:spTgt spid="44"/>
                                        </p:tgtEl>
                                        <p:attrNameLst>
                                          <p:attrName>style.visibility</p:attrName>
                                        </p:attrNameLst>
                                      </p:cBhvr>
                                      <p:to>
                                        <p:strVal val="hidden"/>
                                      </p:to>
                                    </p:set>
                                  </p:childTnLst>
                                </p:cTn>
                              </p:par>
                              <p:par>
                                <p:cTn id="405" presetID="2" presetClass="exit" presetSubtype="4" fill="hold" nodeType="withEffect">
                                  <p:stCondLst>
                                    <p:cond delay="0"/>
                                  </p:stCondLst>
                                  <p:childTnLst>
                                    <p:anim calcmode="lin" valueType="num">
                                      <p:cBhvr additive="base">
                                        <p:cTn id="406" dur="500"/>
                                        <p:tgtEl>
                                          <p:spTgt spid="52"/>
                                        </p:tgtEl>
                                        <p:attrNameLst>
                                          <p:attrName>ppt_x</p:attrName>
                                        </p:attrNameLst>
                                      </p:cBhvr>
                                      <p:tavLst>
                                        <p:tav tm="0">
                                          <p:val>
                                            <p:strVal val="ppt_x"/>
                                          </p:val>
                                        </p:tav>
                                        <p:tav tm="100000">
                                          <p:val>
                                            <p:strVal val="ppt_x"/>
                                          </p:val>
                                        </p:tav>
                                      </p:tavLst>
                                    </p:anim>
                                    <p:anim calcmode="lin" valueType="num">
                                      <p:cBhvr additive="base">
                                        <p:cTn id="407" dur="500"/>
                                        <p:tgtEl>
                                          <p:spTgt spid="52"/>
                                        </p:tgtEl>
                                        <p:attrNameLst>
                                          <p:attrName>ppt_y</p:attrName>
                                        </p:attrNameLst>
                                      </p:cBhvr>
                                      <p:tavLst>
                                        <p:tav tm="0">
                                          <p:val>
                                            <p:strVal val="ppt_y"/>
                                          </p:val>
                                        </p:tav>
                                        <p:tav tm="100000">
                                          <p:val>
                                            <p:strVal val="1+ppt_h/2"/>
                                          </p:val>
                                        </p:tav>
                                      </p:tavLst>
                                    </p:anim>
                                    <p:set>
                                      <p:cBhvr>
                                        <p:cTn id="408" dur="1" fill="hold">
                                          <p:stCondLst>
                                            <p:cond delay="499"/>
                                          </p:stCondLst>
                                        </p:cTn>
                                        <p:tgtEl>
                                          <p:spTgt spid="52"/>
                                        </p:tgtEl>
                                        <p:attrNameLst>
                                          <p:attrName>style.visibility</p:attrName>
                                        </p:attrNameLst>
                                      </p:cBhvr>
                                      <p:to>
                                        <p:strVal val="hidden"/>
                                      </p:to>
                                    </p:set>
                                  </p:childTnLst>
                                </p:cTn>
                              </p:par>
                            </p:childTnLst>
                          </p:cTn>
                        </p:par>
                        <p:par>
                          <p:cTn id="409" fill="hold">
                            <p:stCondLst>
                              <p:cond delay="33600"/>
                            </p:stCondLst>
                            <p:childTnLst>
                              <p:par>
                                <p:cTn id="410" presetID="16" presetClass="emph" presetSubtype="0" fill="hold" grpId="2" nodeType="afterEffect">
                                  <p:stCondLst>
                                    <p:cond delay="0"/>
                                  </p:stCondLst>
                                  <p:iterate type="lt">
                                    <p:tmPct val="4000"/>
                                  </p:iterate>
                                  <p:childTnLst>
                                    <p:set>
                                      <p:cBhvr override="childStyle">
                                        <p:cTn id="411" dur="500" fill="hold"/>
                                        <p:tgtEl>
                                          <p:spTgt spid="33"/>
                                        </p:tgtEl>
                                        <p:attrNameLst>
                                          <p:attrName>style.color</p:attrName>
                                        </p:attrNameLst>
                                      </p:cBhvr>
                                      <p:to>
                                        <p:clrVal>
                                          <a:srgbClr val="C00000"/>
                                        </p:clrVal>
                                      </p:to>
                                    </p:set>
                                    <p:set>
                                      <p:cBhvr>
                                        <p:cTn id="412" dur="500" fill="hold"/>
                                        <p:tgtEl>
                                          <p:spTgt spid="33"/>
                                        </p:tgtEl>
                                        <p:attrNameLst>
                                          <p:attrName>fillcolor</p:attrName>
                                        </p:attrNameLst>
                                      </p:cBhvr>
                                      <p:to>
                                        <p:clrVal>
                                          <a:srgbClr val="C00000"/>
                                        </p:clrVal>
                                      </p:to>
                                    </p:set>
                                    <p:set>
                                      <p:cBhvr>
                                        <p:cTn id="413" dur="500" fill="hold"/>
                                        <p:tgtEl>
                                          <p:spTgt spid="33"/>
                                        </p:tgtEl>
                                        <p:attrNameLst>
                                          <p:attrName>fill.type</p:attrName>
                                        </p:attrNameLst>
                                      </p:cBhvr>
                                      <p:to>
                                        <p:strVal val="solid"/>
                                      </p:to>
                                    </p:set>
                                  </p:childTnLst>
                                  <p:subTnLst>
                                    <p:audio>
                                      <p:cMediaNode>
                                        <p:cTn display="0" masterRel="sameClick">
                                          <p:stCondLst>
                                            <p:cond evt="begin" delay="0">
                                              <p:tn val="410"/>
                                            </p:cond>
                                          </p:stCondLst>
                                          <p:endCondLst>
                                            <p:cond evt="onStopAudio" delay="0">
                                              <p:tgtEl>
                                                <p:sldTgt/>
                                              </p:tgtEl>
                                            </p:cond>
                                          </p:endCondLst>
                                        </p:cTn>
                                        <p:tgtEl>
                                          <p:sndTgt r:embed="rId17" name="WhizzUpper.wav"/>
                                        </p:tgtEl>
                                      </p:cMediaNode>
                                    </p:audio>
                                  </p:subTnLst>
                                </p:cTn>
                              </p:par>
                            </p:childTnLst>
                          </p:cTn>
                        </p:par>
                      </p:childTnLst>
                    </p:cTn>
                  </p:par>
                </p:childTnLst>
              </p:cTn>
              <p:nextCondLst>
                <p:cond evt="onClick" delay="0">
                  <p:tgtEl>
                    <p:spTgt spid="33"/>
                  </p:tgtEl>
                </p:cond>
              </p:nextCondLst>
            </p:seq>
            <p:seq concurrent="1" nextAc="seek">
              <p:cTn id="414" restart="whenNotActive" fill="hold" evtFilter="cancelBubble" nodeType="interactiveSeq">
                <p:stCondLst>
                  <p:cond evt="onClick" delay="0">
                    <p:tgtEl>
                      <p:spTgt spid="38"/>
                    </p:tgtEl>
                  </p:cond>
                </p:stCondLst>
                <p:endSync evt="end" delay="0">
                  <p:rtn val="all"/>
                </p:endSync>
                <p:childTnLst>
                  <p:par>
                    <p:cTn id="415" fill="hold">
                      <p:stCondLst>
                        <p:cond delay="0"/>
                      </p:stCondLst>
                      <p:childTnLst>
                        <p:par>
                          <p:cTn id="416" fill="hold">
                            <p:stCondLst>
                              <p:cond delay="0"/>
                            </p:stCondLst>
                            <p:childTnLst>
                              <p:par>
                                <p:cTn id="417" presetID="1" presetClass="entr" presetSubtype="0" fill="hold" grpId="0" nodeType="withEffect">
                                  <p:stCondLst>
                                    <p:cond delay="0"/>
                                  </p:stCondLst>
                                  <p:childTnLst>
                                    <p:set>
                                      <p:cBhvr>
                                        <p:cTn id="418" dur="1" fill="hold">
                                          <p:stCondLst>
                                            <p:cond delay="0"/>
                                          </p:stCondLst>
                                        </p:cTn>
                                        <p:tgtEl>
                                          <p:spTgt spid="28"/>
                                        </p:tgtEl>
                                        <p:attrNameLst>
                                          <p:attrName>style.visibility</p:attrName>
                                        </p:attrNameLst>
                                      </p:cBhvr>
                                      <p:to>
                                        <p:strVal val="visible"/>
                                      </p:to>
                                    </p:set>
                                  </p:childTnLst>
                                </p:cTn>
                              </p:par>
                              <p:par>
                                <p:cTn id="419" presetID="1" presetClass="entr" presetSubtype="0" fill="hold" grpId="0" nodeType="withEffect">
                                  <p:stCondLst>
                                    <p:cond delay="0"/>
                                  </p:stCondLst>
                                  <p:childTnLst>
                                    <p:set>
                                      <p:cBhvr>
                                        <p:cTn id="420" dur="1" fill="hold">
                                          <p:stCondLst>
                                            <p:cond delay="0"/>
                                          </p:stCondLst>
                                        </p:cTn>
                                        <p:tgtEl>
                                          <p:spTgt spid="29"/>
                                        </p:tgtEl>
                                        <p:attrNameLst>
                                          <p:attrName>style.visibility</p:attrName>
                                        </p:attrNameLst>
                                      </p:cBhvr>
                                      <p:to>
                                        <p:strVal val="visible"/>
                                      </p:to>
                                    </p:set>
                                  </p:childTnLst>
                                </p:cTn>
                              </p:par>
                              <p:par>
                                <p:cTn id="421" presetID="1" presetClass="entr" presetSubtype="0" fill="hold" grpId="0" nodeType="withEffect">
                                  <p:stCondLst>
                                    <p:cond delay="0"/>
                                  </p:stCondLst>
                                  <p:childTnLst>
                                    <p:set>
                                      <p:cBhvr>
                                        <p:cTn id="422" dur="1" fill="hold">
                                          <p:stCondLst>
                                            <p:cond delay="0"/>
                                          </p:stCondLst>
                                        </p:cTn>
                                        <p:tgtEl>
                                          <p:spTgt spid="30"/>
                                        </p:tgtEl>
                                        <p:attrNameLst>
                                          <p:attrName>style.visibility</p:attrName>
                                        </p:attrNameLst>
                                      </p:cBhvr>
                                      <p:to>
                                        <p:strVal val="visible"/>
                                      </p:to>
                                    </p:set>
                                  </p:childTnLst>
                                </p:cTn>
                              </p:par>
                              <p:par>
                                <p:cTn id="423" presetID="1" presetClass="entr" presetSubtype="0" fill="hold" grpId="0" nodeType="withEffect">
                                  <p:stCondLst>
                                    <p:cond delay="0"/>
                                  </p:stCondLst>
                                  <p:childTnLst>
                                    <p:set>
                                      <p:cBhvr>
                                        <p:cTn id="424" dur="1" fill="hold">
                                          <p:stCondLst>
                                            <p:cond delay="0"/>
                                          </p:stCondLst>
                                        </p:cTn>
                                        <p:tgtEl>
                                          <p:spTgt spid="31"/>
                                        </p:tgtEl>
                                        <p:attrNameLst>
                                          <p:attrName>style.visibility</p:attrName>
                                        </p:attrNameLst>
                                      </p:cBhvr>
                                      <p:to>
                                        <p:strVal val="visible"/>
                                      </p:to>
                                    </p:set>
                                  </p:childTnLst>
                                </p:cTn>
                              </p:par>
                              <p:par>
                                <p:cTn id="425" presetID="1" presetClass="entr" presetSubtype="0" fill="hold" grpId="0" nodeType="withEffect">
                                  <p:stCondLst>
                                    <p:cond delay="0"/>
                                  </p:stCondLst>
                                  <p:childTnLst>
                                    <p:set>
                                      <p:cBhvr>
                                        <p:cTn id="426" dur="1" fill="hold">
                                          <p:stCondLst>
                                            <p:cond delay="0"/>
                                          </p:stCondLst>
                                        </p:cTn>
                                        <p:tgtEl>
                                          <p:spTgt spid="32"/>
                                        </p:tgtEl>
                                        <p:attrNameLst>
                                          <p:attrName>style.visibility</p:attrName>
                                        </p:attrNameLst>
                                      </p:cBhvr>
                                      <p:to>
                                        <p:strVal val="visible"/>
                                      </p:to>
                                    </p:set>
                                  </p:childTnLst>
                                </p:cTn>
                              </p:par>
                              <p:par>
                                <p:cTn id="427" presetID="1" presetClass="entr" presetSubtype="0" fill="hold" grpId="0" nodeType="withEffect">
                                  <p:stCondLst>
                                    <p:cond delay="0"/>
                                  </p:stCondLst>
                                  <p:childTnLst>
                                    <p:set>
                                      <p:cBhvr>
                                        <p:cTn id="428" dur="1" fill="hold">
                                          <p:stCondLst>
                                            <p:cond delay="0"/>
                                          </p:stCondLst>
                                        </p:cTn>
                                        <p:tgtEl>
                                          <p:spTgt spid="47"/>
                                        </p:tgtEl>
                                        <p:attrNameLst>
                                          <p:attrName>style.visibility</p:attrName>
                                        </p:attrNameLst>
                                      </p:cBhvr>
                                      <p:to>
                                        <p:strVal val="visible"/>
                                      </p:to>
                                    </p:set>
                                  </p:childTnLst>
                                </p:cTn>
                              </p:par>
                              <p:par>
                                <p:cTn id="429" presetID="1" presetClass="entr" presetSubtype="0" fill="hold" grpId="0" nodeType="withEffect">
                                  <p:stCondLst>
                                    <p:cond delay="0"/>
                                  </p:stCondLst>
                                  <p:childTnLst>
                                    <p:set>
                                      <p:cBhvr>
                                        <p:cTn id="430" dur="1" fill="hold">
                                          <p:stCondLst>
                                            <p:cond delay="0"/>
                                          </p:stCondLst>
                                        </p:cTn>
                                        <p:tgtEl>
                                          <p:spTgt spid="54"/>
                                        </p:tgtEl>
                                        <p:attrNameLst>
                                          <p:attrName>style.visibility</p:attrName>
                                        </p:attrNameLst>
                                      </p:cBhvr>
                                      <p:to>
                                        <p:strVal val="visible"/>
                                      </p:to>
                                    </p:set>
                                  </p:childTnLst>
                                </p:cTn>
                              </p:par>
                              <p:par>
                                <p:cTn id="431" presetID="1" presetClass="entr" presetSubtype="0" fill="hold" grpId="0" nodeType="withEffect">
                                  <p:stCondLst>
                                    <p:cond delay="0"/>
                                  </p:stCondLst>
                                  <p:childTnLst>
                                    <p:set>
                                      <p:cBhvr>
                                        <p:cTn id="432" dur="1" fill="hold">
                                          <p:stCondLst>
                                            <p:cond delay="0"/>
                                          </p:stCondLst>
                                        </p:cTn>
                                        <p:tgtEl>
                                          <p:spTgt spid="62"/>
                                        </p:tgtEl>
                                        <p:attrNameLst>
                                          <p:attrName>style.visibility</p:attrName>
                                        </p:attrNameLst>
                                      </p:cBhvr>
                                      <p:to>
                                        <p:strVal val="visible"/>
                                      </p:to>
                                    </p:set>
                                  </p:childTnLst>
                                </p:cTn>
                              </p:par>
                              <p:par>
                                <p:cTn id="433" presetID="1" presetClass="entr" presetSubtype="0" fill="hold" grpId="0" nodeType="withEffect">
                                  <p:stCondLst>
                                    <p:cond delay="0"/>
                                  </p:stCondLst>
                                  <p:childTnLst>
                                    <p:set>
                                      <p:cBhvr>
                                        <p:cTn id="434" dur="1" fill="hold">
                                          <p:stCondLst>
                                            <p:cond delay="0"/>
                                          </p:stCondLst>
                                        </p:cTn>
                                        <p:tgtEl>
                                          <p:spTgt spid="63"/>
                                        </p:tgtEl>
                                        <p:attrNameLst>
                                          <p:attrName>style.visibility</p:attrName>
                                        </p:attrNameLst>
                                      </p:cBhvr>
                                      <p:to>
                                        <p:strVal val="visible"/>
                                      </p:to>
                                    </p:set>
                                  </p:childTnLst>
                                </p:cTn>
                              </p:par>
                              <p:par>
                                <p:cTn id="435" presetID="1" presetClass="entr" presetSubtype="0" fill="hold" grpId="0" nodeType="withEffect">
                                  <p:stCondLst>
                                    <p:cond delay="0"/>
                                  </p:stCondLst>
                                  <p:childTnLst>
                                    <p:set>
                                      <p:cBhvr>
                                        <p:cTn id="436" dur="1" fill="hold">
                                          <p:stCondLst>
                                            <p:cond delay="0"/>
                                          </p:stCondLst>
                                        </p:cTn>
                                        <p:tgtEl>
                                          <p:spTgt spid="65"/>
                                        </p:tgtEl>
                                        <p:attrNameLst>
                                          <p:attrName>style.visibility</p:attrName>
                                        </p:attrNameLst>
                                      </p:cBhvr>
                                      <p:to>
                                        <p:strVal val="visible"/>
                                      </p:to>
                                    </p:set>
                                  </p:childTnLst>
                                </p:cTn>
                              </p:par>
                              <p:par>
                                <p:cTn id="437" presetID="1" presetClass="entr" presetSubtype="0" fill="hold" grpId="0" nodeType="withEffect">
                                  <p:stCondLst>
                                    <p:cond delay="0"/>
                                  </p:stCondLst>
                                  <p:childTnLst>
                                    <p:set>
                                      <p:cBhvr>
                                        <p:cTn id="438" dur="1" fill="hold">
                                          <p:stCondLst>
                                            <p:cond delay="0"/>
                                          </p:stCondLst>
                                        </p:cTn>
                                        <p:tgtEl>
                                          <p:spTgt spid="37"/>
                                        </p:tgtEl>
                                        <p:attrNameLst>
                                          <p:attrName>style.visibility</p:attrName>
                                        </p:attrNameLst>
                                      </p:cBhvr>
                                      <p:to>
                                        <p:strVal val="visible"/>
                                      </p:to>
                                    </p:set>
                                  </p:childTnLst>
                                </p:cTn>
                              </p:par>
                              <p:par>
                                <p:cTn id="439" presetID="1" presetClass="entr" presetSubtype="0" fill="hold" grpId="0" nodeType="withEffect">
                                  <p:stCondLst>
                                    <p:cond delay="0"/>
                                  </p:stCondLst>
                                  <p:childTnLst>
                                    <p:set>
                                      <p:cBhvr>
                                        <p:cTn id="440" dur="1" fill="hold">
                                          <p:stCondLst>
                                            <p:cond delay="0"/>
                                          </p:stCondLst>
                                        </p:cTn>
                                        <p:tgtEl>
                                          <p:spTgt spid="45"/>
                                        </p:tgtEl>
                                        <p:attrNameLst>
                                          <p:attrName>style.visibility</p:attrName>
                                        </p:attrNameLst>
                                      </p:cBhvr>
                                      <p:to>
                                        <p:strVal val="visible"/>
                                      </p:to>
                                    </p:set>
                                  </p:childTnLst>
                                </p:cTn>
                              </p:par>
                              <p:par>
                                <p:cTn id="441" presetID="1" presetClass="entr" presetSubtype="0" fill="hold" grpId="0" nodeType="withEffect">
                                  <p:stCondLst>
                                    <p:cond delay="0"/>
                                  </p:stCondLst>
                                  <p:childTnLst>
                                    <p:set>
                                      <p:cBhvr>
                                        <p:cTn id="442" dur="1" fill="hold">
                                          <p:stCondLst>
                                            <p:cond delay="0"/>
                                          </p:stCondLst>
                                        </p:cTn>
                                        <p:tgtEl>
                                          <p:spTgt spid="27"/>
                                        </p:tgtEl>
                                        <p:attrNameLst>
                                          <p:attrName>style.visibility</p:attrName>
                                        </p:attrNameLst>
                                      </p:cBhvr>
                                      <p:to>
                                        <p:strVal val="visible"/>
                                      </p:to>
                                    </p:set>
                                  </p:childTnLst>
                                </p:cTn>
                              </p:par>
                              <p:par>
                                <p:cTn id="443" presetID="1" presetClass="entr" presetSubtype="0" fill="hold" grpId="0" nodeType="withEffect">
                                  <p:stCondLst>
                                    <p:cond delay="0"/>
                                  </p:stCondLst>
                                  <p:childTnLst>
                                    <p:set>
                                      <p:cBhvr>
                                        <p:cTn id="444" dur="1" fill="hold">
                                          <p:stCondLst>
                                            <p:cond delay="0"/>
                                          </p:stCondLst>
                                        </p:cTn>
                                        <p:tgtEl>
                                          <p:spTgt spid="44"/>
                                        </p:tgtEl>
                                        <p:attrNameLst>
                                          <p:attrName>style.visibility</p:attrName>
                                        </p:attrNameLst>
                                      </p:cBhvr>
                                      <p:to>
                                        <p:strVal val="visible"/>
                                      </p:to>
                                    </p:set>
                                  </p:childTnLst>
                                </p:cTn>
                              </p:par>
                              <p:par>
                                <p:cTn id="445" presetID="1" presetClass="emph" presetSubtype="2" fill="hold" nodeType="withEffect">
                                  <p:stCondLst>
                                    <p:cond delay="0"/>
                                  </p:stCondLst>
                                  <p:childTnLst>
                                    <p:animClr clrSpc="rgb" dir="cw">
                                      <p:cBhvr>
                                        <p:cTn id="446" dur="1000" fill="hold"/>
                                        <p:tgtEl>
                                          <p:spTgt spid="38"/>
                                        </p:tgtEl>
                                        <p:attrNameLst>
                                          <p:attrName>fillcolor</p:attrName>
                                        </p:attrNameLst>
                                      </p:cBhvr>
                                      <p:to>
                                        <a:srgbClr val="4E67C8"/>
                                      </p:to>
                                    </p:animClr>
                                    <p:set>
                                      <p:cBhvr>
                                        <p:cTn id="447" dur="1000" fill="hold"/>
                                        <p:tgtEl>
                                          <p:spTgt spid="38"/>
                                        </p:tgtEl>
                                        <p:attrNameLst>
                                          <p:attrName>fill.type</p:attrName>
                                        </p:attrNameLst>
                                      </p:cBhvr>
                                      <p:to>
                                        <p:strVal val="solid"/>
                                      </p:to>
                                    </p:set>
                                    <p:set>
                                      <p:cBhvr>
                                        <p:cTn id="448" dur="1000" fill="hold"/>
                                        <p:tgtEl>
                                          <p:spTgt spid="38"/>
                                        </p:tgtEl>
                                        <p:attrNameLst>
                                          <p:attrName>fill.on</p:attrName>
                                        </p:attrNameLst>
                                      </p:cBhvr>
                                      <p:to>
                                        <p:strVal val="true"/>
                                      </p:to>
                                    </p:set>
                                  </p:childTnLst>
                                </p:cTn>
                              </p:par>
                              <p:par>
                                <p:cTn id="449" presetID="1" presetClass="emph" presetSubtype="2" fill="hold" nodeType="withEffect">
                                  <p:stCondLst>
                                    <p:cond delay="0"/>
                                  </p:stCondLst>
                                  <p:childTnLst>
                                    <p:animClr clrSpc="rgb" dir="cw">
                                      <p:cBhvr>
                                        <p:cTn id="450" dur="1000" fill="hold"/>
                                        <p:tgtEl>
                                          <p:spTgt spid="41"/>
                                        </p:tgtEl>
                                        <p:attrNameLst>
                                          <p:attrName>fillcolor</p:attrName>
                                        </p:attrNameLst>
                                      </p:cBhvr>
                                      <p:to>
                                        <a:srgbClr val="B4DCFA"/>
                                      </p:to>
                                    </p:animClr>
                                    <p:set>
                                      <p:cBhvr>
                                        <p:cTn id="451" dur="1000" fill="hold"/>
                                        <p:tgtEl>
                                          <p:spTgt spid="41"/>
                                        </p:tgtEl>
                                        <p:attrNameLst>
                                          <p:attrName>fill.type</p:attrName>
                                        </p:attrNameLst>
                                      </p:cBhvr>
                                      <p:to>
                                        <p:strVal val="solid"/>
                                      </p:to>
                                    </p:set>
                                    <p:set>
                                      <p:cBhvr>
                                        <p:cTn id="452" dur="1000" fill="hold"/>
                                        <p:tgtEl>
                                          <p:spTgt spid="41"/>
                                        </p:tgtEl>
                                        <p:attrNameLst>
                                          <p:attrName>fill.on</p:attrName>
                                        </p:attrNameLst>
                                      </p:cBhvr>
                                      <p:to>
                                        <p:strVal val="true"/>
                                      </p:to>
                                    </p:set>
                                  </p:childTnLst>
                                </p:cTn>
                              </p:par>
                            </p:childTnLst>
                          </p:cTn>
                        </p:par>
                        <p:par>
                          <p:cTn id="453" fill="hold">
                            <p:stCondLst>
                              <p:cond delay="1000"/>
                            </p:stCondLst>
                            <p:childTnLst>
                              <p:par>
                                <p:cTn id="454" presetID="9" presetClass="entr" presetSubtype="0" fill="hold" grpId="2" nodeType="afterEffect">
                                  <p:stCondLst>
                                    <p:cond delay="0"/>
                                  </p:stCondLst>
                                  <p:childTnLst>
                                    <p:set>
                                      <p:cBhvr>
                                        <p:cTn id="455" dur="1" fill="hold">
                                          <p:stCondLst>
                                            <p:cond delay="0"/>
                                          </p:stCondLst>
                                        </p:cTn>
                                        <p:tgtEl>
                                          <p:spTgt spid="43"/>
                                        </p:tgtEl>
                                        <p:attrNameLst>
                                          <p:attrName>style.visibility</p:attrName>
                                        </p:attrNameLst>
                                      </p:cBhvr>
                                      <p:to>
                                        <p:strVal val="visible"/>
                                      </p:to>
                                    </p:set>
                                    <p:animEffect transition="in" filter="dissolve">
                                      <p:cBhvr>
                                        <p:cTn id="456" dur="1000"/>
                                        <p:tgtEl>
                                          <p:spTgt spid="43"/>
                                        </p:tgtEl>
                                      </p:cBhvr>
                                    </p:animEffect>
                                  </p:childTnLst>
                                </p:cTn>
                              </p:par>
                            </p:childTnLst>
                          </p:cTn>
                        </p:par>
                      </p:childTnLst>
                    </p:cTn>
                  </p:par>
                </p:childTnLst>
              </p:cTn>
              <p:nextCondLst>
                <p:cond evt="onClick" delay="0">
                  <p:tgtEl>
                    <p:spTgt spid="38"/>
                  </p:tgtEl>
                </p:cond>
              </p:nextCondLst>
            </p:seq>
            <p:seq concurrent="1" nextAc="seek">
              <p:cTn id="457" restart="whenNotActive" fill="hold" evtFilter="cancelBubble" nodeType="interactiveSeq">
                <p:stCondLst>
                  <p:cond evt="onClick" delay="0">
                    <p:tgtEl>
                      <p:spTgt spid="40"/>
                    </p:tgtEl>
                  </p:cond>
                </p:stCondLst>
                <p:endSync evt="end" delay="0">
                  <p:rtn val="all"/>
                </p:endSync>
                <p:childTnLst>
                  <p:par>
                    <p:cTn id="458" fill="hold">
                      <p:stCondLst>
                        <p:cond delay="0"/>
                      </p:stCondLst>
                      <p:childTnLst>
                        <p:par>
                          <p:cTn id="459" fill="hold">
                            <p:stCondLst>
                              <p:cond delay="0"/>
                            </p:stCondLst>
                            <p:childTnLst>
                              <p:par>
                                <p:cTn id="460" presetID="1" presetClass="entr" presetSubtype="0" fill="hold" grpId="1" nodeType="withEffect">
                                  <p:stCondLst>
                                    <p:cond delay="0"/>
                                  </p:stCondLst>
                                  <p:childTnLst>
                                    <p:set>
                                      <p:cBhvr>
                                        <p:cTn id="461" dur="1" fill="hold">
                                          <p:stCondLst>
                                            <p:cond delay="0"/>
                                          </p:stCondLst>
                                        </p:cTn>
                                        <p:tgtEl>
                                          <p:spTgt spid="49"/>
                                        </p:tgtEl>
                                        <p:attrNameLst>
                                          <p:attrName>style.visibility</p:attrName>
                                        </p:attrNameLst>
                                      </p:cBhvr>
                                      <p:to>
                                        <p:strVal val="visible"/>
                                      </p:to>
                                    </p:set>
                                  </p:childTnLst>
                                </p:cTn>
                              </p:par>
                              <p:par>
                                <p:cTn id="462" presetID="1" presetClass="entr" presetSubtype="0" fill="hold" grpId="1" nodeType="withEffect">
                                  <p:stCondLst>
                                    <p:cond delay="0"/>
                                  </p:stCondLst>
                                  <p:childTnLst>
                                    <p:set>
                                      <p:cBhvr>
                                        <p:cTn id="463" dur="1" fill="hold">
                                          <p:stCondLst>
                                            <p:cond delay="0"/>
                                          </p:stCondLst>
                                        </p:cTn>
                                        <p:tgtEl>
                                          <p:spTgt spid="52"/>
                                        </p:tgtEl>
                                        <p:attrNameLst>
                                          <p:attrName>style.visibility</p:attrName>
                                        </p:attrNameLst>
                                      </p:cBhvr>
                                      <p:to>
                                        <p:strVal val="visible"/>
                                      </p:to>
                                    </p:set>
                                  </p:childTnLst>
                                </p:cTn>
                              </p:par>
                              <p:par>
                                <p:cTn id="464" presetID="1" presetClass="entr" presetSubtype="0" fill="hold" grpId="1" nodeType="withEffect">
                                  <p:stCondLst>
                                    <p:cond delay="0"/>
                                  </p:stCondLst>
                                  <p:childTnLst>
                                    <p:set>
                                      <p:cBhvr>
                                        <p:cTn id="465" dur="1" fill="hold">
                                          <p:stCondLst>
                                            <p:cond delay="0"/>
                                          </p:stCondLst>
                                        </p:cTn>
                                        <p:tgtEl>
                                          <p:spTgt spid="53"/>
                                        </p:tgtEl>
                                        <p:attrNameLst>
                                          <p:attrName>style.visibility</p:attrName>
                                        </p:attrNameLst>
                                      </p:cBhvr>
                                      <p:to>
                                        <p:strVal val="visible"/>
                                      </p:to>
                                    </p:set>
                                  </p:childTnLst>
                                </p:cTn>
                              </p:par>
                              <p:par>
                                <p:cTn id="466" presetID="1" presetClass="entr" presetSubtype="0" fill="hold" grpId="1" nodeType="withEffect">
                                  <p:stCondLst>
                                    <p:cond delay="0"/>
                                  </p:stCondLst>
                                  <p:childTnLst>
                                    <p:set>
                                      <p:cBhvr>
                                        <p:cTn id="467" dur="1" fill="hold">
                                          <p:stCondLst>
                                            <p:cond delay="0"/>
                                          </p:stCondLst>
                                        </p:cTn>
                                        <p:tgtEl>
                                          <p:spTgt spid="56"/>
                                        </p:tgtEl>
                                        <p:attrNameLst>
                                          <p:attrName>style.visibility</p:attrName>
                                        </p:attrNameLst>
                                      </p:cBhvr>
                                      <p:to>
                                        <p:strVal val="visible"/>
                                      </p:to>
                                    </p:set>
                                  </p:childTnLst>
                                </p:cTn>
                              </p:par>
                              <p:par>
                                <p:cTn id="468" presetID="1" presetClass="entr" presetSubtype="0" fill="hold" grpId="1" nodeType="withEffect">
                                  <p:stCondLst>
                                    <p:cond delay="0"/>
                                  </p:stCondLst>
                                  <p:childTnLst>
                                    <p:set>
                                      <p:cBhvr>
                                        <p:cTn id="469" dur="1" fill="hold">
                                          <p:stCondLst>
                                            <p:cond delay="0"/>
                                          </p:stCondLst>
                                        </p:cTn>
                                        <p:tgtEl>
                                          <p:spTgt spid="59"/>
                                        </p:tgtEl>
                                        <p:attrNameLst>
                                          <p:attrName>style.visibility</p:attrName>
                                        </p:attrNameLst>
                                      </p:cBhvr>
                                      <p:to>
                                        <p:strVal val="visible"/>
                                      </p:to>
                                    </p:set>
                                  </p:childTnLst>
                                </p:cTn>
                              </p:par>
                              <p:par>
                                <p:cTn id="470" presetID="1" presetClass="entr" presetSubtype="0" fill="hold" grpId="1" nodeType="withEffect">
                                  <p:stCondLst>
                                    <p:cond delay="0"/>
                                  </p:stCondLst>
                                  <p:childTnLst>
                                    <p:set>
                                      <p:cBhvr>
                                        <p:cTn id="471" dur="1" fill="hold">
                                          <p:stCondLst>
                                            <p:cond delay="0"/>
                                          </p:stCondLst>
                                        </p:cTn>
                                        <p:tgtEl>
                                          <p:spTgt spid="60"/>
                                        </p:tgtEl>
                                        <p:attrNameLst>
                                          <p:attrName>style.visibility</p:attrName>
                                        </p:attrNameLst>
                                      </p:cBhvr>
                                      <p:to>
                                        <p:strVal val="visible"/>
                                      </p:to>
                                    </p:set>
                                  </p:childTnLst>
                                </p:cTn>
                              </p:par>
                              <p:par>
                                <p:cTn id="472" presetID="1" presetClass="entr" presetSubtype="0" fill="hold" grpId="1" nodeType="withEffect">
                                  <p:stCondLst>
                                    <p:cond delay="0"/>
                                  </p:stCondLst>
                                  <p:childTnLst>
                                    <p:set>
                                      <p:cBhvr>
                                        <p:cTn id="473" dur="1" fill="hold">
                                          <p:stCondLst>
                                            <p:cond delay="0"/>
                                          </p:stCondLst>
                                        </p:cTn>
                                        <p:tgtEl>
                                          <p:spTgt spid="61"/>
                                        </p:tgtEl>
                                        <p:attrNameLst>
                                          <p:attrName>style.visibility</p:attrName>
                                        </p:attrNameLst>
                                      </p:cBhvr>
                                      <p:to>
                                        <p:strVal val="visible"/>
                                      </p:to>
                                    </p:set>
                                  </p:childTnLst>
                                </p:cTn>
                              </p:par>
                              <p:par>
                                <p:cTn id="474" presetID="1" presetClass="entr" presetSubtype="0" fill="hold" grpId="1" nodeType="withEffect">
                                  <p:stCondLst>
                                    <p:cond delay="0"/>
                                  </p:stCondLst>
                                  <p:childTnLst>
                                    <p:set>
                                      <p:cBhvr>
                                        <p:cTn id="475" dur="1" fill="hold">
                                          <p:stCondLst>
                                            <p:cond delay="0"/>
                                          </p:stCondLst>
                                        </p:cTn>
                                        <p:tgtEl>
                                          <p:spTgt spid="64"/>
                                        </p:tgtEl>
                                        <p:attrNameLst>
                                          <p:attrName>style.visibility</p:attrName>
                                        </p:attrNameLst>
                                      </p:cBhvr>
                                      <p:to>
                                        <p:strVal val="visible"/>
                                      </p:to>
                                    </p:set>
                                  </p:childTnLst>
                                </p:cTn>
                              </p:par>
                              <p:par>
                                <p:cTn id="476" presetID="1" presetClass="entr" presetSubtype="0" fill="hold" grpId="1" nodeType="withEffect">
                                  <p:stCondLst>
                                    <p:cond delay="0"/>
                                  </p:stCondLst>
                                  <p:childTnLst>
                                    <p:set>
                                      <p:cBhvr>
                                        <p:cTn id="477" dur="1" fill="hold">
                                          <p:stCondLst>
                                            <p:cond delay="0"/>
                                          </p:stCondLst>
                                        </p:cTn>
                                        <p:tgtEl>
                                          <p:spTgt spid="67"/>
                                        </p:tgtEl>
                                        <p:attrNameLst>
                                          <p:attrName>style.visibility</p:attrName>
                                        </p:attrNameLst>
                                      </p:cBhvr>
                                      <p:to>
                                        <p:strVal val="visible"/>
                                      </p:to>
                                    </p:set>
                                  </p:childTnLst>
                                </p:cTn>
                              </p:par>
                              <p:par>
                                <p:cTn id="478" presetID="1" presetClass="entr" presetSubtype="0" fill="hold" grpId="1" nodeType="withEffect">
                                  <p:stCondLst>
                                    <p:cond delay="0"/>
                                  </p:stCondLst>
                                  <p:childTnLst>
                                    <p:set>
                                      <p:cBhvr>
                                        <p:cTn id="479" dur="1" fill="hold">
                                          <p:stCondLst>
                                            <p:cond delay="0"/>
                                          </p:stCondLst>
                                        </p:cTn>
                                        <p:tgtEl>
                                          <p:spTgt spid="68"/>
                                        </p:tgtEl>
                                        <p:attrNameLst>
                                          <p:attrName>style.visibility</p:attrName>
                                        </p:attrNameLst>
                                      </p:cBhvr>
                                      <p:to>
                                        <p:strVal val="visible"/>
                                      </p:to>
                                    </p:set>
                                  </p:childTnLst>
                                </p:cTn>
                              </p:par>
                              <p:par>
                                <p:cTn id="480" presetID="1" presetClass="entr" presetSubtype="0" fill="hold" grpId="1" nodeType="withEffect">
                                  <p:stCondLst>
                                    <p:cond delay="0"/>
                                  </p:stCondLst>
                                  <p:childTnLst>
                                    <p:set>
                                      <p:cBhvr>
                                        <p:cTn id="481" dur="1" fill="hold">
                                          <p:stCondLst>
                                            <p:cond delay="0"/>
                                          </p:stCondLst>
                                        </p:cTn>
                                        <p:tgtEl>
                                          <p:spTgt spid="69"/>
                                        </p:tgtEl>
                                        <p:attrNameLst>
                                          <p:attrName>style.visibility</p:attrName>
                                        </p:attrNameLst>
                                      </p:cBhvr>
                                      <p:to>
                                        <p:strVal val="visible"/>
                                      </p:to>
                                    </p:set>
                                  </p:childTnLst>
                                </p:cTn>
                              </p:par>
                              <p:par>
                                <p:cTn id="482" presetID="1" presetClass="entr" presetSubtype="0" fill="hold" grpId="1" nodeType="withEffect">
                                  <p:stCondLst>
                                    <p:cond delay="0"/>
                                  </p:stCondLst>
                                  <p:childTnLst>
                                    <p:set>
                                      <p:cBhvr>
                                        <p:cTn id="483" dur="1" fill="hold">
                                          <p:stCondLst>
                                            <p:cond delay="0"/>
                                          </p:stCondLst>
                                        </p:cTn>
                                        <p:tgtEl>
                                          <p:spTgt spid="70"/>
                                        </p:tgtEl>
                                        <p:attrNameLst>
                                          <p:attrName>style.visibility</p:attrName>
                                        </p:attrNameLst>
                                      </p:cBhvr>
                                      <p:to>
                                        <p:strVal val="visible"/>
                                      </p:to>
                                    </p:set>
                                  </p:childTnLst>
                                </p:cTn>
                              </p:par>
                              <p:par>
                                <p:cTn id="484" presetID="1" presetClass="entr" presetSubtype="0" fill="hold" grpId="1" nodeType="withEffect">
                                  <p:stCondLst>
                                    <p:cond delay="0"/>
                                  </p:stCondLst>
                                  <p:childTnLst>
                                    <p:set>
                                      <p:cBhvr>
                                        <p:cTn id="485" dur="1" fill="hold">
                                          <p:stCondLst>
                                            <p:cond delay="0"/>
                                          </p:stCondLst>
                                        </p:cTn>
                                        <p:tgtEl>
                                          <p:spTgt spid="71"/>
                                        </p:tgtEl>
                                        <p:attrNameLst>
                                          <p:attrName>style.visibility</p:attrName>
                                        </p:attrNameLst>
                                      </p:cBhvr>
                                      <p:to>
                                        <p:strVal val="visible"/>
                                      </p:to>
                                    </p:set>
                                  </p:childTnLst>
                                </p:cTn>
                              </p:par>
                              <p:par>
                                <p:cTn id="486" presetID="1" presetClass="entr" presetSubtype="0" fill="hold" grpId="1" nodeType="withEffect">
                                  <p:stCondLst>
                                    <p:cond delay="0"/>
                                  </p:stCondLst>
                                  <p:childTnLst>
                                    <p:set>
                                      <p:cBhvr>
                                        <p:cTn id="487" dur="1" fill="hold">
                                          <p:stCondLst>
                                            <p:cond delay="0"/>
                                          </p:stCondLst>
                                        </p:cTn>
                                        <p:tgtEl>
                                          <p:spTgt spid="73"/>
                                        </p:tgtEl>
                                        <p:attrNameLst>
                                          <p:attrName>style.visibility</p:attrName>
                                        </p:attrNameLst>
                                      </p:cBhvr>
                                      <p:to>
                                        <p:strVal val="visible"/>
                                      </p:to>
                                    </p:set>
                                  </p:childTnLst>
                                </p:cTn>
                              </p:par>
                              <p:par>
                                <p:cTn id="488" presetID="1" presetClass="emph" presetSubtype="2" fill="hold" nodeType="withEffect">
                                  <p:stCondLst>
                                    <p:cond delay="0"/>
                                  </p:stCondLst>
                                  <p:childTnLst>
                                    <p:animClr clrSpc="rgb" dir="cw">
                                      <p:cBhvr>
                                        <p:cTn id="489" dur="1000" fill="hold"/>
                                        <p:tgtEl>
                                          <p:spTgt spid="40"/>
                                        </p:tgtEl>
                                        <p:attrNameLst>
                                          <p:attrName>fillcolor</p:attrName>
                                        </p:attrNameLst>
                                      </p:cBhvr>
                                      <p:to>
                                        <a:srgbClr val="4E67C8"/>
                                      </p:to>
                                    </p:animClr>
                                    <p:set>
                                      <p:cBhvr>
                                        <p:cTn id="490" dur="1000" fill="hold"/>
                                        <p:tgtEl>
                                          <p:spTgt spid="40"/>
                                        </p:tgtEl>
                                        <p:attrNameLst>
                                          <p:attrName>fill.type</p:attrName>
                                        </p:attrNameLst>
                                      </p:cBhvr>
                                      <p:to>
                                        <p:strVal val="solid"/>
                                      </p:to>
                                    </p:set>
                                    <p:set>
                                      <p:cBhvr>
                                        <p:cTn id="491" dur="1000" fill="hold"/>
                                        <p:tgtEl>
                                          <p:spTgt spid="40"/>
                                        </p:tgtEl>
                                        <p:attrNameLst>
                                          <p:attrName>fill.on</p:attrName>
                                        </p:attrNameLst>
                                      </p:cBhvr>
                                      <p:to>
                                        <p:strVal val="true"/>
                                      </p:to>
                                    </p:set>
                                  </p:childTnLst>
                                </p:cTn>
                              </p:par>
                              <p:par>
                                <p:cTn id="492" presetID="1" presetClass="emph" presetSubtype="2" fill="hold" nodeType="withEffect">
                                  <p:stCondLst>
                                    <p:cond delay="0"/>
                                  </p:stCondLst>
                                  <p:childTnLst>
                                    <p:animClr clrSpc="rgb" dir="cw">
                                      <p:cBhvr>
                                        <p:cTn id="493" dur="1000" fill="hold"/>
                                        <p:tgtEl>
                                          <p:spTgt spid="41"/>
                                        </p:tgtEl>
                                        <p:attrNameLst>
                                          <p:attrName>fillcolor</p:attrName>
                                        </p:attrNameLst>
                                      </p:cBhvr>
                                      <p:to>
                                        <a:srgbClr val="B4DCFA"/>
                                      </p:to>
                                    </p:animClr>
                                    <p:set>
                                      <p:cBhvr>
                                        <p:cTn id="494" dur="1000" fill="hold"/>
                                        <p:tgtEl>
                                          <p:spTgt spid="41"/>
                                        </p:tgtEl>
                                        <p:attrNameLst>
                                          <p:attrName>fill.type</p:attrName>
                                        </p:attrNameLst>
                                      </p:cBhvr>
                                      <p:to>
                                        <p:strVal val="solid"/>
                                      </p:to>
                                    </p:set>
                                    <p:set>
                                      <p:cBhvr>
                                        <p:cTn id="495" dur="1000" fill="hold"/>
                                        <p:tgtEl>
                                          <p:spTgt spid="41"/>
                                        </p:tgtEl>
                                        <p:attrNameLst>
                                          <p:attrName>fill.on</p:attrName>
                                        </p:attrNameLst>
                                      </p:cBhvr>
                                      <p:to>
                                        <p:strVal val="true"/>
                                      </p:to>
                                    </p:set>
                                  </p:childTnLst>
                                </p:cTn>
                              </p:par>
                            </p:childTnLst>
                          </p:cTn>
                        </p:par>
                        <p:par>
                          <p:cTn id="496" fill="hold">
                            <p:stCondLst>
                              <p:cond delay="1000"/>
                            </p:stCondLst>
                            <p:childTnLst>
                              <p:par>
                                <p:cTn id="497" presetID="9" presetClass="entr" presetSubtype="0" fill="hold" grpId="3" nodeType="afterEffect">
                                  <p:stCondLst>
                                    <p:cond delay="0"/>
                                  </p:stCondLst>
                                  <p:childTnLst>
                                    <p:set>
                                      <p:cBhvr>
                                        <p:cTn id="498" dur="1" fill="hold">
                                          <p:stCondLst>
                                            <p:cond delay="0"/>
                                          </p:stCondLst>
                                        </p:cTn>
                                        <p:tgtEl>
                                          <p:spTgt spid="43"/>
                                        </p:tgtEl>
                                        <p:attrNameLst>
                                          <p:attrName>style.visibility</p:attrName>
                                        </p:attrNameLst>
                                      </p:cBhvr>
                                      <p:to>
                                        <p:strVal val="visible"/>
                                      </p:to>
                                    </p:set>
                                    <p:animEffect transition="in" filter="dissolve">
                                      <p:cBhvr>
                                        <p:cTn id="499" dur="1000"/>
                                        <p:tgtEl>
                                          <p:spTgt spid="43"/>
                                        </p:tgtEl>
                                      </p:cBhvr>
                                    </p:animEffect>
                                  </p:childTnLst>
                                </p:cTn>
                              </p:par>
                            </p:childTnLst>
                          </p:cTn>
                        </p:par>
                      </p:childTnLst>
                    </p:cTn>
                  </p:par>
                </p:childTnLst>
              </p:cTn>
              <p:nextCondLst>
                <p:cond evt="onClick" delay="0">
                  <p:tgtEl>
                    <p:spTgt spid="40"/>
                  </p:tgtEl>
                </p:cond>
              </p:nextCondLst>
            </p:seq>
          </p:childTnLst>
        </p:cTn>
      </p:par>
    </p:tnLst>
    <p:bldLst>
      <p:bldP spid="4" grpId="0"/>
      <p:bldP spid="4" grpId="1"/>
      <p:bldP spid="4" grpId="2"/>
      <p:bldP spid="4" grpId="3"/>
      <p:bldP spid="9" grpId="0"/>
      <p:bldP spid="9" grpId="1"/>
      <p:bldP spid="21" grpId="0"/>
      <p:bldP spid="21" grpId="1"/>
      <p:bldP spid="25" grpId="0" animBg="1"/>
      <p:bldP spid="25" grpId="1" animBg="1"/>
      <p:bldP spid="25" grpId="2" animBg="1"/>
      <p:bldP spid="27" grpId="0" animBg="1"/>
      <p:bldP spid="27" grpId="1" animBg="1"/>
      <p:bldP spid="72" grpId="0" animBg="1"/>
      <p:bldP spid="72" grpId="1" animBg="1"/>
      <p:bldP spid="72" grpId="2" animBg="1"/>
      <p:bldP spid="57" grpId="0"/>
      <p:bldP spid="57" grpId="1"/>
      <p:bldP spid="58" grpId="0"/>
      <p:bldP spid="58" grpId="1"/>
      <p:bldP spid="50" grpId="0"/>
      <p:bldP spid="50" grpId="1"/>
      <p:bldP spid="6" grpId="0"/>
      <p:bldP spid="6" grpId="1"/>
      <p:bldP spid="94" grpId="0"/>
      <p:bldP spid="33" grpId="0" animBg="1"/>
      <p:bldP spid="33" grpId="1" animBg="1"/>
      <p:bldP spid="33" grpId="2" animBg="1"/>
      <p:bldP spid="34" grpId="0"/>
      <p:bldP spid="34" grpId="1"/>
      <p:bldP spid="35" grpId="0"/>
      <p:bldP spid="36" grpId="0"/>
      <p:bldP spid="36" grpId="1"/>
      <p:bldP spid="39" grpId="0"/>
      <p:bldP spid="39" grpId="1"/>
      <p:bldP spid="55" grpId="0" animBg="1"/>
      <p:bldP spid="55" grpId="1" animBg="1"/>
      <p:bldP spid="66" grpId="0" animBg="1"/>
      <p:bldP spid="66" grpId="1" animBg="1"/>
      <p:bldP spid="44" grpId="0" animBg="1"/>
      <p:bldP spid="44" grpId="1" animBg="1"/>
      <p:bldP spid="43" grpId="0" animBg="1"/>
      <p:bldP spid="43" grpId="1" animBg="1"/>
      <p:bldP spid="43" grpId="2" animBg="1"/>
      <p:bldP spid="43" grpId="3" animBg="1"/>
      <p:bldP spid="43" grpId="4" animBg="1"/>
      <p:bldP spid="28" grpId="0" animBg="1"/>
      <p:bldP spid="28" grpId="1" animBg="1"/>
      <p:bldP spid="29" grpId="0" animBg="1"/>
      <p:bldP spid="29" grpId="1" animBg="1"/>
      <p:bldP spid="30" grpId="0" animBg="1"/>
      <p:bldP spid="30" grpId="1" animBg="1"/>
      <p:bldP spid="31" grpId="0" animBg="1"/>
      <p:bldP spid="31" grpId="1" animBg="1"/>
      <p:bldP spid="32" grpId="0" animBg="1"/>
      <p:bldP spid="32" grpId="1" animBg="1"/>
      <p:bldP spid="47" grpId="0" animBg="1"/>
      <p:bldP spid="47" grpId="1" animBg="1"/>
      <p:bldP spid="54" grpId="0" animBg="1"/>
      <p:bldP spid="54" grpId="1" animBg="1"/>
      <p:bldP spid="62" grpId="0" animBg="1"/>
      <p:bldP spid="62" grpId="1" animBg="1"/>
      <p:bldP spid="63" grpId="0" animBg="1"/>
      <p:bldP spid="63" grpId="1" animBg="1"/>
      <p:bldP spid="65" grpId="0" animBg="1"/>
      <p:bldP spid="65" grpId="1" animBg="1"/>
      <p:bldP spid="37" grpId="0" animBg="1"/>
      <p:bldP spid="37" grpId="1" animBg="1"/>
      <p:bldP spid="45" grpId="0" animBg="1"/>
      <p:bldP spid="45" grpId="1" animBg="1"/>
      <p:bldP spid="46" grpId="0" animBg="1"/>
      <p:bldP spid="48" grpId="0" animBg="1"/>
      <p:bldP spid="5" grpId="0" animBg="1"/>
      <p:bldP spid="5" grpId="1" animBg="1"/>
      <p:bldP spid="5" grpId="2" animBg="1"/>
      <p:bldP spid="51" grpId="0" animBg="1"/>
      <p:bldP spid="51" grpId="1" animBg="1"/>
      <p:bldP spid="51" grpId="2" animBg="1"/>
      <p:bldP spid="49" grpId="0" animBg="1"/>
      <p:bldP spid="49" grpId="1" animBg="1"/>
      <p:bldP spid="52" grpId="0" animBg="1"/>
      <p:bldP spid="52" grpId="1" animBg="1"/>
      <p:bldP spid="53" grpId="0" animBg="1"/>
      <p:bldP spid="53" grpId="1" animBg="1"/>
      <p:bldP spid="56" grpId="0" animBg="1"/>
      <p:bldP spid="56" grpId="1" animBg="1"/>
      <p:bldP spid="59" grpId="0" animBg="1"/>
      <p:bldP spid="59" grpId="1" animBg="1"/>
      <p:bldP spid="60" grpId="0" animBg="1"/>
      <p:bldP spid="60" grpId="1" animBg="1"/>
      <p:bldP spid="61" grpId="0" animBg="1"/>
      <p:bldP spid="61" grpId="1" animBg="1"/>
      <p:bldP spid="64" grpId="0" animBg="1"/>
      <p:bldP spid="64" grpId="1" animBg="1"/>
      <p:bldP spid="67" grpId="0" animBg="1"/>
      <p:bldP spid="67" grpId="1" animBg="1"/>
      <p:bldP spid="68" grpId="0" animBg="1"/>
      <p:bldP spid="68" grpId="1" animBg="1"/>
      <p:bldP spid="69" grpId="0" animBg="1"/>
      <p:bldP spid="69" grpId="1" animBg="1"/>
      <p:bldP spid="70" grpId="0" animBg="1"/>
      <p:bldP spid="70" grpId="1" animBg="1"/>
      <p:bldP spid="71" grpId="0" animBg="1"/>
      <p:bldP spid="71" grpId="1" animBg="1"/>
      <p:bldP spid="73" grpId="0" animBg="1"/>
      <p:bldP spid="73" grpId="1"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zápatí 1"/>
          <p:cNvSpPr>
            <a:spLocks noGrp="1"/>
          </p:cNvSpPr>
          <p:nvPr>
            <p:ph type="ftr" sz="quarter" idx="11"/>
          </p:nvPr>
        </p:nvSpPr>
        <p:spPr>
          <a:xfrm>
            <a:off x="180000" y="6336000"/>
            <a:ext cx="3312000" cy="360000"/>
          </a:xfrm>
        </p:spPr>
        <p:txBody>
          <a:bodyPr/>
          <a:lstStyle/>
          <a:p>
            <a:r>
              <a:rPr lang="en-GB" dirty="0"/>
              <a:t>Forward rate agreement</a:t>
            </a:r>
          </a:p>
        </p:txBody>
      </p:sp>
      <p:sp>
        <p:nvSpPr>
          <p:cNvPr id="3" name="Zástupný symbol pro číslo snímku 2"/>
          <p:cNvSpPr>
            <a:spLocks noGrp="1"/>
          </p:cNvSpPr>
          <p:nvPr>
            <p:ph type="sldNum" sz="quarter" idx="12"/>
          </p:nvPr>
        </p:nvSpPr>
        <p:spPr>
          <a:xfrm>
            <a:off x="7164000" y="6336000"/>
            <a:ext cx="1800000" cy="360000"/>
          </a:xfrm>
        </p:spPr>
        <p:txBody>
          <a:bodyPr/>
          <a:lstStyle/>
          <a:p>
            <a:pPr algn="r"/>
            <a:r>
              <a:rPr lang="cs-CZ" dirty="0"/>
              <a:t>9</a:t>
            </a:r>
          </a:p>
        </p:txBody>
      </p:sp>
      <p:sp>
        <p:nvSpPr>
          <p:cNvPr id="4" name="Nadpis 3"/>
          <p:cNvSpPr>
            <a:spLocks noGrp="1"/>
          </p:cNvSpPr>
          <p:nvPr>
            <p:ph type="title"/>
          </p:nvPr>
        </p:nvSpPr>
        <p:spPr>
          <a:xfrm>
            <a:off x="144000" y="144000"/>
            <a:ext cx="5238768" cy="648072"/>
          </a:xfrm>
        </p:spPr>
        <p:txBody>
          <a:bodyPr/>
          <a:lstStyle/>
          <a:p>
            <a:r>
              <a:rPr lang="en-GB" dirty="0"/>
              <a:t>Futures-linked FRA contract</a:t>
            </a:r>
            <a:r>
              <a:rPr lang="cs-CZ" dirty="0"/>
              <a:t>s</a:t>
            </a:r>
            <a:endParaRPr lang="en-GB" dirty="0"/>
          </a:p>
        </p:txBody>
      </p:sp>
      <p:sp>
        <p:nvSpPr>
          <p:cNvPr id="9" name="TextovéPole 8"/>
          <p:cNvSpPr txBox="1"/>
          <p:nvPr/>
        </p:nvSpPr>
        <p:spPr>
          <a:xfrm>
            <a:off x="864001" y="4572000"/>
            <a:ext cx="3708000" cy="430887"/>
          </a:xfrm>
          <a:prstGeom prst="rect">
            <a:avLst/>
          </a:prstGeom>
          <a:noFill/>
          <a:ln>
            <a:noFill/>
          </a:ln>
        </p:spPr>
        <p:txBody>
          <a:bodyPr wrap="square" rtlCol="0">
            <a:spAutoFit/>
          </a:bodyPr>
          <a:lstStyle/>
          <a:p>
            <a:pPr marL="324000" indent="-324000">
              <a:buClr>
                <a:srgbClr val="7030A0"/>
              </a:buClr>
              <a:buFont typeface="Wingdings" panose="05000000000000000000" pitchFamily="2" charset="2"/>
              <a:buChar char="Ø"/>
            </a:pPr>
            <a:r>
              <a:rPr lang="en-GB" sz="2200" dirty="0">
                <a:latin typeface="Cambria Math" panose="02040503050406030204" pitchFamily="18" charset="0"/>
                <a:ea typeface="Cambria Math" panose="02040503050406030204" pitchFamily="18" charset="0"/>
              </a:rPr>
              <a:t>Futures-linked FRA strip</a:t>
            </a:r>
          </a:p>
        </p:txBody>
      </p:sp>
      <p:sp>
        <p:nvSpPr>
          <p:cNvPr id="21" name="TextovéPole 20"/>
          <p:cNvSpPr txBox="1"/>
          <p:nvPr/>
        </p:nvSpPr>
        <p:spPr>
          <a:xfrm>
            <a:off x="863999" y="954000"/>
            <a:ext cx="4428001" cy="430887"/>
          </a:xfrm>
          <a:prstGeom prst="rect">
            <a:avLst/>
          </a:prstGeom>
          <a:noFill/>
          <a:ln>
            <a:noFill/>
          </a:ln>
        </p:spPr>
        <p:txBody>
          <a:bodyPr wrap="square" rtlCol="0">
            <a:spAutoFit/>
          </a:bodyPr>
          <a:lstStyle/>
          <a:p>
            <a:pPr marL="324000" lvl="2" indent="-324000">
              <a:buClr>
                <a:srgbClr val="7030A0"/>
              </a:buClr>
              <a:buFont typeface="Wingdings" panose="05000000000000000000" pitchFamily="2" charset="2"/>
              <a:buChar char="Ø"/>
            </a:pPr>
            <a:r>
              <a:rPr lang="en-GB" sz="2200" dirty="0">
                <a:latin typeface="Cambria Math" panose="02040503050406030204" pitchFamily="18" charset="0"/>
                <a:ea typeface="Cambria Math" panose="02040503050406030204" pitchFamily="18" charset="0"/>
              </a:rPr>
              <a:t>Futures-linked FRA contract</a:t>
            </a:r>
          </a:p>
        </p:txBody>
      </p:sp>
      <p:sp>
        <p:nvSpPr>
          <p:cNvPr id="25" name="Tlačítko akce: Zvuk 24">
            <a:hlinkClick r:id="" action="ppaction://noaction" highlightClick="1"/>
          </p:cNvPr>
          <p:cNvSpPr/>
          <p:nvPr/>
        </p:nvSpPr>
        <p:spPr>
          <a:xfrm>
            <a:off x="252000" y="900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cs-CZ" sz="1200" b="1" dirty="0">
                <a:solidFill>
                  <a:srgbClr val="FFFF00"/>
                </a:solidFill>
              </a:rPr>
              <a:t>2</a:t>
            </a:r>
          </a:p>
        </p:txBody>
      </p:sp>
      <p:sp>
        <p:nvSpPr>
          <p:cNvPr id="27" name="TextovéPole 26"/>
          <p:cNvSpPr txBox="1">
            <a:spLocks/>
          </p:cNvSpPr>
          <p:nvPr/>
        </p:nvSpPr>
        <p:spPr>
          <a:xfrm>
            <a:off x="-720000" y="7092000"/>
            <a:ext cx="8640000" cy="576064"/>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a:r>
              <a:rPr lang="cs-CZ" dirty="0"/>
              <a:t>Jak bylo řečeno na předchozím snímku, krátkodobý úrokový futuritní kontrakt nabízí hotovostní tok, který se velmi podobá hotovostnímu toku FRA kontraktu. Proto nepřekvapí, že FRA sazby přebírají kotace mnohem likvidnějších úrokových futurit. Podívejme se nyní na tuto záležitost podrobněji. </a:t>
            </a:r>
            <a:endParaRPr lang="cs-CZ" dirty="0">
              <a:effectLst/>
            </a:endParaRPr>
          </a:p>
        </p:txBody>
      </p:sp>
      <p:sp>
        <p:nvSpPr>
          <p:cNvPr id="28" name="TextovéPole 27"/>
          <p:cNvSpPr txBox="1">
            <a:spLocks/>
          </p:cNvSpPr>
          <p:nvPr/>
        </p:nvSpPr>
        <p:spPr>
          <a:xfrm>
            <a:off x="-54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a:r>
              <a:rPr lang="cs-CZ" dirty="0"/>
              <a:t>FRA kontrakt, jehož FRA sazba přebírá kotaci z futuritního trhu, bude nazýván provázaným FRA kontraktem.</a:t>
            </a:r>
            <a:endParaRPr lang="cs-CZ" dirty="0">
              <a:effectLst/>
            </a:endParaRPr>
          </a:p>
        </p:txBody>
      </p:sp>
      <p:sp>
        <p:nvSpPr>
          <p:cNvPr id="29" name="TextovéPole 28"/>
          <p:cNvSpPr txBox="1">
            <a:spLocks/>
          </p:cNvSpPr>
          <p:nvPr/>
        </p:nvSpPr>
        <p:spPr>
          <a:xfrm>
            <a:off x="-3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marL="0" lvl="1"/>
            <a:r>
              <a:rPr lang="cs-CZ" sz="1000" dirty="0"/>
              <a:t>Jaké požadavky musí být splněny, aby platila rovnost mezi FRA sazbou a implikovanou úrokovou sazbou futuritního kontraktu? Odpověď nalezneme v tomto vztahu. Na jeho levé straně se nachází výplata úrokové futurity a na pravé straně výplata FRA kontraktu. </a:t>
            </a:r>
          </a:p>
        </p:txBody>
      </p:sp>
      <p:sp>
        <p:nvSpPr>
          <p:cNvPr id="30" name="TextovéPole 29"/>
          <p:cNvSpPr txBox="1">
            <a:spLocks/>
          </p:cNvSpPr>
          <p:nvPr/>
        </p:nvSpPr>
        <p:spPr>
          <a:xfrm>
            <a:off x="-1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fontAlgn="base"/>
            <a:r>
              <a:rPr lang="cs-CZ" dirty="0"/>
              <a:t>Předně je evidentní, že FRA období a úrokové období podkladového futuritního depozita musí začínat ve stejném okamžiku a musí mít stejnou délku. Tento společný začátek úrokového období je jednotně značen písmenem T. Úrokové období má délku tří měsíců.</a:t>
            </a:r>
          </a:p>
        </p:txBody>
      </p:sp>
      <p:sp>
        <p:nvSpPr>
          <p:cNvPr id="31" name="TextovéPole 30"/>
          <p:cNvSpPr txBox="1">
            <a:spLocks/>
          </p:cNvSpPr>
          <p:nvPr/>
        </p:nvSpPr>
        <p:spPr>
          <a:xfrm>
            <a:off x="0" y="7091999"/>
            <a:ext cx="8640000" cy="576000"/>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a:r>
              <a:rPr lang="cs-CZ" dirty="0"/>
              <a:t>Neméně zřejmý je požadavek, že pomyslná jistina FRA kontraktu se rovná velikosti futuritního kontraktu a že oba dva kontrakty používají stejnou pohyblivou sazbu. V našem příkladu je to tříměsíční sazba Libor. </a:t>
            </a:r>
          </a:p>
        </p:txBody>
      </p:sp>
      <p:sp>
        <p:nvSpPr>
          <p:cNvPr id="32" name="TextovéPole 31"/>
          <p:cNvSpPr txBox="1">
            <a:spLocks/>
          </p:cNvSpPr>
          <p:nvPr/>
        </p:nvSpPr>
        <p:spPr>
          <a:xfrm>
            <a:off x="180000" y="7092000"/>
            <a:ext cx="8640000" cy="576000"/>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a:r>
              <a:rPr lang="cs-CZ" dirty="0"/>
              <a:t>A konečně je nutné ignorovat kvantitativní dopad diskontování na výplatu FRA kontraktu. Toto zjednodušení lze akceptovat v případě, že úrokové období je relativně krátké a úrokové sazby jsou relativně nízké.</a:t>
            </a:r>
          </a:p>
        </p:txBody>
      </p:sp>
      <p:sp>
        <p:nvSpPr>
          <p:cNvPr id="47" name="TextovéPole 46"/>
          <p:cNvSpPr txBox="1">
            <a:spLocks/>
          </p:cNvSpPr>
          <p:nvPr/>
        </p:nvSpPr>
        <p:spPr>
          <a:xfrm>
            <a:off x="3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a:r>
              <a:rPr lang="en-GB" dirty="0" err="1"/>
              <a:t>Dáme</a:t>
            </a:r>
            <a:r>
              <a:rPr lang="en-GB" dirty="0"/>
              <a:t>-li </a:t>
            </a:r>
            <a:r>
              <a:rPr lang="en-GB" dirty="0" err="1"/>
              <a:t>všechny</a:t>
            </a:r>
            <a:r>
              <a:rPr lang="en-GB" dirty="0"/>
              <a:t> </a:t>
            </a:r>
            <a:r>
              <a:rPr lang="en-GB" dirty="0" err="1"/>
              <a:t>výše</a:t>
            </a:r>
            <a:r>
              <a:rPr lang="en-GB" dirty="0"/>
              <a:t> </a:t>
            </a:r>
            <a:r>
              <a:rPr lang="en-GB" dirty="0" err="1"/>
              <a:t>uvedené</a:t>
            </a:r>
            <a:r>
              <a:rPr lang="en-GB" dirty="0"/>
              <a:t> </a:t>
            </a:r>
            <a:r>
              <a:rPr lang="en-GB" dirty="0" err="1"/>
              <a:t>předpoklady</a:t>
            </a:r>
            <a:r>
              <a:rPr lang="en-GB" dirty="0"/>
              <a:t> </a:t>
            </a:r>
            <a:r>
              <a:rPr lang="en-GB" dirty="0" err="1"/>
              <a:t>dohromady</a:t>
            </a:r>
            <a:r>
              <a:rPr lang="en-GB" dirty="0"/>
              <a:t>, </a:t>
            </a:r>
            <a:r>
              <a:rPr lang="en-GB" dirty="0" err="1"/>
              <a:t>dostáváme</a:t>
            </a:r>
            <a:r>
              <a:rPr lang="en-GB" dirty="0"/>
              <a:t>, </a:t>
            </a:r>
            <a:r>
              <a:rPr lang="en-GB" dirty="0" err="1"/>
              <a:t>že</a:t>
            </a:r>
            <a:r>
              <a:rPr lang="en-GB" dirty="0"/>
              <a:t> FRA </a:t>
            </a:r>
            <a:r>
              <a:rPr lang="en-GB" dirty="0" err="1"/>
              <a:t>sazba</a:t>
            </a:r>
            <a:r>
              <a:rPr lang="en-GB" dirty="0"/>
              <a:t> se </a:t>
            </a:r>
            <a:r>
              <a:rPr lang="en-GB" dirty="0" err="1"/>
              <a:t>rovná</a:t>
            </a:r>
            <a:r>
              <a:rPr lang="en-GB" dirty="0"/>
              <a:t> </a:t>
            </a:r>
            <a:r>
              <a:rPr lang="en-GB" dirty="0" err="1"/>
              <a:t>úrokové</a:t>
            </a:r>
            <a:r>
              <a:rPr lang="en-GB" dirty="0"/>
              <a:t> </a:t>
            </a:r>
            <a:r>
              <a:rPr lang="en-GB" dirty="0" err="1"/>
              <a:t>sazbě</a:t>
            </a:r>
            <a:r>
              <a:rPr lang="en-GB" dirty="0"/>
              <a:t> </a:t>
            </a:r>
            <a:r>
              <a:rPr lang="en-GB" dirty="0" err="1"/>
              <a:t>implicitně</a:t>
            </a:r>
            <a:r>
              <a:rPr lang="en-GB" dirty="0"/>
              <a:t> </a:t>
            </a:r>
            <a:r>
              <a:rPr lang="en-GB" dirty="0" err="1"/>
              <a:t>obsažené</a:t>
            </a:r>
            <a:r>
              <a:rPr lang="en-GB" dirty="0"/>
              <a:t> v </a:t>
            </a:r>
            <a:r>
              <a:rPr lang="en-GB" dirty="0" err="1"/>
              <a:t>aktuální</a:t>
            </a:r>
            <a:r>
              <a:rPr lang="en-GB" dirty="0"/>
              <a:t> </a:t>
            </a:r>
            <a:r>
              <a:rPr lang="en-GB" dirty="0" err="1"/>
              <a:t>kotaci</a:t>
            </a:r>
            <a:r>
              <a:rPr lang="en-GB" dirty="0"/>
              <a:t> futuritní </a:t>
            </a:r>
            <a:r>
              <a:rPr lang="en-GB" dirty="0" err="1"/>
              <a:t>ceny</a:t>
            </a:r>
            <a:r>
              <a:rPr lang="en-GB" dirty="0"/>
              <a:t>.</a:t>
            </a:r>
            <a:endParaRPr lang="cs-CZ" dirty="0"/>
          </a:p>
        </p:txBody>
      </p:sp>
      <p:sp>
        <p:nvSpPr>
          <p:cNvPr id="54" name="TextovéPole 53"/>
          <p:cNvSpPr txBox="1">
            <a:spLocks/>
          </p:cNvSpPr>
          <p:nvPr/>
        </p:nvSpPr>
        <p:spPr>
          <a:xfrm>
            <a:off x="540000" y="7092000"/>
            <a:ext cx="8640000" cy="576000"/>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marL="0" lvl="1" fontAlgn="base"/>
            <a:r>
              <a:rPr lang="cs-CZ" sz="1000" dirty="0"/>
              <a:t>Ilustrujme si cenovou provázanost FRA a futuritního kontraktu na dvou příkladech.</a:t>
            </a:r>
          </a:p>
        </p:txBody>
      </p:sp>
      <p:sp>
        <p:nvSpPr>
          <p:cNvPr id="62" name="TextovéPole 61"/>
          <p:cNvSpPr txBox="1">
            <a:spLocks/>
          </p:cNvSpPr>
          <p:nvPr/>
        </p:nvSpPr>
        <p:spPr>
          <a:xfrm>
            <a:off x="72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marL="0" lvl="1" fontAlgn="base"/>
            <a:r>
              <a:rPr lang="cs-CZ" sz="1000" dirty="0"/>
              <a:t>Nechť je dnes 18. března, kdy zbývají přesně tři měsíce do konce červnového tříměsíčního úrokového futuritního kontraktu. V tomto dni FRA kontrakt 3v6, který začíná za tří měsíce a trvá tři měsíce, nabízí FRA sazbu ve výši sazby implicitně obsažené v aktuální kotaci červnové futuritní ceny.</a:t>
            </a:r>
          </a:p>
        </p:txBody>
      </p:sp>
      <p:sp>
        <p:nvSpPr>
          <p:cNvPr id="63" name="TextovéPole 62"/>
          <p:cNvSpPr txBox="1">
            <a:spLocks/>
          </p:cNvSpPr>
          <p:nvPr/>
        </p:nvSpPr>
        <p:spPr>
          <a:xfrm>
            <a:off x="90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a:r>
              <a:rPr lang="cs-CZ" dirty="0"/>
              <a:t>Podobně ve stejný den, tedy 18. března, kdy zbývá šest měsíců do konce tříměsíční úrokové futurity se splatností v září, FRA kontrakt 6v9 nabízí FRA sazbu, jež se rovná sazbě implicitně obsažené v aktuální kotaci zářiové futuritní ceny.</a:t>
            </a:r>
          </a:p>
        </p:txBody>
      </p:sp>
      <p:sp>
        <p:nvSpPr>
          <p:cNvPr id="65" name="TextovéPole 64"/>
          <p:cNvSpPr txBox="1">
            <a:spLocks/>
          </p:cNvSpPr>
          <p:nvPr/>
        </p:nvSpPr>
        <p:spPr>
          <a:xfrm>
            <a:off x="10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fontAlgn="base"/>
            <a:r>
              <a:rPr lang="en-GB" dirty="0"/>
              <a:t> </a:t>
            </a:r>
            <a:r>
              <a:rPr lang="pt-BR" dirty="0"/>
              <a:t>Cenové vazby FRA kontraktů na úrokové futurity se přenáší na FRA stripy.</a:t>
            </a:r>
            <a:endParaRPr lang="cs-CZ" dirty="0"/>
          </a:p>
        </p:txBody>
      </p:sp>
      <p:sp>
        <p:nvSpPr>
          <p:cNvPr id="72" name="Tlačítko akce: Zvuk 71">
            <a:hlinkClick r:id="" action="ppaction://noaction" highlightClick="1"/>
          </p:cNvPr>
          <p:cNvSpPr/>
          <p:nvPr/>
        </p:nvSpPr>
        <p:spPr>
          <a:xfrm>
            <a:off x="252000" y="4518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cs-CZ" sz="1200" b="1" dirty="0">
                <a:solidFill>
                  <a:srgbClr val="FFFF00"/>
                </a:solidFill>
              </a:rPr>
              <a:t>3</a:t>
            </a:r>
          </a:p>
        </p:txBody>
      </p:sp>
      <p:sp>
        <p:nvSpPr>
          <p:cNvPr id="37" name="TextovéPole 36"/>
          <p:cNvSpPr txBox="1">
            <a:spLocks/>
          </p:cNvSpPr>
          <p:nvPr/>
        </p:nvSpPr>
        <p:spPr>
          <a:xfrm>
            <a:off x="12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a:r>
              <a:rPr lang="cs-CZ" dirty="0"/>
              <a:t>Provázaný FRA strip je jednoduše takový strip, který je vytvořen z provázaných FRA kontraktů.</a:t>
            </a:r>
          </a:p>
        </p:txBody>
      </p:sp>
      <p:sp>
        <p:nvSpPr>
          <p:cNvPr id="38" name="TextovéPole 37"/>
          <p:cNvSpPr txBox="1">
            <a:spLocks/>
          </p:cNvSpPr>
          <p:nvPr/>
        </p:nvSpPr>
        <p:spPr>
          <a:xfrm>
            <a:off x="144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fontAlgn="base"/>
            <a:r>
              <a:rPr lang="cs-CZ" dirty="0"/>
              <a:t>Použijme jako ilustraci následující dva příklady.</a:t>
            </a:r>
          </a:p>
        </p:txBody>
      </p:sp>
      <p:sp>
        <p:nvSpPr>
          <p:cNvPr id="55" name="TextovéPole 54"/>
          <p:cNvSpPr txBox="1"/>
          <p:nvPr/>
        </p:nvSpPr>
        <p:spPr>
          <a:xfrm>
            <a:off x="1188001" y="5168298"/>
            <a:ext cx="1943840" cy="369332"/>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Example</a:t>
            </a:r>
          </a:p>
        </p:txBody>
      </p:sp>
      <p:sp>
        <p:nvSpPr>
          <p:cNvPr id="58" name="TextovéPole 57"/>
          <p:cNvSpPr txBox="1"/>
          <p:nvPr/>
        </p:nvSpPr>
        <p:spPr>
          <a:xfrm>
            <a:off x="1188000" y="3195120"/>
            <a:ext cx="3023921" cy="369332"/>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Examples</a:t>
            </a:r>
            <a:endParaRPr lang="en-GB" i="1" dirty="0">
              <a:latin typeface="Cambria Math" panose="02040503050406030204" pitchFamily="18" charset="0"/>
              <a:ea typeface="Cambria Math" panose="02040503050406030204" pitchFamily="18" charset="0"/>
            </a:endParaRPr>
          </a:p>
        </p:txBody>
      </p:sp>
      <p:sp>
        <p:nvSpPr>
          <p:cNvPr id="45" name="TextovéPole 44"/>
          <p:cNvSpPr txBox="1">
            <a:spLocks/>
          </p:cNvSpPr>
          <p:nvPr/>
        </p:nvSpPr>
        <p:spPr>
          <a:xfrm>
            <a:off x="1620000" y="7092000"/>
            <a:ext cx="8640000" cy="576000"/>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fontAlgn="base"/>
            <a:r>
              <a:rPr lang="cs-CZ" dirty="0"/>
              <a:t>Máme stále 18. března, kdy FRA kontrakty 3v6 a 6v9 jsou provázány s aktuálními cenami červnového a zářiového futuritního kontraktu. Z těchto provázaných FRA kontraktů můžeme vytvořit provázaný FRA strip 3v9. Jeho FRA sazba bude stanovena v souladu s dříve odvozenou rovnicí úrokové parity.</a:t>
            </a:r>
          </a:p>
        </p:txBody>
      </p:sp>
      <p:sp>
        <p:nvSpPr>
          <p:cNvPr id="64" name="TextovéPole 63"/>
          <p:cNvSpPr txBox="1">
            <a:spLocks/>
          </p:cNvSpPr>
          <p:nvPr/>
        </p:nvSpPr>
        <p:spPr>
          <a:xfrm>
            <a:off x="1800000" y="7092000"/>
            <a:ext cx="8640000" cy="576000"/>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fontAlgn="base"/>
            <a:r>
              <a:rPr lang="cs-CZ" dirty="0"/>
              <a:t>Jsou-li 18. března aktivně obchodovány úrokové futurity s dodáním červen, září a prosinec, potom aktuální cenové kotace těchto futuritních kontraktů převezmou FRA kontrakty 3v6, 6v9 a 9v12. Z těchto provázaných FRA kontraktů pak můžeme vytvořit provázané FRA stripy 3v9, 6v12 a 3v12.</a:t>
            </a:r>
          </a:p>
        </p:txBody>
      </p:sp>
      <p:sp>
        <p:nvSpPr>
          <p:cNvPr id="50" name="TextovéPole 49"/>
          <p:cNvSpPr txBox="1"/>
          <p:nvPr/>
        </p:nvSpPr>
        <p:spPr>
          <a:xfrm>
            <a:off x="1188000" y="4898596"/>
            <a:ext cx="7767061" cy="369332"/>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Futures-linked FRA strip is built up from consecutive futures-linked FRAs</a:t>
            </a:r>
          </a:p>
        </p:txBody>
      </p:sp>
      <mc:AlternateContent xmlns:mc="http://schemas.openxmlformats.org/markup-compatibility/2006" xmlns:a14="http://schemas.microsoft.com/office/drawing/2010/main">
        <mc:Choice Requires="a14">
          <p:sp>
            <p:nvSpPr>
              <p:cNvPr id="6" name="TextovéPole 5"/>
              <p:cNvSpPr txBox="1"/>
              <p:nvPr/>
            </p:nvSpPr>
            <p:spPr>
              <a:xfrm>
                <a:off x="1890565" y="1591950"/>
                <a:ext cx="5705771" cy="566309"/>
              </a:xfrm>
              <a:prstGeom prst="rect">
                <a:avLst/>
              </a:prstGeom>
              <a:noFill/>
            </p:spPr>
            <p:txBody>
              <a:bodyPr wrap="square" lIns="0" tIns="0" rIns="0" bIns="0" rtlCol="0">
                <a:spAutoFit/>
              </a:bodyPr>
              <a:lstStyle/>
              <a:p>
                <a:pPr marL="1701800" indent="-1701800"/>
                <a14:m>
                  <m:oMathPara xmlns:m="http://schemas.openxmlformats.org/officeDocument/2006/math">
                    <m:oMathParaPr>
                      <m:jc m:val="left"/>
                    </m:oMathParaPr>
                    <m:oMath xmlns:m="http://schemas.openxmlformats.org/officeDocument/2006/math">
                      <m:r>
                        <a:rPr lang="cs-CZ" sz="1400" b="0" i="1" smtClean="0">
                          <a:latin typeface="Cambria Math" panose="02040503050406030204" pitchFamily="18" charset="0"/>
                          <a:ea typeface="Cambria Math" panose="02040503050406030204" pitchFamily="18" charset="0"/>
                        </a:rPr>
                        <m:t> </m:t>
                      </m:r>
                      <m:r>
                        <m:rPr>
                          <m:nor/>
                        </m:rPr>
                        <a:rPr lang="cs-CZ" sz="1400" b="0" i="0" smtClean="0">
                          <a:latin typeface="Cambria Math" panose="02040503050406030204" pitchFamily="18" charset="0"/>
                          <a:ea typeface="Cambria Math" panose="02040503050406030204" pitchFamily="18" charset="0"/>
                        </a:rPr>
                        <m:t>futures</m:t>
                      </m:r>
                      <m:r>
                        <m:rPr>
                          <m:nor/>
                        </m:rPr>
                        <a:rPr lang="cs-CZ" sz="1400" b="0" i="0" smtClean="0">
                          <a:latin typeface="Cambria Math" panose="02040503050406030204" pitchFamily="18" charset="0"/>
                          <a:ea typeface="Cambria Math" panose="02040503050406030204" pitchFamily="18" charset="0"/>
                        </a:rPr>
                        <m:t> </m:t>
                      </m:r>
                      <m:r>
                        <m:rPr>
                          <m:nor/>
                        </m:rPr>
                        <a:rPr lang="cs-CZ" sz="1400" b="0" i="0" smtClean="0">
                          <a:latin typeface="Cambria Math" panose="02040503050406030204" pitchFamily="18" charset="0"/>
                          <a:ea typeface="Cambria Math" panose="02040503050406030204" pitchFamily="18" charset="0"/>
                        </a:rPr>
                        <m:t>payoff</m:t>
                      </m:r>
                      <m:r>
                        <a:rPr lang="cs-CZ" sz="1400" b="0" i="1" smtClean="0">
                          <a:latin typeface="Cambria Math" panose="02040503050406030204" pitchFamily="18" charset="0"/>
                          <a:ea typeface="Cambria Math" panose="02040503050406030204" pitchFamily="18" charset="0"/>
                        </a:rPr>
                        <m:t>=</m:t>
                      </m:r>
                      <m:d>
                        <m:dPr>
                          <m:ctrlPr>
                            <a:rPr lang="cs-CZ" sz="1400" b="0" i="1" smtClean="0">
                              <a:latin typeface="Cambria Math" panose="02040503050406030204" pitchFamily="18" charset="0"/>
                              <a:ea typeface="Cambria Math" panose="02040503050406030204" pitchFamily="18" charset="0"/>
                            </a:rPr>
                          </m:ctrlPr>
                        </m:dPr>
                        <m:e>
                          <m:sSubSup>
                            <m:sSubSupPr>
                              <m:ctrlPr>
                                <a:rPr lang="cs-CZ" sz="1400" i="1" smtClean="0">
                                  <a:latin typeface="Cambria Math" panose="02040503050406030204" pitchFamily="18" charset="0"/>
                                  <a:ea typeface="Cambria Math" panose="02040503050406030204" pitchFamily="18" charset="0"/>
                                </a:rPr>
                              </m:ctrlPr>
                            </m:sSubSupPr>
                            <m:e>
                              <m:r>
                                <a:rPr lang="cs-CZ" sz="1400" b="0" i="1" smtClean="0">
                                  <a:latin typeface="Cambria Math" panose="02040503050406030204" pitchFamily="18" charset="0"/>
                                  <a:ea typeface="Cambria Math" panose="02040503050406030204" pitchFamily="18" charset="0"/>
                                </a:rPr>
                                <m:t>𝐿</m:t>
                              </m:r>
                            </m:e>
                            <m:sub>
                              <m:r>
                                <a:rPr lang="cs-CZ" sz="1400" i="1">
                                  <a:latin typeface="Cambria Math" panose="02040503050406030204" pitchFamily="18" charset="0"/>
                                  <a:ea typeface="Cambria Math" panose="02040503050406030204" pitchFamily="18" charset="0"/>
                                </a:rPr>
                                <m:t>3</m:t>
                              </m:r>
                            </m:sub>
                            <m:sup>
                              <m:r>
                                <a:rPr lang="cs-CZ" sz="1400" i="1">
                                  <a:latin typeface="Cambria Math" panose="02040503050406030204" pitchFamily="18" charset="0"/>
                                  <a:ea typeface="Cambria Math" panose="02040503050406030204" pitchFamily="18" charset="0"/>
                                </a:rPr>
                                <m:t>0</m:t>
                              </m:r>
                            </m:sup>
                          </m:sSubSup>
                          <m:r>
                            <a:rPr lang="cs-CZ" sz="1400" b="0" i="1" smtClean="0">
                              <a:latin typeface="Cambria Math" panose="02040503050406030204" pitchFamily="18" charset="0"/>
                              <a:ea typeface="Cambria Math" panose="02040503050406030204" pitchFamily="18" charset="0"/>
                            </a:rPr>
                            <m:t>−</m:t>
                          </m:r>
                          <m:sSubSup>
                            <m:sSubSupPr>
                              <m:ctrlPr>
                                <a:rPr lang="cs-CZ" sz="1400" i="1">
                                  <a:latin typeface="Cambria Math" panose="02040503050406030204" pitchFamily="18" charset="0"/>
                                  <a:ea typeface="Cambria Math" panose="02040503050406030204" pitchFamily="18" charset="0"/>
                                </a:rPr>
                              </m:ctrlPr>
                            </m:sSubSupPr>
                            <m:e>
                              <m:r>
                                <a:rPr lang="cs-CZ" sz="1400" i="1">
                                  <a:latin typeface="Cambria Math" panose="02040503050406030204" pitchFamily="18" charset="0"/>
                                  <a:ea typeface="Cambria Math" panose="02040503050406030204" pitchFamily="18" charset="0"/>
                                </a:rPr>
                                <m:t>𝐿</m:t>
                              </m:r>
                            </m:e>
                            <m:sub>
                              <m:r>
                                <a:rPr lang="cs-CZ" sz="1400" i="1">
                                  <a:latin typeface="Cambria Math" panose="02040503050406030204" pitchFamily="18" charset="0"/>
                                  <a:ea typeface="Cambria Math" panose="02040503050406030204" pitchFamily="18" charset="0"/>
                                </a:rPr>
                                <m:t>3</m:t>
                              </m:r>
                            </m:sub>
                            <m:sup>
                              <m:r>
                                <a:rPr lang="cs-CZ" sz="1400" b="0" i="1" smtClean="0">
                                  <a:latin typeface="Cambria Math" panose="02040503050406030204" pitchFamily="18" charset="0"/>
                                  <a:ea typeface="Cambria Math" panose="02040503050406030204" pitchFamily="18" charset="0"/>
                                </a:rPr>
                                <m:t>𝑇</m:t>
                              </m:r>
                            </m:sup>
                          </m:sSubSup>
                        </m:e>
                      </m:d>
                      <m:r>
                        <a:rPr lang="cs-CZ" sz="1400" i="1">
                          <a:latin typeface="Cambria Math" panose="02040503050406030204" pitchFamily="18" charset="0"/>
                          <a:ea typeface="Cambria Math" panose="02040503050406030204" pitchFamily="18" charset="0"/>
                        </a:rPr>
                        <m:t>×</m:t>
                      </m:r>
                      <m:box>
                        <m:boxPr>
                          <m:ctrlPr>
                            <a:rPr lang="cs-CZ" sz="1400" i="1">
                              <a:latin typeface="Cambria Math" panose="02040503050406030204" pitchFamily="18" charset="0"/>
                              <a:ea typeface="Cambria Math" panose="02040503050406030204" pitchFamily="18" charset="0"/>
                            </a:rPr>
                          </m:ctrlPr>
                        </m:boxPr>
                        <m:e>
                          <m:argPr>
                            <m:argSz m:val="-1"/>
                          </m:argPr>
                          <m:f>
                            <m:fPr>
                              <m:ctrlPr>
                                <a:rPr lang="cs-CZ" sz="1400" i="1">
                                  <a:latin typeface="Cambria Math" panose="02040503050406030204" pitchFamily="18" charset="0"/>
                                  <a:ea typeface="Cambria Math" panose="02040503050406030204" pitchFamily="18" charset="0"/>
                                </a:rPr>
                              </m:ctrlPr>
                            </m:fPr>
                            <m:num>
                              <m:r>
                                <a:rPr lang="cs-CZ" sz="1400" i="1">
                                  <a:latin typeface="Cambria Math" panose="02040503050406030204" pitchFamily="18" charset="0"/>
                                  <a:ea typeface="Cambria Math" panose="02040503050406030204" pitchFamily="18" charset="0"/>
                                </a:rPr>
                                <m:t>3</m:t>
                              </m:r>
                            </m:num>
                            <m:den>
                              <m:r>
                                <a:rPr lang="cs-CZ" sz="1400" i="1">
                                  <a:latin typeface="Cambria Math" panose="02040503050406030204" pitchFamily="18" charset="0"/>
                                  <a:ea typeface="Cambria Math" panose="02040503050406030204" pitchFamily="18" charset="0"/>
                                </a:rPr>
                                <m:t>12</m:t>
                              </m:r>
                            </m:den>
                          </m:f>
                        </m:e>
                      </m:box>
                      <m:r>
                        <a:rPr lang="cs-CZ" sz="1400" i="1">
                          <a:latin typeface="Cambria Math" panose="02040503050406030204" pitchFamily="18" charset="0"/>
                          <a:ea typeface="Cambria Math" panose="02040503050406030204" pitchFamily="18" charset="0"/>
                        </a:rPr>
                        <m:t>𝑉</m:t>
                      </m:r>
                      <m:r>
                        <a:rPr lang="cs-CZ" sz="1400" b="0" i="1" smtClean="0">
                          <a:latin typeface="Cambria Math" panose="02040503050406030204" pitchFamily="18" charset="0"/>
                          <a:ea typeface="Cambria Math" panose="02040503050406030204" pitchFamily="18" charset="0"/>
                        </a:rPr>
                        <m:t>=</m:t>
                      </m:r>
                      <m:f>
                        <m:fPr>
                          <m:ctrlPr>
                            <a:rPr lang="cs-CZ" sz="1400" b="0" i="1" smtClean="0">
                              <a:latin typeface="Cambria Math" panose="02040503050406030204" pitchFamily="18" charset="0"/>
                              <a:ea typeface="Cambria Math" panose="02040503050406030204" pitchFamily="18" charset="0"/>
                            </a:rPr>
                          </m:ctrlPr>
                        </m:fPr>
                        <m:num>
                          <m:d>
                            <m:dPr>
                              <m:ctrlPr>
                                <a:rPr lang="cs-CZ" sz="1400" i="1">
                                  <a:latin typeface="Cambria Math" panose="02040503050406030204" pitchFamily="18" charset="0"/>
                                  <a:ea typeface="Cambria Math" panose="02040503050406030204" pitchFamily="18" charset="0"/>
                                </a:rPr>
                              </m:ctrlPr>
                            </m:dPr>
                            <m:e>
                              <m:sPre>
                                <m:sPrePr>
                                  <m:ctrlPr>
                                    <a:rPr lang="cs-CZ" sz="1200" i="1">
                                      <a:latin typeface="Cambria Math" panose="02040503050406030204" pitchFamily="18" charset="0"/>
                                      <a:ea typeface="Cambria Math" panose="02040503050406030204" pitchFamily="18" charset="0"/>
                                    </a:rPr>
                                  </m:ctrlPr>
                                </m:sPrePr>
                                <m:sub>
                                  <m:r>
                                    <a:rPr lang="cs-CZ" sz="1200" b="0" i="1" smtClean="0">
                                      <a:latin typeface="Cambria Math" panose="02040503050406030204" pitchFamily="18" charset="0"/>
                                      <a:ea typeface="Cambria Math" panose="02040503050406030204" pitchFamily="18" charset="0"/>
                                    </a:rPr>
                                    <m:t>𝑇</m:t>
                                  </m:r>
                                </m:sub>
                                <m:sup>
                                  <m:r>
                                    <a:rPr lang="cs-CZ" sz="1400" i="1">
                                      <a:latin typeface="Cambria Math" panose="02040503050406030204" pitchFamily="18" charset="0"/>
                                      <a:ea typeface="Cambria Math" panose="02040503050406030204" pitchFamily="18" charset="0"/>
                                    </a:rPr>
                                    <m:t> </m:t>
                                  </m:r>
                                </m:sup>
                                <m:e>
                                  <m:sSub>
                                    <m:sSubPr>
                                      <m:ctrlPr>
                                        <a:rPr lang="cs-CZ" sz="1400" i="1">
                                          <a:latin typeface="Cambria Math" panose="02040503050406030204" pitchFamily="18" charset="0"/>
                                        </a:rPr>
                                      </m:ctrlPr>
                                    </m:sSubPr>
                                    <m:e>
                                      <m:r>
                                        <a:rPr lang="cs-CZ" sz="1400" i="1">
                                          <a:latin typeface="Cambria Math" panose="02040503050406030204" pitchFamily="18" charset="0"/>
                                        </a:rPr>
                                        <m:t>𝐾</m:t>
                                      </m:r>
                                    </m:e>
                                    <m:sub>
                                      <m:r>
                                        <a:rPr lang="cs-CZ" sz="1400" b="0" i="1" smtClean="0">
                                          <a:latin typeface="Cambria Math" panose="02040503050406030204" pitchFamily="18" charset="0"/>
                                        </a:rPr>
                                        <m:t>𝑇</m:t>
                                      </m:r>
                                      <m:r>
                                        <a:rPr lang="cs-CZ" sz="1400" i="1">
                                          <a:latin typeface="Cambria Math" panose="02040503050406030204" pitchFamily="18" charset="0"/>
                                        </a:rPr>
                                        <m:t>+</m:t>
                                      </m:r>
                                      <m:r>
                                        <a:rPr lang="cs-CZ" sz="1400" b="0" i="1" smtClean="0">
                                          <a:latin typeface="Cambria Math" panose="02040503050406030204" pitchFamily="18" charset="0"/>
                                        </a:rPr>
                                        <m:t>3</m:t>
                                      </m:r>
                                    </m:sub>
                                  </m:sSub>
                                </m:e>
                              </m:sPre>
                              <m:r>
                                <a:rPr lang="cs-CZ" sz="1400" i="1">
                                  <a:latin typeface="Cambria Math" panose="02040503050406030204" pitchFamily="18" charset="0"/>
                                  <a:ea typeface="Cambria Math" panose="02040503050406030204" pitchFamily="18" charset="0"/>
                                </a:rPr>
                                <m:t>−</m:t>
                              </m:r>
                              <m:sSubSup>
                                <m:sSubSupPr>
                                  <m:ctrlPr>
                                    <a:rPr lang="cs-CZ" sz="1400" i="1">
                                      <a:latin typeface="Cambria Math" panose="02040503050406030204" pitchFamily="18" charset="0"/>
                                      <a:ea typeface="Cambria Math" panose="02040503050406030204" pitchFamily="18" charset="0"/>
                                    </a:rPr>
                                  </m:ctrlPr>
                                </m:sSubSupPr>
                                <m:e>
                                  <m:r>
                                    <a:rPr lang="cs-CZ" sz="1400" i="1">
                                      <a:latin typeface="Cambria Math" panose="02040503050406030204" pitchFamily="18" charset="0"/>
                                      <a:ea typeface="Cambria Math" panose="02040503050406030204" pitchFamily="18" charset="0"/>
                                    </a:rPr>
                                    <m:t>𝐿</m:t>
                                  </m:r>
                                </m:e>
                                <m:sub>
                                  <m:r>
                                    <a:rPr lang="cs-CZ" sz="1400" i="1">
                                      <a:latin typeface="Cambria Math" panose="02040503050406030204" pitchFamily="18" charset="0"/>
                                      <a:ea typeface="Cambria Math" panose="02040503050406030204" pitchFamily="18" charset="0"/>
                                    </a:rPr>
                                    <m:t>3</m:t>
                                  </m:r>
                                </m:sub>
                                <m:sup>
                                  <m:r>
                                    <a:rPr lang="cs-CZ" sz="1400" i="1">
                                      <a:latin typeface="Cambria Math" panose="02040503050406030204" pitchFamily="18" charset="0"/>
                                      <a:ea typeface="Cambria Math" panose="02040503050406030204" pitchFamily="18" charset="0"/>
                                    </a:rPr>
                                    <m:t>𝑇</m:t>
                                  </m:r>
                                </m:sup>
                              </m:sSubSup>
                            </m:e>
                          </m:d>
                          <m:r>
                            <a:rPr lang="cs-CZ" sz="1400" i="1">
                              <a:latin typeface="Cambria Math" panose="02040503050406030204" pitchFamily="18" charset="0"/>
                              <a:ea typeface="Cambria Math" panose="02040503050406030204" pitchFamily="18" charset="0"/>
                            </a:rPr>
                            <m:t>×</m:t>
                          </m:r>
                          <m:box>
                            <m:boxPr>
                              <m:ctrlPr>
                                <a:rPr lang="cs-CZ" sz="1400" i="1">
                                  <a:latin typeface="Cambria Math" panose="02040503050406030204" pitchFamily="18" charset="0"/>
                                  <a:ea typeface="Cambria Math" panose="02040503050406030204" pitchFamily="18" charset="0"/>
                                </a:rPr>
                              </m:ctrlPr>
                            </m:boxPr>
                            <m:e>
                              <m:argPr>
                                <m:argSz m:val="-1"/>
                              </m:argPr>
                              <m:f>
                                <m:fPr>
                                  <m:ctrlPr>
                                    <a:rPr lang="cs-CZ" sz="1400" i="1">
                                      <a:latin typeface="Cambria Math" panose="02040503050406030204" pitchFamily="18" charset="0"/>
                                      <a:ea typeface="Cambria Math" panose="02040503050406030204" pitchFamily="18" charset="0"/>
                                    </a:rPr>
                                  </m:ctrlPr>
                                </m:fPr>
                                <m:num>
                                  <m:sSub>
                                    <m:sSubPr>
                                      <m:ctrlPr>
                                        <a:rPr lang="cs-CZ" sz="1400" i="1" smtClean="0">
                                          <a:latin typeface="Cambria Math" panose="02040503050406030204" pitchFamily="18" charset="0"/>
                                          <a:ea typeface="Cambria Math" panose="02040503050406030204" pitchFamily="18" charset="0"/>
                                        </a:rPr>
                                      </m:ctrlPr>
                                    </m:sSubPr>
                                    <m:e>
                                      <m:r>
                                        <a:rPr lang="cs-CZ" sz="1400" b="0" i="1" smtClean="0">
                                          <a:latin typeface="Cambria Math" panose="02040503050406030204" pitchFamily="18" charset="0"/>
                                          <a:ea typeface="Cambria Math" panose="02040503050406030204" pitchFamily="18" charset="0"/>
                                        </a:rPr>
                                        <m:t>𝑁</m:t>
                                      </m:r>
                                    </m:e>
                                    <m:sub>
                                      <m:r>
                                        <a:rPr lang="cs-CZ" sz="1400" b="0" i="1" smtClean="0">
                                          <a:latin typeface="Cambria Math" panose="02040503050406030204" pitchFamily="18" charset="0"/>
                                          <a:ea typeface="Cambria Math" panose="02040503050406030204" pitchFamily="18" charset="0"/>
                                        </a:rPr>
                                        <m:t>𝑇</m:t>
                                      </m:r>
                                      <m:r>
                                        <a:rPr lang="cs-CZ" sz="1400" b="0" i="1" smtClean="0">
                                          <a:latin typeface="Cambria Math" panose="02040503050406030204" pitchFamily="18" charset="0"/>
                                          <a:ea typeface="Cambria Math" panose="02040503050406030204" pitchFamily="18" charset="0"/>
                                        </a:rPr>
                                        <m:t>,</m:t>
                                      </m:r>
                                      <m:r>
                                        <a:rPr lang="cs-CZ" sz="1400" b="0" i="1" smtClean="0">
                                          <a:latin typeface="Cambria Math" panose="02040503050406030204" pitchFamily="18" charset="0"/>
                                          <a:ea typeface="Cambria Math" panose="02040503050406030204" pitchFamily="18" charset="0"/>
                                        </a:rPr>
                                        <m:t>𝑇</m:t>
                                      </m:r>
                                      <m:r>
                                        <a:rPr lang="cs-CZ" sz="1400" b="0" i="1" smtClean="0">
                                          <a:latin typeface="Cambria Math" panose="02040503050406030204" pitchFamily="18" charset="0"/>
                                          <a:ea typeface="Cambria Math" panose="02040503050406030204" pitchFamily="18" charset="0"/>
                                        </a:rPr>
                                        <m:t>+3</m:t>
                                      </m:r>
                                    </m:sub>
                                  </m:sSub>
                                </m:num>
                                <m:den>
                                  <m:r>
                                    <a:rPr lang="cs-CZ" sz="1400" b="0" i="1" smtClean="0">
                                      <a:latin typeface="Cambria Math" panose="02040503050406030204" pitchFamily="18" charset="0"/>
                                      <a:ea typeface="Cambria Math" panose="02040503050406030204" pitchFamily="18" charset="0"/>
                                    </a:rPr>
                                    <m:t>365</m:t>
                                  </m:r>
                                </m:den>
                              </m:f>
                            </m:e>
                          </m:box>
                          <m:r>
                            <a:rPr lang="cs-CZ" sz="1400" b="0" i="1" smtClean="0">
                              <a:latin typeface="Cambria Math" panose="02040503050406030204" pitchFamily="18" charset="0"/>
                              <a:ea typeface="Cambria Math" panose="02040503050406030204" pitchFamily="18" charset="0"/>
                            </a:rPr>
                            <m:t>𝑉</m:t>
                          </m:r>
                        </m:num>
                        <m:den>
                          <m:r>
                            <a:rPr lang="cs-CZ" sz="1400" b="0" i="1" smtClean="0">
                              <a:latin typeface="Cambria Math" panose="02040503050406030204" pitchFamily="18" charset="0"/>
                              <a:ea typeface="Cambria Math" panose="02040503050406030204" pitchFamily="18" charset="0"/>
                            </a:rPr>
                            <m:t>1+</m:t>
                          </m:r>
                          <m:sSubSup>
                            <m:sSubSupPr>
                              <m:ctrlPr>
                                <a:rPr lang="cs-CZ" sz="1400" i="1">
                                  <a:latin typeface="Cambria Math" panose="02040503050406030204" pitchFamily="18" charset="0"/>
                                  <a:ea typeface="Cambria Math" panose="02040503050406030204" pitchFamily="18" charset="0"/>
                                </a:rPr>
                              </m:ctrlPr>
                            </m:sSubSupPr>
                            <m:e>
                              <m:r>
                                <a:rPr lang="cs-CZ" sz="1400" i="1">
                                  <a:latin typeface="Cambria Math" panose="02040503050406030204" pitchFamily="18" charset="0"/>
                                  <a:ea typeface="Cambria Math" panose="02040503050406030204" pitchFamily="18" charset="0"/>
                                </a:rPr>
                                <m:t>𝐿</m:t>
                              </m:r>
                            </m:e>
                            <m:sub>
                              <m:r>
                                <a:rPr lang="cs-CZ" sz="1400" i="1">
                                  <a:latin typeface="Cambria Math" panose="02040503050406030204" pitchFamily="18" charset="0"/>
                                  <a:ea typeface="Cambria Math" panose="02040503050406030204" pitchFamily="18" charset="0"/>
                                </a:rPr>
                                <m:t>3</m:t>
                              </m:r>
                            </m:sub>
                            <m:sup>
                              <m:r>
                                <a:rPr lang="cs-CZ" sz="1400" i="1">
                                  <a:latin typeface="Cambria Math" panose="02040503050406030204" pitchFamily="18" charset="0"/>
                                  <a:ea typeface="Cambria Math" panose="02040503050406030204" pitchFamily="18" charset="0"/>
                                </a:rPr>
                                <m:t>𝑇</m:t>
                              </m:r>
                            </m:sup>
                          </m:sSubSup>
                          <m:r>
                            <a:rPr lang="cs-CZ" sz="1400" i="1">
                              <a:latin typeface="Cambria Math" panose="02040503050406030204" pitchFamily="18" charset="0"/>
                              <a:ea typeface="Cambria Math" panose="02040503050406030204" pitchFamily="18" charset="0"/>
                            </a:rPr>
                            <m:t>×</m:t>
                          </m:r>
                          <m:box>
                            <m:boxPr>
                              <m:ctrlPr>
                                <a:rPr lang="cs-CZ" sz="1400" i="1">
                                  <a:latin typeface="Cambria Math" panose="02040503050406030204" pitchFamily="18" charset="0"/>
                                  <a:ea typeface="Cambria Math" panose="02040503050406030204" pitchFamily="18" charset="0"/>
                                </a:rPr>
                              </m:ctrlPr>
                            </m:boxPr>
                            <m:e>
                              <m:argPr>
                                <m:argSz m:val="-1"/>
                              </m:argPr>
                              <m:f>
                                <m:fPr>
                                  <m:ctrlPr>
                                    <a:rPr lang="cs-CZ" sz="1400" i="1">
                                      <a:latin typeface="Cambria Math" panose="02040503050406030204" pitchFamily="18" charset="0"/>
                                      <a:ea typeface="Cambria Math" panose="02040503050406030204" pitchFamily="18" charset="0"/>
                                    </a:rPr>
                                  </m:ctrlPr>
                                </m:fPr>
                                <m:num>
                                  <m:sSub>
                                    <m:sSubPr>
                                      <m:ctrlPr>
                                        <a:rPr lang="cs-CZ" sz="1400" i="1" smtClean="0">
                                          <a:latin typeface="Cambria Math" panose="02040503050406030204" pitchFamily="18" charset="0"/>
                                          <a:ea typeface="Cambria Math" panose="02040503050406030204" pitchFamily="18" charset="0"/>
                                        </a:rPr>
                                      </m:ctrlPr>
                                    </m:sSubPr>
                                    <m:e>
                                      <m:r>
                                        <a:rPr lang="cs-CZ" sz="1400" b="0" i="1" smtClean="0">
                                          <a:latin typeface="Cambria Math" panose="02040503050406030204" pitchFamily="18" charset="0"/>
                                          <a:ea typeface="Cambria Math" panose="02040503050406030204" pitchFamily="18" charset="0"/>
                                        </a:rPr>
                                        <m:t>𝑁</m:t>
                                      </m:r>
                                    </m:e>
                                    <m:sub>
                                      <m:r>
                                        <a:rPr lang="cs-CZ" sz="1400" b="0" i="1" smtClean="0">
                                          <a:latin typeface="Cambria Math" panose="02040503050406030204" pitchFamily="18" charset="0"/>
                                          <a:ea typeface="Cambria Math" panose="02040503050406030204" pitchFamily="18" charset="0"/>
                                        </a:rPr>
                                        <m:t>𝑇</m:t>
                                      </m:r>
                                      <m:r>
                                        <a:rPr lang="cs-CZ" sz="1400" b="0" i="1" smtClean="0">
                                          <a:latin typeface="Cambria Math" panose="02040503050406030204" pitchFamily="18" charset="0"/>
                                          <a:ea typeface="Cambria Math" panose="02040503050406030204" pitchFamily="18" charset="0"/>
                                        </a:rPr>
                                        <m:t>,</m:t>
                                      </m:r>
                                      <m:r>
                                        <a:rPr lang="cs-CZ" sz="1400" b="0" i="1" smtClean="0">
                                          <a:latin typeface="Cambria Math" panose="02040503050406030204" pitchFamily="18" charset="0"/>
                                          <a:ea typeface="Cambria Math" panose="02040503050406030204" pitchFamily="18" charset="0"/>
                                        </a:rPr>
                                        <m:t>𝑇</m:t>
                                      </m:r>
                                      <m:r>
                                        <a:rPr lang="cs-CZ" sz="1400" b="0" i="1" smtClean="0">
                                          <a:latin typeface="Cambria Math" panose="02040503050406030204" pitchFamily="18" charset="0"/>
                                          <a:ea typeface="Cambria Math" panose="02040503050406030204" pitchFamily="18" charset="0"/>
                                        </a:rPr>
                                        <m:t>+3</m:t>
                                      </m:r>
                                    </m:sub>
                                  </m:sSub>
                                </m:num>
                                <m:den>
                                  <m:r>
                                    <a:rPr lang="cs-CZ" sz="1400" b="0" i="1" smtClean="0">
                                      <a:latin typeface="Cambria Math" panose="02040503050406030204" pitchFamily="18" charset="0"/>
                                      <a:ea typeface="Cambria Math" panose="02040503050406030204" pitchFamily="18" charset="0"/>
                                    </a:rPr>
                                    <m:t>365</m:t>
                                  </m:r>
                                </m:den>
                              </m:f>
                            </m:e>
                          </m:box>
                          <m:r>
                            <a:rPr lang="cs-CZ" sz="1400" b="0" i="1" smtClean="0">
                              <a:latin typeface="Cambria Math" panose="02040503050406030204" pitchFamily="18" charset="0"/>
                              <a:ea typeface="Cambria Math" panose="02040503050406030204" pitchFamily="18" charset="0"/>
                            </a:rPr>
                            <m:t>𝑉</m:t>
                          </m:r>
                        </m:den>
                      </m:f>
                      <m:r>
                        <a:rPr lang="cs-CZ" sz="1400" b="0" i="1" smtClean="0">
                          <a:latin typeface="Cambria Math" panose="02040503050406030204" pitchFamily="18" charset="0"/>
                          <a:ea typeface="Cambria Math" panose="02040503050406030204" pitchFamily="18" charset="0"/>
                        </a:rPr>
                        <m:t>=</m:t>
                      </m:r>
                      <m:r>
                        <m:rPr>
                          <m:nor/>
                        </m:rPr>
                        <a:rPr lang="cs-CZ" sz="1400" b="0" i="0" smtClean="0">
                          <a:latin typeface="Cambria Math" panose="02040503050406030204" pitchFamily="18" charset="0"/>
                          <a:ea typeface="Cambria Math" panose="02040503050406030204" pitchFamily="18" charset="0"/>
                        </a:rPr>
                        <m:t>FRA</m:t>
                      </m:r>
                      <m:r>
                        <m:rPr>
                          <m:nor/>
                        </m:rPr>
                        <a:rPr lang="cs-CZ" sz="1400" b="0" i="0" smtClean="0">
                          <a:latin typeface="Cambria Math" panose="02040503050406030204" pitchFamily="18" charset="0"/>
                          <a:ea typeface="Cambria Math" panose="02040503050406030204" pitchFamily="18" charset="0"/>
                        </a:rPr>
                        <m:t> </m:t>
                      </m:r>
                      <m:r>
                        <m:rPr>
                          <m:nor/>
                        </m:rPr>
                        <a:rPr lang="cs-CZ" sz="1400" b="0" i="0" smtClean="0">
                          <a:latin typeface="Cambria Math" panose="02040503050406030204" pitchFamily="18" charset="0"/>
                          <a:ea typeface="Cambria Math" panose="02040503050406030204" pitchFamily="18" charset="0"/>
                        </a:rPr>
                        <m:t>payoff</m:t>
                      </m:r>
                    </m:oMath>
                  </m:oMathPara>
                </a14:m>
                <a:endParaRPr lang="cs-CZ" sz="1400" i="1" dirty="0">
                  <a:latin typeface="Cambria Math"/>
                  <a:ea typeface="Cambria Math" panose="02040503050406030204" pitchFamily="18" charset="0"/>
                </a:endParaRPr>
              </a:p>
            </p:txBody>
          </p:sp>
        </mc:Choice>
        <mc:Fallback xmlns="">
          <p:sp>
            <p:nvSpPr>
              <p:cNvPr id="6" name="TextovéPole 5"/>
              <p:cNvSpPr txBox="1">
                <a:spLocks noRot="1" noChangeAspect="1" noMove="1" noResize="1" noEditPoints="1" noAdjustHandles="1" noChangeArrowheads="1" noChangeShapeType="1" noTextEdit="1"/>
              </p:cNvSpPr>
              <p:nvPr/>
            </p:nvSpPr>
            <p:spPr>
              <a:xfrm>
                <a:off x="1890565" y="1591950"/>
                <a:ext cx="5705771" cy="566309"/>
              </a:xfrm>
              <a:prstGeom prst="rect">
                <a:avLst/>
              </a:prstGeom>
              <a:blipFill>
                <a:blip r:embed="rId19"/>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33" name="TextovéPole 32"/>
              <p:cNvSpPr txBox="1"/>
              <p:nvPr/>
            </p:nvSpPr>
            <p:spPr>
              <a:xfrm>
                <a:off x="1584485" y="3451194"/>
                <a:ext cx="7451285" cy="527901"/>
              </a:xfrm>
              <a:prstGeom prst="rect">
                <a:avLst/>
              </a:prstGeom>
              <a:noFill/>
              <a:ln>
                <a:noFill/>
              </a:ln>
            </p:spPr>
            <p:txBody>
              <a:bodyPr wrap="square" rtlCol="0">
                <a:spAutoFit/>
              </a:bodyPr>
              <a:lstStyle/>
              <a:p>
                <a:pPr marL="180975" lvl="2" indent="-180975">
                  <a:buClr>
                    <a:srgbClr val="7030A0"/>
                  </a:buClr>
                  <a:buSzPct val="80000"/>
                  <a:buFont typeface="Wingdings" panose="05000000000000000000" pitchFamily="2" charset="2"/>
                  <a:buChar char="§"/>
                </a:pPr>
                <a:r>
                  <a:rPr lang="en-GB" sz="1400" dirty="0">
                    <a:latin typeface="Cambria Math" panose="02040503050406030204" pitchFamily="18" charset="0"/>
                    <a:ea typeface="Cambria Math" panose="02040503050406030204" pitchFamily="18" charset="0"/>
                  </a:rPr>
                  <a:t>On 18 March the 3v6 FRA which starts on 18 June (last trading day of the 3M June interest rate futures) should have an FRA rate close to the June’s current implied rate</a:t>
                </a:r>
                <a:r>
                  <a:rPr lang="en-GB" sz="1400" dirty="0">
                    <a:ea typeface="Cambria Math" panose="02040503050406030204" pitchFamily="18" charset="0"/>
                  </a:rPr>
                  <a:t> </a:t>
                </a:r>
                <a14:m>
                  <m:oMath xmlns:m="http://schemas.openxmlformats.org/officeDocument/2006/math">
                    <m:d>
                      <m:dPr>
                        <m:ctrlPr>
                          <a:rPr lang="en-GB" sz="1200" i="1">
                            <a:latin typeface="Cambria Math" panose="02040503050406030204" pitchFamily="18" charset="0"/>
                            <a:ea typeface="Cambria Math" panose="02040503050406030204" pitchFamily="18" charset="0"/>
                          </a:rPr>
                        </m:ctrlPr>
                      </m:dPr>
                      <m:e>
                        <m:r>
                          <a:rPr lang="en-GB" sz="1200" i="1">
                            <a:latin typeface="Cambria Math" panose="02040503050406030204" pitchFamily="18" charset="0"/>
                            <a:ea typeface="Cambria Math" panose="02040503050406030204" pitchFamily="18" charset="0"/>
                          </a:rPr>
                          <m:t>100−</m:t>
                        </m:r>
                        <m:sSubSup>
                          <m:sSubSupPr>
                            <m:ctrlPr>
                              <a:rPr lang="en-GB" sz="1200" i="1">
                                <a:latin typeface="Cambria Math" panose="02040503050406030204" pitchFamily="18" charset="0"/>
                                <a:ea typeface="Cambria Math" panose="02040503050406030204" pitchFamily="18" charset="0"/>
                              </a:rPr>
                            </m:ctrlPr>
                          </m:sSubSupPr>
                          <m:e>
                            <m:r>
                              <a:rPr lang="en-GB" sz="1200" i="1">
                                <a:latin typeface="Cambria Math" panose="02040503050406030204" pitchFamily="18" charset="0"/>
                                <a:ea typeface="Cambria Math" panose="02040503050406030204" pitchFamily="18" charset="0"/>
                              </a:rPr>
                              <m:t>𝐹</m:t>
                            </m:r>
                          </m:e>
                          <m:sub>
                            <m:r>
                              <a:rPr lang="en-GB" sz="1200" i="1">
                                <a:latin typeface="Cambria Math" panose="02040503050406030204" pitchFamily="18" charset="0"/>
                                <a:ea typeface="Cambria Math" panose="02040503050406030204" pitchFamily="18" charset="0"/>
                              </a:rPr>
                              <m:t>0</m:t>
                            </m:r>
                          </m:sub>
                          <m:sup>
                            <m:r>
                              <a:rPr lang="en-GB" sz="1200" b="0" i="1" smtClean="0">
                                <a:latin typeface="Cambria Math" panose="02040503050406030204" pitchFamily="18" charset="0"/>
                                <a:ea typeface="Cambria Math" panose="02040503050406030204" pitchFamily="18" charset="0"/>
                              </a:rPr>
                              <m:t>𝐽𝑢𝑛</m:t>
                            </m:r>
                          </m:sup>
                        </m:sSubSup>
                      </m:e>
                    </m:d>
                  </m:oMath>
                </a14:m>
                <a:endParaRPr lang="en-GB" sz="1200" dirty="0">
                  <a:latin typeface="Cambria Math" panose="02040503050406030204" pitchFamily="18" charset="0"/>
                  <a:ea typeface="Cambria Math" panose="02040503050406030204" pitchFamily="18" charset="0"/>
                </a:endParaRPr>
              </a:p>
            </p:txBody>
          </p:sp>
        </mc:Choice>
        <mc:Fallback xmlns="">
          <p:sp>
            <p:nvSpPr>
              <p:cNvPr id="33" name="TextovéPole 32"/>
              <p:cNvSpPr txBox="1">
                <a:spLocks noRot="1" noChangeAspect="1" noMove="1" noResize="1" noEditPoints="1" noAdjustHandles="1" noChangeArrowheads="1" noChangeShapeType="1" noTextEdit="1"/>
              </p:cNvSpPr>
              <p:nvPr/>
            </p:nvSpPr>
            <p:spPr>
              <a:xfrm>
                <a:off x="1584485" y="3451194"/>
                <a:ext cx="7451285" cy="527901"/>
              </a:xfrm>
              <a:prstGeom prst="rect">
                <a:avLst/>
              </a:prstGeom>
              <a:blipFill>
                <a:blip r:embed="rId20"/>
                <a:stretch>
                  <a:fillRect t="-3448" b="-9195"/>
                </a:stretch>
              </a:blipFill>
              <a:ln>
                <a:noFill/>
              </a:ln>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34" name="TextovéPole 33"/>
              <p:cNvSpPr txBox="1"/>
              <p:nvPr/>
            </p:nvSpPr>
            <p:spPr>
              <a:xfrm>
                <a:off x="1583760" y="3907151"/>
                <a:ext cx="7579818" cy="745717"/>
              </a:xfrm>
              <a:prstGeom prst="rect">
                <a:avLst/>
              </a:prstGeom>
              <a:noFill/>
              <a:ln>
                <a:noFill/>
              </a:ln>
            </p:spPr>
            <p:txBody>
              <a:bodyPr wrap="square" rtlCol="0">
                <a:spAutoFit/>
              </a:bodyPr>
              <a:lstStyle/>
              <a:p>
                <a:pPr marL="180975" lvl="2" indent="-180975">
                  <a:buClr>
                    <a:srgbClr val="7030A0"/>
                  </a:buClr>
                  <a:buSzPct val="80000"/>
                  <a:buFont typeface="Wingdings" panose="05000000000000000000" pitchFamily="2" charset="2"/>
                  <a:buChar char="§"/>
                </a:pPr>
                <a:r>
                  <a:rPr lang="en-GB" sz="1400" dirty="0">
                    <a:latin typeface="Cambria Math" panose="02040503050406030204" pitchFamily="18" charset="0"/>
                    <a:ea typeface="Cambria Math" panose="02040503050406030204" pitchFamily="18" charset="0"/>
                  </a:rPr>
                  <a:t>On 18 March the 6v9 FRA which starts on 18 September (last trading day of the 3M September interest rate futures) should have an FRA rate close to the September’s current implied rate </a:t>
                </a:r>
                <a14:m>
                  <m:oMath xmlns:m="http://schemas.openxmlformats.org/officeDocument/2006/math">
                    <m:d>
                      <m:dPr>
                        <m:ctrlPr>
                          <a:rPr lang="en-GB" sz="1200" i="1">
                            <a:latin typeface="Cambria Math" panose="02040503050406030204" pitchFamily="18" charset="0"/>
                            <a:ea typeface="Cambria Math" panose="02040503050406030204" pitchFamily="18" charset="0"/>
                          </a:rPr>
                        </m:ctrlPr>
                      </m:dPr>
                      <m:e>
                        <m:r>
                          <a:rPr lang="en-GB" sz="1200">
                            <a:latin typeface="Cambria Math" panose="02040503050406030204" pitchFamily="18" charset="0"/>
                            <a:ea typeface="Cambria Math" panose="02040503050406030204" pitchFamily="18" charset="0"/>
                          </a:rPr>
                          <m:t>100−</m:t>
                        </m:r>
                        <m:sSubSup>
                          <m:sSubSupPr>
                            <m:ctrlPr>
                              <a:rPr lang="en-GB" sz="1200" i="1">
                                <a:latin typeface="Cambria Math" panose="02040503050406030204" pitchFamily="18" charset="0"/>
                                <a:ea typeface="Cambria Math" panose="02040503050406030204" pitchFamily="18" charset="0"/>
                              </a:rPr>
                            </m:ctrlPr>
                          </m:sSubSupPr>
                          <m:e>
                            <m:r>
                              <a:rPr lang="en-GB" sz="1200">
                                <a:latin typeface="Cambria Math" panose="02040503050406030204" pitchFamily="18" charset="0"/>
                                <a:ea typeface="Cambria Math" panose="02040503050406030204" pitchFamily="18" charset="0"/>
                              </a:rPr>
                              <m:t>𝐹</m:t>
                            </m:r>
                          </m:e>
                          <m:sub>
                            <m:r>
                              <a:rPr lang="en-GB" sz="1200">
                                <a:latin typeface="Cambria Math" panose="02040503050406030204" pitchFamily="18" charset="0"/>
                                <a:ea typeface="Cambria Math" panose="02040503050406030204" pitchFamily="18" charset="0"/>
                              </a:rPr>
                              <m:t>0</m:t>
                            </m:r>
                          </m:sub>
                          <m:sup>
                            <m:r>
                              <a:rPr lang="en-GB" sz="1200">
                                <a:latin typeface="Cambria Math" panose="02040503050406030204" pitchFamily="18" charset="0"/>
                                <a:ea typeface="Cambria Math" panose="02040503050406030204" pitchFamily="18" charset="0"/>
                              </a:rPr>
                              <m:t>𝑆𝑒𝑝</m:t>
                            </m:r>
                          </m:sup>
                        </m:sSubSup>
                      </m:e>
                    </m:d>
                  </m:oMath>
                </a14:m>
                <a:endParaRPr lang="en-GB" sz="1200" dirty="0">
                  <a:latin typeface="Cambria Math" panose="02040503050406030204" pitchFamily="18" charset="0"/>
                  <a:ea typeface="Cambria Math" panose="02040503050406030204" pitchFamily="18" charset="0"/>
                </a:endParaRPr>
              </a:p>
            </p:txBody>
          </p:sp>
        </mc:Choice>
        <mc:Fallback xmlns="">
          <p:sp>
            <p:nvSpPr>
              <p:cNvPr id="34" name="TextovéPole 33"/>
              <p:cNvSpPr txBox="1">
                <a:spLocks noRot="1" noChangeAspect="1" noMove="1" noResize="1" noEditPoints="1" noAdjustHandles="1" noChangeArrowheads="1" noChangeShapeType="1" noTextEdit="1"/>
              </p:cNvSpPr>
              <p:nvPr/>
            </p:nvSpPr>
            <p:spPr>
              <a:xfrm>
                <a:off x="1583760" y="3907151"/>
                <a:ext cx="7579818" cy="745717"/>
              </a:xfrm>
              <a:prstGeom prst="rect">
                <a:avLst/>
              </a:prstGeom>
              <a:blipFill>
                <a:blip r:embed="rId21"/>
                <a:stretch>
                  <a:fillRect t="-2459"/>
                </a:stretch>
              </a:blipFill>
              <a:ln>
                <a:noFill/>
              </a:ln>
            </p:spPr>
            <p:txBody>
              <a:bodyPr/>
              <a:lstStyle/>
              <a:p>
                <a:r>
                  <a:rPr lang="cs-CZ">
                    <a:noFill/>
                  </a:rPr>
                  <a:t> </a:t>
                </a:r>
              </a:p>
            </p:txBody>
          </p:sp>
        </mc:Fallback>
      </mc:AlternateContent>
      <p:sp>
        <p:nvSpPr>
          <p:cNvPr id="35" name="TextovéPole 34"/>
          <p:cNvSpPr txBox="1"/>
          <p:nvPr/>
        </p:nvSpPr>
        <p:spPr>
          <a:xfrm>
            <a:off x="1584000" y="5447574"/>
            <a:ext cx="7451770" cy="307777"/>
          </a:xfrm>
          <a:prstGeom prst="rect">
            <a:avLst/>
          </a:prstGeom>
          <a:noFill/>
          <a:ln>
            <a:noFill/>
          </a:ln>
        </p:spPr>
        <p:txBody>
          <a:bodyPr wrap="square" rtlCol="0">
            <a:spAutoFit/>
          </a:bodyPr>
          <a:lstStyle/>
          <a:p>
            <a:pPr marL="180975" lvl="2" indent="-180975">
              <a:buClr>
                <a:srgbClr val="7030A0"/>
              </a:buClr>
              <a:buSzPct val="80000"/>
              <a:buFont typeface="Wingdings" panose="05000000000000000000" pitchFamily="2" charset="2"/>
              <a:buChar char="§"/>
            </a:pPr>
            <a:r>
              <a:rPr lang="en-GB" sz="1400" dirty="0">
                <a:latin typeface="Cambria Math" panose="02040503050406030204" pitchFamily="18" charset="0"/>
                <a:ea typeface="Cambria Math" panose="02040503050406030204" pitchFamily="18" charset="0"/>
              </a:rPr>
              <a:t>On 18 March the 3v9 FRA rate must be compatible with futures-linked 3v6 and 6v9 FRA rates</a:t>
            </a:r>
          </a:p>
        </p:txBody>
      </p:sp>
      <p:sp>
        <p:nvSpPr>
          <p:cNvPr id="36" name="TextovéPole 35"/>
          <p:cNvSpPr txBox="1"/>
          <p:nvPr/>
        </p:nvSpPr>
        <p:spPr>
          <a:xfrm>
            <a:off x="1584000" y="5681646"/>
            <a:ext cx="7553904" cy="523220"/>
          </a:xfrm>
          <a:prstGeom prst="rect">
            <a:avLst/>
          </a:prstGeom>
          <a:noFill/>
          <a:ln>
            <a:noFill/>
          </a:ln>
        </p:spPr>
        <p:txBody>
          <a:bodyPr wrap="square" rtlCol="0">
            <a:spAutoFit/>
          </a:bodyPr>
          <a:lstStyle/>
          <a:p>
            <a:pPr marL="180975" lvl="2" indent="-180975">
              <a:buClr>
                <a:srgbClr val="7030A0"/>
              </a:buClr>
              <a:buSzPct val="80000"/>
              <a:buFont typeface="Wingdings" panose="05000000000000000000" pitchFamily="2" charset="2"/>
              <a:buChar char="§"/>
            </a:pPr>
            <a:r>
              <a:rPr lang="en-GB" sz="1400" dirty="0">
                <a:latin typeface="Cambria Math" panose="02040503050406030204" pitchFamily="18" charset="0"/>
                <a:ea typeface="Cambria Math" panose="02040503050406030204" pitchFamily="18" charset="0"/>
              </a:rPr>
              <a:t>On 18 March the implied rates of the June, September and December futures currently being traded determine FRA rates of the following FRA contracts: 3v6, 6v9, 9v12, 3v9, 3v12, 6v12</a:t>
            </a:r>
          </a:p>
        </p:txBody>
      </p:sp>
      <p:sp>
        <p:nvSpPr>
          <p:cNvPr id="40" name="Tlačítko akce: Zvuk 39">
            <a:hlinkClick r:id="" action="ppaction://noaction" highlightClick="1"/>
          </p:cNvPr>
          <p:cNvSpPr/>
          <p:nvPr/>
        </p:nvSpPr>
        <p:spPr>
          <a:xfrm>
            <a:off x="7020000" y="180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cs-CZ" sz="1200" b="1" dirty="0">
                <a:solidFill>
                  <a:srgbClr val="FFFF00"/>
                </a:solidFill>
              </a:rPr>
              <a:t>1</a:t>
            </a:r>
          </a:p>
        </p:txBody>
      </p:sp>
      <p:sp>
        <p:nvSpPr>
          <p:cNvPr id="41" name="TextovéPole 40"/>
          <p:cNvSpPr txBox="1"/>
          <p:nvPr/>
        </p:nvSpPr>
        <p:spPr>
          <a:xfrm>
            <a:off x="1188001" y="1268760"/>
            <a:ext cx="7349872" cy="369332"/>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Equality between the FRA rate and the implied futures interest rate</a:t>
            </a:r>
          </a:p>
        </p:txBody>
      </p:sp>
      <mc:AlternateContent xmlns:mc="http://schemas.openxmlformats.org/markup-compatibility/2006" xmlns:a14="http://schemas.microsoft.com/office/drawing/2010/main">
        <mc:Choice Requires="a14">
          <p:sp>
            <p:nvSpPr>
              <p:cNvPr id="42" name="TextovéPole 41"/>
              <p:cNvSpPr txBox="1"/>
              <p:nvPr/>
            </p:nvSpPr>
            <p:spPr>
              <a:xfrm>
                <a:off x="7799620" y="2619048"/>
                <a:ext cx="883476" cy="220701"/>
              </a:xfrm>
              <a:prstGeom prst="rect">
                <a:avLst/>
              </a:prstGeom>
              <a:noFill/>
            </p:spPr>
            <p:txBody>
              <a:bodyPr wrap="square" lIns="0" tIns="0" rIns="0" bIns="0" rtlCol="0">
                <a:spAutoFit/>
              </a:bodyPr>
              <a:lstStyle/>
              <a:p>
                <a14:m>
                  <m:oMath xmlns:m="http://schemas.openxmlformats.org/officeDocument/2006/math">
                    <m:sPre>
                      <m:sPrePr>
                        <m:ctrlPr>
                          <a:rPr lang="cs-CZ" sz="1200" i="1" smtClean="0">
                            <a:latin typeface="Cambria Math" panose="02040503050406030204" pitchFamily="18" charset="0"/>
                            <a:ea typeface="Cambria Math" panose="02040503050406030204" pitchFamily="18" charset="0"/>
                          </a:rPr>
                        </m:ctrlPr>
                      </m:sPrePr>
                      <m:sub>
                        <m:r>
                          <a:rPr lang="cs-CZ" sz="1200" i="1">
                            <a:latin typeface="Cambria Math" panose="02040503050406030204" pitchFamily="18" charset="0"/>
                            <a:ea typeface="Cambria Math" panose="02040503050406030204" pitchFamily="18" charset="0"/>
                          </a:rPr>
                          <m:t>𝑇</m:t>
                        </m:r>
                      </m:sub>
                      <m:sup>
                        <m:r>
                          <a:rPr lang="cs-CZ" sz="1400" i="1">
                            <a:latin typeface="Cambria Math" panose="02040503050406030204" pitchFamily="18" charset="0"/>
                            <a:ea typeface="Cambria Math" panose="02040503050406030204" pitchFamily="18" charset="0"/>
                          </a:rPr>
                          <m:t> </m:t>
                        </m:r>
                      </m:sup>
                      <m:e>
                        <m:sSub>
                          <m:sSubPr>
                            <m:ctrlPr>
                              <a:rPr lang="cs-CZ" sz="1400" i="1">
                                <a:latin typeface="Cambria Math" panose="02040503050406030204" pitchFamily="18" charset="0"/>
                              </a:rPr>
                            </m:ctrlPr>
                          </m:sSubPr>
                          <m:e>
                            <m:r>
                              <a:rPr lang="cs-CZ" sz="1400" i="1">
                                <a:latin typeface="Cambria Math" panose="02040503050406030204" pitchFamily="18" charset="0"/>
                              </a:rPr>
                              <m:t>𝐾</m:t>
                            </m:r>
                          </m:e>
                          <m:sub>
                            <m:r>
                              <a:rPr lang="cs-CZ" sz="1400" i="1">
                                <a:latin typeface="Cambria Math" panose="02040503050406030204" pitchFamily="18" charset="0"/>
                              </a:rPr>
                              <m:t>𝑇</m:t>
                            </m:r>
                            <m:r>
                              <a:rPr lang="cs-CZ" sz="1400" i="1">
                                <a:latin typeface="Cambria Math" panose="02040503050406030204" pitchFamily="18" charset="0"/>
                              </a:rPr>
                              <m:t>+3</m:t>
                            </m:r>
                          </m:sub>
                        </m:sSub>
                      </m:e>
                    </m:sPre>
                    <m:acc>
                      <m:accPr>
                        <m:chr m:val="̇"/>
                        <m:ctrlPr>
                          <a:rPr lang="cs-CZ" sz="1400" b="0" i="1" smtClean="0">
                            <a:latin typeface="Cambria Math" panose="02040503050406030204" pitchFamily="18" charset="0"/>
                            <a:ea typeface="Cambria Math" panose="02040503050406030204" pitchFamily="18" charset="0"/>
                          </a:rPr>
                        </m:ctrlPr>
                      </m:accPr>
                      <m:e>
                        <m:r>
                          <a:rPr lang="cs-CZ" sz="1400" b="0" i="1" smtClean="0">
                            <a:latin typeface="Cambria Math" panose="02040503050406030204" pitchFamily="18" charset="0"/>
                            <a:ea typeface="Cambria Math" panose="02040503050406030204" pitchFamily="18" charset="0"/>
                          </a:rPr>
                          <m:t>=</m:t>
                        </m:r>
                      </m:e>
                    </m:acc>
                    <m:sSubSup>
                      <m:sSubSupPr>
                        <m:ctrlPr>
                          <a:rPr lang="cs-CZ" sz="1400" i="1">
                            <a:latin typeface="Cambria Math" panose="02040503050406030204" pitchFamily="18" charset="0"/>
                            <a:ea typeface="Cambria Math" panose="02040503050406030204" pitchFamily="18" charset="0"/>
                          </a:rPr>
                        </m:ctrlPr>
                      </m:sSubSupPr>
                      <m:e>
                        <m:r>
                          <a:rPr lang="cs-CZ" sz="1400" i="1">
                            <a:latin typeface="Cambria Math" panose="02040503050406030204" pitchFamily="18" charset="0"/>
                            <a:ea typeface="Cambria Math" panose="02040503050406030204" pitchFamily="18" charset="0"/>
                          </a:rPr>
                          <m:t>𝐿</m:t>
                        </m:r>
                      </m:e>
                      <m:sub>
                        <m:r>
                          <a:rPr lang="cs-CZ" sz="1400" i="1">
                            <a:latin typeface="Cambria Math" panose="02040503050406030204" pitchFamily="18" charset="0"/>
                            <a:ea typeface="Cambria Math" panose="02040503050406030204" pitchFamily="18" charset="0"/>
                          </a:rPr>
                          <m:t>3</m:t>
                        </m:r>
                      </m:sub>
                      <m:sup>
                        <m:r>
                          <a:rPr lang="cs-CZ" sz="1400" i="1">
                            <a:latin typeface="Cambria Math" panose="02040503050406030204" pitchFamily="18" charset="0"/>
                            <a:ea typeface="Cambria Math" panose="02040503050406030204" pitchFamily="18" charset="0"/>
                          </a:rPr>
                          <m:t>0</m:t>
                        </m:r>
                      </m:sup>
                    </m:sSubSup>
                  </m:oMath>
                </a14:m>
                <a:r>
                  <a:rPr lang="cs-CZ" sz="1400" i="1" dirty="0">
                    <a:latin typeface="Cambria Math"/>
                    <a:ea typeface="Cambria Math" panose="02040503050406030204" pitchFamily="18" charset="0"/>
                  </a:rPr>
                  <a:t> </a:t>
                </a:r>
              </a:p>
            </p:txBody>
          </p:sp>
        </mc:Choice>
        <mc:Fallback xmlns="">
          <p:sp>
            <p:nvSpPr>
              <p:cNvPr id="42" name="TextovéPole 41"/>
              <p:cNvSpPr txBox="1">
                <a:spLocks noRot="1" noChangeAspect="1" noMove="1" noResize="1" noEditPoints="1" noAdjustHandles="1" noChangeArrowheads="1" noChangeShapeType="1" noTextEdit="1"/>
              </p:cNvSpPr>
              <p:nvPr/>
            </p:nvSpPr>
            <p:spPr>
              <a:xfrm>
                <a:off x="7799620" y="2619048"/>
                <a:ext cx="883476" cy="220701"/>
              </a:xfrm>
              <a:prstGeom prst="rect">
                <a:avLst/>
              </a:prstGeom>
              <a:blipFill>
                <a:blip r:embed="rId22"/>
                <a:stretch>
                  <a:fillRect l="-3448" b="-16667"/>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43" name="TextovéPole 42"/>
              <p:cNvSpPr txBox="1"/>
              <p:nvPr/>
            </p:nvSpPr>
            <p:spPr>
              <a:xfrm>
                <a:off x="1583576" y="2116814"/>
                <a:ext cx="5436696" cy="523220"/>
              </a:xfrm>
              <a:prstGeom prst="rect">
                <a:avLst/>
              </a:prstGeom>
              <a:noFill/>
              <a:ln>
                <a:noFill/>
              </a:ln>
            </p:spPr>
            <p:txBody>
              <a:bodyPr wrap="square" rtlCol="0">
                <a:spAutoFit/>
              </a:bodyPr>
              <a:lstStyle/>
              <a:p>
                <a:pPr marL="180975" lvl="2" indent="-180975">
                  <a:buClr>
                    <a:srgbClr val="7030A0"/>
                  </a:buClr>
                  <a:buSzPct val="80000"/>
                  <a:buFont typeface="Wingdings" panose="05000000000000000000" pitchFamily="2" charset="2"/>
                  <a:buChar char="§"/>
                </a:pPr>
                <a:r>
                  <a:rPr lang="en-GB" sz="1400" dirty="0">
                    <a:latin typeface="Cambria Math" panose="02040503050406030204" pitchFamily="18" charset="0"/>
                    <a:ea typeface="Cambria Math" panose="02040503050406030204" pitchFamily="18" charset="0"/>
                  </a:rPr>
                  <a:t>FRA period and the period of the futures’ underlying deposit start at the same time </a:t>
                </a:r>
                <a14:m>
                  <m:oMath xmlns:m="http://schemas.openxmlformats.org/officeDocument/2006/math">
                    <m:r>
                      <a:rPr lang="cs-CZ" sz="1400" b="0" i="1" smtClean="0">
                        <a:latin typeface="Cambria Math" panose="02040503050406030204" pitchFamily="18" charset="0"/>
                        <a:ea typeface="Cambria Math" panose="02040503050406030204" pitchFamily="18" charset="0"/>
                      </a:rPr>
                      <m:t>𝑇</m:t>
                    </m:r>
                  </m:oMath>
                </a14:m>
                <a:r>
                  <a:rPr lang="cs-CZ" sz="1400" dirty="0">
                    <a:latin typeface="Cambria Math" panose="02040503050406030204" pitchFamily="18" charset="0"/>
                    <a:ea typeface="Cambria Math" panose="02040503050406030204" pitchFamily="18" charset="0"/>
                  </a:rPr>
                  <a:t> </a:t>
                </a:r>
                <a:r>
                  <a:rPr lang="en-GB" sz="1400" dirty="0">
                    <a:latin typeface="Cambria Math" panose="02040503050406030204" pitchFamily="18" charset="0"/>
                    <a:ea typeface="Cambria Math" panose="02040503050406030204" pitchFamily="18" charset="0"/>
                  </a:rPr>
                  <a:t>and have the same length</a:t>
                </a:r>
                <a:r>
                  <a:rPr lang="cs-CZ" sz="1400" dirty="0">
                    <a:latin typeface="Cambria Math" panose="02040503050406030204" pitchFamily="18" charset="0"/>
                    <a:ea typeface="Cambria Math" panose="02040503050406030204" pitchFamily="18" charset="0"/>
                  </a:rPr>
                  <a:t> (</a:t>
                </a:r>
                <a14:m>
                  <m:oMath xmlns:m="http://schemas.openxmlformats.org/officeDocument/2006/math">
                    <m:sSub>
                      <m:sSubPr>
                        <m:ctrlPr>
                          <a:rPr lang="en-GB" sz="1200" i="1">
                            <a:latin typeface="Cambria Math" panose="02040503050406030204" pitchFamily="18" charset="0"/>
                            <a:ea typeface="Cambria Math" panose="02040503050406030204" pitchFamily="18" charset="0"/>
                          </a:rPr>
                        </m:ctrlPr>
                      </m:sSubPr>
                      <m:e>
                        <m:r>
                          <a:rPr lang="en-GB" sz="1200" i="1">
                            <a:latin typeface="Cambria Math" panose="02040503050406030204" pitchFamily="18" charset="0"/>
                            <a:ea typeface="Cambria Math" panose="02040503050406030204" pitchFamily="18" charset="0"/>
                          </a:rPr>
                          <m:t>𝑁</m:t>
                        </m:r>
                      </m:e>
                      <m:sub>
                        <m:r>
                          <a:rPr lang="en-GB" sz="1200" i="1">
                            <a:latin typeface="Cambria Math" panose="02040503050406030204" pitchFamily="18" charset="0"/>
                            <a:ea typeface="Cambria Math" panose="02040503050406030204" pitchFamily="18" charset="0"/>
                          </a:rPr>
                          <m:t>𝑇</m:t>
                        </m:r>
                        <m:r>
                          <a:rPr lang="en-GB" sz="1200" i="1">
                            <a:latin typeface="Cambria Math" panose="02040503050406030204" pitchFamily="18" charset="0"/>
                            <a:ea typeface="Cambria Math" panose="02040503050406030204" pitchFamily="18" charset="0"/>
                          </a:rPr>
                          <m:t>,</m:t>
                        </m:r>
                        <m:r>
                          <a:rPr lang="en-GB" sz="1200" i="1">
                            <a:latin typeface="Cambria Math" panose="02040503050406030204" pitchFamily="18" charset="0"/>
                            <a:ea typeface="Cambria Math" panose="02040503050406030204" pitchFamily="18" charset="0"/>
                          </a:rPr>
                          <m:t>𝑇</m:t>
                        </m:r>
                        <m:r>
                          <a:rPr lang="en-GB" sz="1200" i="1">
                            <a:latin typeface="Cambria Math" panose="02040503050406030204" pitchFamily="18" charset="0"/>
                            <a:ea typeface="Cambria Math" panose="02040503050406030204" pitchFamily="18" charset="0"/>
                          </a:rPr>
                          <m:t>+3</m:t>
                        </m:r>
                      </m:sub>
                    </m:sSub>
                    <m:r>
                      <m:rPr>
                        <m:nor/>
                      </m:rPr>
                      <a:rPr lang="en-GB" sz="1200" dirty="0">
                        <a:latin typeface="Cambria Math" panose="02040503050406030204" pitchFamily="18" charset="0"/>
                        <a:ea typeface="Cambria Math" panose="02040503050406030204" pitchFamily="18" charset="0"/>
                      </a:rPr>
                      <m:t>/365</m:t>
                    </m:r>
                    <m:r>
                      <m:rPr>
                        <m:nor/>
                      </m:rPr>
                      <a:rPr lang="cs-CZ" sz="1200" dirty="0">
                        <a:latin typeface="Cambria Math" panose="02040503050406030204" pitchFamily="18" charset="0"/>
                        <a:ea typeface="Cambria Math" panose="02040503050406030204" pitchFamily="18" charset="0"/>
                      </a:rPr>
                      <m:t> </m:t>
                    </m:r>
                    <m:acc>
                      <m:accPr>
                        <m:chr m:val="̇"/>
                        <m:ctrlPr>
                          <a:rPr lang="en-GB" sz="1200" i="1">
                            <a:latin typeface="Cambria Math" panose="02040503050406030204" pitchFamily="18" charset="0"/>
                            <a:ea typeface="Cambria Math" panose="02040503050406030204" pitchFamily="18" charset="0"/>
                          </a:rPr>
                        </m:ctrlPr>
                      </m:accPr>
                      <m:e>
                        <m:r>
                          <a:rPr lang="cs-CZ" sz="1200" i="1">
                            <a:latin typeface="Cambria Math" panose="02040503050406030204" pitchFamily="18" charset="0"/>
                            <a:ea typeface="Cambria Math" panose="02040503050406030204" pitchFamily="18" charset="0"/>
                          </a:rPr>
                          <m:t>=</m:t>
                        </m:r>
                      </m:e>
                    </m:acc>
                    <m:r>
                      <a:rPr lang="en-GB" sz="1200" i="1">
                        <a:latin typeface="Cambria Math" panose="02040503050406030204" pitchFamily="18" charset="0"/>
                        <a:ea typeface="Cambria Math" panose="02040503050406030204" pitchFamily="18" charset="0"/>
                      </a:rPr>
                      <m:t>3/12</m:t>
                    </m:r>
                  </m:oMath>
                </a14:m>
                <a:r>
                  <a:rPr lang="cs-CZ" sz="1400" dirty="0">
                    <a:latin typeface="Cambria Math" panose="02040503050406030204" pitchFamily="18" charset="0"/>
                    <a:ea typeface="Cambria Math" panose="02040503050406030204" pitchFamily="18" charset="0"/>
                  </a:rPr>
                  <a:t>)</a:t>
                </a:r>
                <a:endParaRPr lang="en-GB" sz="1400" dirty="0">
                  <a:latin typeface="Cambria Math" panose="02040503050406030204" pitchFamily="18" charset="0"/>
                  <a:ea typeface="Cambria Math" panose="02040503050406030204" pitchFamily="18" charset="0"/>
                </a:endParaRPr>
              </a:p>
            </p:txBody>
          </p:sp>
        </mc:Choice>
        <mc:Fallback xmlns="">
          <p:sp>
            <p:nvSpPr>
              <p:cNvPr id="43" name="TextovéPole 42"/>
              <p:cNvSpPr txBox="1">
                <a:spLocks noRot="1" noChangeAspect="1" noMove="1" noResize="1" noEditPoints="1" noAdjustHandles="1" noChangeArrowheads="1" noChangeShapeType="1" noTextEdit="1"/>
              </p:cNvSpPr>
              <p:nvPr/>
            </p:nvSpPr>
            <p:spPr>
              <a:xfrm>
                <a:off x="1583576" y="2116814"/>
                <a:ext cx="5436696" cy="523220"/>
              </a:xfrm>
              <a:prstGeom prst="rect">
                <a:avLst/>
              </a:prstGeom>
              <a:blipFill>
                <a:blip r:embed="rId23"/>
                <a:stretch>
                  <a:fillRect t="-3488" b="-10465"/>
                </a:stretch>
              </a:blipFill>
              <a:ln>
                <a:noFill/>
              </a:ln>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44" name="TextovéPole 43"/>
              <p:cNvSpPr txBox="1"/>
              <p:nvPr/>
            </p:nvSpPr>
            <p:spPr>
              <a:xfrm>
                <a:off x="1584057" y="2551649"/>
                <a:ext cx="5868263" cy="523220"/>
              </a:xfrm>
              <a:prstGeom prst="rect">
                <a:avLst/>
              </a:prstGeom>
              <a:noFill/>
              <a:ln>
                <a:noFill/>
              </a:ln>
            </p:spPr>
            <p:txBody>
              <a:bodyPr wrap="square" rtlCol="0">
                <a:spAutoFit/>
              </a:bodyPr>
              <a:lstStyle/>
              <a:p>
                <a:pPr marL="180975" lvl="2" indent="-180975">
                  <a:buClr>
                    <a:srgbClr val="7030A0"/>
                  </a:buClr>
                  <a:buSzPct val="80000"/>
                  <a:buFont typeface="Wingdings" panose="05000000000000000000" pitchFamily="2" charset="2"/>
                  <a:buChar char="§"/>
                </a:pPr>
                <a:r>
                  <a:rPr lang="en-GB" sz="1400" dirty="0">
                    <a:latin typeface="Cambria Math" panose="02040503050406030204" pitchFamily="18" charset="0"/>
                    <a:ea typeface="Cambria Math" panose="02040503050406030204" pitchFamily="18" charset="0"/>
                  </a:rPr>
                  <a:t>Notional amount of FRA is equal to the size of the futures contract </a:t>
                </a:r>
                <a14:m>
                  <m:oMath xmlns:m="http://schemas.openxmlformats.org/officeDocument/2006/math">
                    <m:r>
                      <a:rPr lang="en-GB" sz="1400" b="0" i="1" smtClean="0">
                        <a:latin typeface="Cambria Math" panose="02040503050406030204" pitchFamily="18" charset="0"/>
                        <a:ea typeface="Cambria Math" panose="02040503050406030204" pitchFamily="18" charset="0"/>
                      </a:rPr>
                      <m:t>𝑉</m:t>
                    </m:r>
                    <m:r>
                      <a:rPr lang="cs-CZ" sz="1400" b="0" i="1" smtClean="0">
                        <a:latin typeface="Cambria Math" panose="02040503050406030204" pitchFamily="18" charset="0"/>
                        <a:ea typeface="Cambria Math" panose="02040503050406030204" pitchFamily="18" charset="0"/>
                      </a:rPr>
                      <m:t>,</m:t>
                    </m:r>
                  </m:oMath>
                </a14:m>
                <a:r>
                  <a:rPr lang="en-GB" sz="1400" dirty="0">
                    <a:latin typeface="Cambria Math" panose="02040503050406030204" pitchFamily="18" charset="0"/>
                    <a:ea typeface="Cambria Math" panose="02040503050406030204" pitchFamily="18" charset="0"/>
                  </a:rPr>
                  <a:t> and both contacts use the same floating rate (</a:t>
                </a:r>
                <a:r>
                  <a:rPr lang="cs-CZ" sz="1400" dirty="0">
                    <a:latin typeface="Cambria Math" panose="02040503050406030204" pitchFamily="18" charset="0"/>
                    <a:ea typeface="Cambria Math" panose="02040503050406030204" pitchFamily="18" charset="0"/>
                  </a:rPr>
                  <a:t>3M </a:t>
                </a:r>
                <a:r>
                  <a:rPr lang="en-GB" sz="1400" dirty="0">
                    <a:latin typeface="Cambria Math" panose="02040503050406030204" pitchFamily="18" charset="0"/>
                    <a:ea typeface="Cambria Math" panose="02040503050406030204" pitchFamily="18" charset="0"/>
                  </a:rPr>
                  <a:t>Libor prevailing at time </a:t>
                </a:r>
                <a14:m>
                  <m:oMath xmlns:m="http://schemas.openxmlformats.org/officeDocument/2006/math">
                    <m:r>
                      <a:rPr lang="en-GB" sz="1400" b="0" i="1" smtClean="0">
                        <a:latin typeface="Cambria Math" panose="02040503050406030204" pitchFamily="18" charset="0"/>
                        <a:ea typeface="Cambria Math" panose="02040503050406030204" pitchFamily="18" charset="0"/>
                      </a:rPr>
                      <m:t>𝑇</m:t>
                    </m:r>
                  </m:oMath>
                </a14:m>
                <a:r>
                  <a:rPr lang="en-GB" sz="1400" dirty="0">
                    <a:latin typeface="Cambria Math" panose="02040503050406030204" pitchFamily="18" charset="0"/>
                    <a:ea typeface="Cambria Math" panose="02040503050406030204" pitchFamily="18" charset="0"/>
                  </a:rPr>
                  <a:t>)</a:t>
                </a:r>
              </a:p>
            </p:txBody>
          </p:sp>
        </mc:Choice>
        <mc:Fallback xmlns="">
          <p:sp>
            <p:nvSpPr>
              <p:cNvPr id="44" name="TextovéPole 43"/>
              <p:cNvSpPr txBox="1">
                <a:spLocks noRot="1" noChangeAspect="1" noMove="1" noResize="1" noEditPoints="1" noAdjustHandles="1" noChangeArrowheads="1" noChangeShapeType="1" noTextEdit="1"/>
              </p:cNvSpPr>
              <p:nvPr/>
            </p:nvSpPr>
            <p:spPr>
              <a:xfrm>
                <a:off x="1584057" y="2551649"/>
                <a:ext cx="5868263" cy="523220"/>
              </a:xfrm>
              <a:prstGeom prst="rect">
                <a:avLst/>
              </a:prstGeom>
              <a:blipFill>
                <a:blip r:embed="rId24"/>
                <a:stretch>
                  <a:fillRect t="-3529" r="-1040" b="-10588"/>
                </a:stretch>
              </a:blipFill>
              <a:ln>
                <a:noFill/>
              </a:ln>
            </p:spPr>
            <p:txBody>
              <a:bodyPr/>
              <a:lstStyle/>
              <a:p>
                <a:r>
                  <a:rPr lang="cs-CZ">
                    <a:noFill/>
                  </a:rPr>
                  <a:t> </a:t>
                </a:r>
              </a:p>
            </p:txBody>
          </p:sp>
        </mc:Fallback>
      </mc:AlternateContent>
      <p:sp>
        <p:nvSpPr>
          <p:cNvPr id="46" name="TextovéPole 45"/>
          <p:cNvSpPr txBox="1"/>
          <p:nvPr/>
        </p:nvSpPr>
        <p:spPr>
          <a:xfrm>
            <a:off x="1584000" y="3004973"/>
            <a:ext cx="5220248" cy="307777"/>
          </a:xfrm>
          <a:prstGeom prst="rect">
            <a:avLst/>
          </a:prstGeom>
          <a:noFill/>
          <a:ln>
            <a:noFill/>
          </a:ln>
        </p:spPr>
        <p:txBody>
          <a:bodyPr wrap="square" rtlCol="0">
            <a:spAutoFit/>
          </a:bodyPr>
          <a:lstStyle>
            <a:defPPr>
              <a:defRPr lang="cs-CZ"/>
            </a:defPPr>
            <a:lvl3pPr marL="180975" lvl="2" indent="-180975">
              <a:buClr>
                <a:srgbClr val="7030A0"/>
              </a:buClr>
              <a:buSzPct val="80000"/>
              <a:buFont typeface="Wingdings" panose="05000000000000000000" pitchFamily="2" charset="2"/>
              <a:buChar char="§"/>
              <a:defRPr sz="1400">
                <a:latin typeface="Cambria Math" panose="02040503050406030204" pitchFamily="18" charset="0"/>
                <a:ea typeface="Cambria Math" panose="02040503050406030204" pitchFamily="18" charset="0"/>
              </a:defRPr>
            </a:lvl3pPr>
          </a:lstStyle>
          <a:p>
            <a:pPr lvl="2"/>
            <a:r>
              <a:rPr lang="en-GB" dirty="0"/>
              <a:t>Quantitative effect of discounting must be ignored</a:t>
            </a:r>
          </a:p>
        </p:txBody>
      </p:sp>
      <p:sp>
        <p:nvSpPr>
          <p:cNvPr id="5" name="Pravá složená závorka 4"/>
          <p:cNvSpPr/>
          <p:nvPr/>
        </p:nvSpPr>
        <p:spPr>
          <a:xfrm>
            <a:off x="7541472" y="2217012"/>
            <a:ext cx="205002" cy="1043728"/>
          </a:xfrm>
          <a:prstGeom prst="rightBrace">
            <a:avLst/>
          </a:prstGeom>
          <a:ln w="25400">
            <a:solidFill>
              <a:schemeClr val="tx1"/>
            </a:solidFill>
            <a:headEnd type="none"/>
            <a:tailEnd type="non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7" name="Šipka: obousměrná vodorovná 6"/>
          <p:cNvSpPr/>
          <p:nvPr/>
        </p:nvSpPr>
        <p:spPr>
          <a:xfrm>
            <a:off x="1853989" y="1948992"/>
            <a:ext cx="1205843" cy="158569"/>
          </a:xfrm>
          <a:prstGeom prst="leftRightArrow">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8" name="Šipka: obousměrná vodorovná 47"/>
          <p:cNvSpPr/>
          <p:nvPr/>
        </p:nvSpPr>
        <p:spPr>
          <a:xfrm>
            <a:off x="6534504" y="1952264"/>
            <a:ext cx="989824" cy="158569"/>
          </a:xfrm>
          <a:prstGeom prst="leftRightArrow">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9" name="Obdélník 48"/>
          <p:cNvSpPr/>
          <p:nvPr/>
        </p:nvSpPr>
        <p:spPr>
          <a:xfrm>
            <a:off x="7779452" y="2545252"/>
            <a:ext cx="949486" cy="378107"/>
          </a:xfrm>
          <a:prstGeom prst="rect">
            <a:avLst/>
          </a:prstGeom>
          <a:noFill/>
          <a:ln w="254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Znak násobení 7"/>
          <p:cNvSpPr/>
          <p:nvPr/>
        </p:nvSpPr>
        <p:spPr>
          <a:xfrm>
            <a:off x="4234056" y="1916832"/>
            <a:ext cx="2546952" cy="216024"/>
          </a:xfrm>
          <a:prstGeom prst="mathMultiply">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1" name="Tlačítko akce: Prázdné 50">
            <a:hlinkClick r:id="" action="ppaction://noaction" highlightClick="1"/>
            <a:extLst>
              <a:ext uri="{FF2B5EF4-FFF2-40B4-BE49-F238E27FC236}">
                <a16:creationId xmlns:a16="http://schemas.microsoft.com/office/drawing/2014/main" id="{9A593A6E-5540-4D90-9199-53886D8BAD75}"/>
              </a:ext>
            </a:extLst>
          </p:cNvPr>
          <p:cNvSpPr/>
          <p:nvPr/>
        </p:nvSpPr>
        <p:spPr>
          <a:xfrm>
            <a:off x="7631560" y="36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800" b="1" dirty="0" err="1">
                <a:solidFill>
                  <a:srgbClr val="FFFF00"/>
                </a:solidFill>
              </a:rPr>
              <a:t>Cz</a:t>
            </a:r>
            <a:endParaRPr lang="cs-CZ" sz="800" b="1" dirty="0">
              <a:solidFill>
                <a:srgbClr val="FFFF00"/>
              </a:solidFill>
            </a:endParaRPr>
          </a:p>
        </p:txBody>
      </p:sp>
      <p:sp>
        <p:nvSpPr>
          <p:cNvPr id="52" name="Tlačítko akce: Prázdné 51">
            <a:hlinkClick r:id="" action="ppaction://noaction" highlightClick="1"/>
            <a:extLst>
              <a:ext uri="{FF2B5EF4-FFF2-40B4-BE49-F238E27FC236}">
                <a16:creationId xmlns:a16="http://schemas.microsoft.com/office/drawing/2014/main" id="{895710E3-10DB-4EF9-8C30-F43F8DB1170E}"/>
              </a:ext>
            </a:extLst>
          </p:cNvPr>
          <p:cNvSpPr/>
          <p:nvPr/>
        </p:nvSpPr>
        <p:spPr>
          <a:xfrm>
            <a:off x="8028480" y="36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800" b="1" dirty="0">
                <a:solidFill>
                  <a:srgbClr val="FFFF00"/>
                </a:solidFill>
              </a:rPr>
              <a:t>En</a:t>
            </a:r>
          </a:p>
        </p:txBody>
      </p:sp>
      <p:sp>
        <p:nvSpPr>
          <p:cNvPr id="53" name="Tlačítko akce: Prázdné 52">
            <a:hlinkClick r:id="" action="ppaction://noaction" highlightClick="1"/>
            <a:extLst>
              <a:ext uri="{FF2B5EF4-FFF2-40B4-BE49-F238E27FC236}">
                <a16:creationId xmlns:a16="http://schemas.microsoft.com/office/drawing/2014/main" id="{C762F400-7371-4807-8CC9-09096A07FB7C}"/>
              </a:ext>
            </a:extLst>
          </p:cNvPr>
          <p:cNvSpPr/>
          <p:nvPr/>
        </p:nvSpPr>
        <p:spPr>
          <a:xfrm>
            <a:off x="8423648" y="360000"/>
            <a:ext cx="360000" cy="180000"/>
          </a:xfrm>
          <a:prstGeom prst="actionButtonBlank">
            <a:avLst/>
          </a:prstGeom>
          <a:solidFill>
            <a:schemeClr val="accent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cs-CZ" sz="800" b="1" dirty="0" err="1">
                <a:solidFill>
                  <a:srgbClr val="FFFF00"/>
                </a:solidFill>
              </a:rPr>
              <a:t>None</a:t>
            </a:r>
            <a:endParaRPr lang="cs-CZ" sz="800" b="1" dirty="0">
              <a:solidFill>
                <a:srgbClr val="FFFF00"/>
              </a:solidFill>
            </a:endParaRPr>
          </a:p>
        </p:txBody>
      </p:sp>
      <p:sp>
        <p:nvSpPr>
          <p:cNvPr id="56" name="Zástupný symbol pro zápatí 1">
            <a:extLst>
              <a:ext uri="{FF2B5EF4-FFF2-40B4-BE49-F238E27FC236}">
                <a16:creationId xmlns:a16="http://schemas.microsoft.com/office/drawing/2014/main" id="{BA4968BF-A6BE-45D8-BCB9-C052C763ED85}"/>
              </a:ext>
            </a:extLst>
          </p:cNvPr>
          <p:cNvSpPr txBox="1">
            <a:spLocks/>
          </p:cNvSpPr>
          <p:nvPr/>
        </p:nvSpPr>
        <p:spPr>
          <a:xfrm>
            <a:off x="7631480" y="188640"/>
            <a:ext cx="1152168" cy="156738"/>
          </a:xfrm>
          <a:prstGeom prst="rect">
            <a:avLst/>
          </a:prstGeom>
        </p:spPr>
        <p:txBody>
          <a:bodyPr vert="horz" lIns="91440" tIns="45720" rIns="91440" bIns="45720" rtlCol="0" anchor="ctr"/>
          <a:lstStyle>
            <a:defPPr>
              <a:defRPr lang="cs-CZ"/>
            </a:defPPr>
            <a:lvl1pPr marL="0" algn="l" defTabSz="914400" rtl="0" eaLnBrk="1" latinLnBrk="0" hangingPunct="1">
              <a:defRPr sz="1100" b="1" kern="1200">
                <a:solidFill>
                  <a:schemeClr val="tx1">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800" kern="800" spc="130" dirty="0"/>
              <a:t>Subtitles</a:t>
            </a:r>
          </a:p>
        </p:txBody>
      </p:sp>
      <p:sp>
        <p:nvSpPr>
          <p:cNvPr id="57" name="Obdélník 56">
            <a:extLst>
              <a:ext uri="{FF2B5EF4-FFF2-40B4-BE49-F238E27FC236}">
                <a16:creationId xmlns:a16="http://schemas.microsoft.com/office/drawing/2014/main" id="{D2837CB8-DE88-4F3E-B150-98AE27D064C4}"/>
              </a:ext>
            </a:extLst>
          </p:cNvPr>
          <p:cNvSpPr/>
          <p:nvPr/>
        </p:nvSpPr>
        <p:spPr>
          <a:xfrm>
            <a:off x="7524480" y="180000"/>
            <a:ext cx="1368000" cy="396000"/>
          </a:xfrm>
          <a:prstGeom prst="rect">
            <a:avLst/>
          </a:prstGeom>
          <a:solidFill>
            <a:schemeClr val="accent1">
              <a:alpha val="40000"/>
            </a:schemeClr>
          </a:solidFill>
          <a:ln w="63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9" name="Obdélník 58">
            <a:extLst>
              <a:ext uri="{FF2B5EF4-FFF2-40B4-BE49-F238E27FC236}">
                <a16:creationId xmlns:a16="http://schemas.microsoft.com/office/drawing/2014/main" id="{22737FA8-8BA1-4489-ACA3-29F68E4AA91E}"/>
              </a:ext>
            </a:extLst>
          </p:cNvPr>
          <p:cNvSpPr/>
          <p:nvPr/>
        </p:nvSpPr>
        <p:spPr>
          <a:xfrm>
            <a:off x="9252000" y="0"/>
            <a:ext cx="466351" cy="180000"/>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000" dirty="0">
                <a:solidFill>
                  <a:schemeClr val="tx1"/>
                </a:solidFill>
              </a:rPr>
              <a:t>2.1a</a:t>
            </a:r>
          </a:p>
        </p:txBody>
      </p:sp>
      <p:sp>
        <p:nvSpPr>
          <p:cNvPr id="60" name="Obdélník 59">
            <a:extLst>
              <a:ext uri="{FF2B5EF4-FFF2-40B4-BE49-F238E27FC236}">
                <a16:creationId xmlns:a16="http://schemas.microsoft.com/office/drawing/2014/main" id="{2C973014-857A-48B5-9D8A-A1F3CFEFAB66}"/>
              </a:ext>
            </a:extLst>
          </p:cNvPr>
          <p:cNvSpPr/>
          <p:nvPr/>
        </p:nvSpPr>
        <p:spPr>
          <a:xfrm>
            <a:off x="9252000" y="360000"/>
            <a:ext cx="466351" cy="180000"/>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000" dirty="0">
                <a:solidFill>
                  <a:schemeClr val="tx1"/>
                </a:solidFill>
              </a:rPr>
              <a:t>2.1b</a:t>
            </a:r>
          </a:p>
        </p:txBody>
      </p:sp>
      <p:sp>
        <p:nvSpPr>
          <p:cNvPr id="61" name="TextovéPole 60">
            <a:extLst>
              <a:ext uri="{FF2B5EF4-FFF2-40B4-BE49-F238E27FC236}">
                <a16:creationId xmlns:a16="http://schemas.microsoft.com/office/drawing/2014/main" id="{8E40DE7B-A021-4AC0-AC08-162E9DF9BA95}"/>
              </a:ext>
            </a:extLst>
          </p:cNvPr>
          <p:cNvSpPr txBox="1">
            <a:spLocks/>
          </p:cNvSpPr>
          <p:nvPr/>
        </p:nvSpPr>
        <p:spPr>
          <a:xfrm>
            <a:off x="-72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As covered in the previous slide, a short-term interest rate futures contract offers a cash flow which is very similar to the cash flow of an FRA contract. Therefore, it is not surprising that FRA rates take up quotations from more liquid interest rate futures. Let's look at this matter in more detail.</a:t>
            </a:r>
            <a:endParaRPr lang="cs-CZ" sz="1000" dirty="0"/>
          </a:p>
        </p:txBody>
      </p:sp>
      <p:sp>
        <p:nvSpPr>
          <p:cNvPr id="66" name="TextovéPole 65">
            <a:extLst>
              <a:ext uri="{FF2B5EF4-FFF2-40B4-BE49-F238E27FC236}">
                <a16:creationId xmlns:a16="http://schemas.microsoft.com/office/drawing/2014/main" id="{BA93D3DB-E7B9-4F8D-ADC4-1550052345F1}"/>
              </a:ext>
            </a:extLst>
          </p:cNvPr>
          <p:cNvSpPr txBox="1">
            <a:spLocks/>
          </p:cNvSpPr>
          <p:nvPr/>
        </p:nvSpPr>
        <p:spPr>
          <a:xfrm>
            <a:off x="-54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An FRA contract whose FRA rate takes up a quotation from interest rate futures is called a futures-linked FRA contract.</a:t>
            </a:r>
            <a:endParaRPr lang="cs-CZ" sz="1000" dirty="0"/>
          </a:p>
        </p:txBody>
      </p:sp>
      <p:sp>
        <p:nvSpPr>
          <p:cNvPr id="67" name="TextovéPole 66">
            <a:extLst>
              <a:ext uri="{FF2B5EF4-FFF2-40B4-BE49-F238E27FC236}">
                <a16:creationId xmlns:a16="http://schemas.microsoft.com/office/drawing/2014/main" id="{06FE895B-EB1E-49EE-9954-AD6059B4336A}"/>
              </a:ext>
            </a:extLst>
          </p:cNvPr>
          <p:cNvSpPr txBox="1">
            <a:spLocks/>
          </p:cNvSpPr>
          <p:nvPr/>
        </p:nvSpPr>
        <p:spPr>
          <a:xfrm>
            <a:off x="-36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What requirements must be met in order for there to be equality between the FRA rate and the implied interest rate of a futures contract? The answer can be found in this relationship. On its left is a payoff from interest rate futures and on its right we see the payoff from an FRA contract.</a:t>
            </a:r>
            <a:endParaRPr lang="en-GB" sz="1000" dirty="0"/>
          </a:p>
        </p:txBody>
      </p:sp>
      <p:sp>
        <p:nvSpPr>
          <p:cNvPr id="68" name="TextovéPole 67">
            <a:extLst>
              <a:ext uri="{FF2B5EF4-FFF2-40B4-BE49-F238E27FC236}">
                <a16:creationId xmlns:a16="http://schemas.microsoft.com/office/drawing/2014/main" id="{19D4BA0B-1099-4FB2-8873-B625E3B9B755}"/>
              </a:ext>
            </a:extLst>
          </p:cNvPr>
          <p:cNvSpPr txBox="1">
            <a:spLocks/>
          </p:cNvSpPr>
          <p:nvPr/>
        </p:nvSpPr>
        <p:spPr>
          <a:xfrm>
            <a:off x="-1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First, it is evident that the FRA period and the interest period of the underlying futures deposit must begin at the same time and must be the same length. This common beginning of the interest period is denoted by the letter T. The interest period has a length of three months.</a:t>
            </a:r>
            <a:endParaRPr lang="cs-CZ" sz="1000" dirty="0"/>
          </a:p>
        </p:txBody>
      </p:sp>
      <p:sp>
        <p:nvSpPr>
          <p:cNvPr id="69" name="TextovéPole 68">
            <a:extLst>
              <a:ext uri="{FF2B5EF4-FFF2-40B4-BE49-F238E27FC236}">
                <a16:creationId xmlns:a16="http://schemas.microsoft.com/office/drawing/2014/main" id="{B5974349-2E6D-46D3-B82A-48767C60F843}"/>
              </a:ext>
            </a:extLst>
          </p:cNvPr>
          <p:cNvSpPr txBox="1">
            <a:spLocks/>
          </p:cNvSpPr>
          <p:nvPr/>
        </p:nvSpPr>
        <p:spPr>
          <a:xfrm>
            <a:off x="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Equally obvious is the requirement that the notional principal of an FRA contract be equal to the size of the futures contract and that the two contracts use the same floating rate. In our example, this floating rate is the three-month Libor.</a:t>
            </a:r>
            <a:endParaRPr lang="cs-CZ" sz="1000" dirty="0"/>
          </a:p>
        </p:txBody>
      </p:sp>
      <p:sp>
        <p:nvSpPr>
          <p:cNvPr id="70" name="TextovéPole 69">
            <a:extLst>
              <a:ext uri="{FF2B5EF4-FFF2-40B4-BE49-F238E27FC236}">
                <a16:creationId xmlns:a16="http://schemas.microsoft.com/office/drawing/2014/main" id="{89C36394-EE4B-4A13-BB35-5F62870D406A}"/>
              </a:ext>
            </a:extLst>
          </p:cNvPr>
          <p:cNvSpPr txBox="1">
            <a:spLocks/>
          </p:cNvSpPr>
          <p:nvPr/>
        </p:nvSpPr>
        <p:spPr>
          <a:xfrm>
            <a:off x="1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Finally, the quantitative impact of discounting on the payoff of an FRA contract must be ignored. This simplification can be accepted if the interest period is relatively short and interest rates are relatively low.</a:t>
            </a:r>
            <a:endParaRPr lang="cs-CZ" sz="1000" dirty="0"/>
          </a:p>
        </p:txBody>
      </p:sp>
      <p:sp>
        <p:nvSpPr>
          <p:cNvPr id="71" name="TextovéPole 70">
            <a:extLst>
              <a:ext uri="{FF2B5EF4-FFF2-40B4-BE49-F238E27FC236}">
                <a16:creationId xmlns:a16="http://schemas.microsoft.com/office/drawing/2014/main" id="{1B3C53A5-8ED1-4C76-A25E-ACD5B077CE3C}"/>
              </a:ext>
            </a:extLst>
          </p:cNvPr>
          <p:cNvSpPr txBox="1">
            <a:spLocks/>
          </p:cNvSpPr>
          <p:nvPr/>
        </p:nvSpPr>
        <p:spPr>
          <a:xfrm>
            <a:off x="36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If we put all of the above assumptions together, we find that the FRA rate is equal to the interest rate implicit in an actual quote of the futures price.</a:t>
            </a:r>
            <a:endParaRPr lang="cs-CZ" sz="1000" dirty="0"/>
          </a:p>
        </p:txBody>
      </p:sp>
      <p:sp>
        <p:nvSpPr>
          <p:cNvPr id="73" name="TextovéPole 72">
            <a:extLst>
              <a:ext uri="{FF2B5EF4-FFF2-40B4-BE49-F238E27FC236}">
                <a16:creationId xmlns:a16="http://schemas.microsoft.com/office/drawing/2014/main" id="{130087EB-A4DF-4D53-9252-D3615872F55F}"/>
              </a:ext>
            </a:extLst>
          </p:cNvPr>
          <p:cNvSpPr txBox="1">
            <a:spLocks/>
          </p:cNvSpPr>
          <p:nvPr/>
        </p:nvSpPr>
        <p:spPr>
          <a:xfrm>
            <a:off x="54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Let’s illustrate the price links between FRA and futures contracts with two examples.</a:t>
            </a:r>
            <a:endParaRPr lang="cs-CZ" sz="1000" dirty="0"/>
          </a:p>
        </p:txBody>
      </p:sp>
      <p:sp>
        <p:nvSpPr>
          <p:cNvPr id="74" name="TextovéPole 73">
            <a:extLst>
              <a:ext uri="{FF2B5EF4-FFF2-40B4-BE49-F238E27FC236}">
                <a16:creationId xmlns:a16="http://schemas.microsoft.com/office/drawing/2014/main" id="{C32E7DF1-A215-46E0-ADFD-FF75255602BF}"/>
              </a:ext>
            </a:extLst>
          </p:cNvPr>
          <p:cNvSpPr txBox="1">
            <a:spLocks/>
          </p:cNvSpPr>
          <p:nvPr/>
        </p:nvSpPr>
        <p:spPr>
          <a:xfrm>
            <a:off x="72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Assume that today is March 18, when exactly three months remain to the end of June three-month interest rate futures contract. On this day, the 3v6 FRA, which begins in three months’ time and lasts for three months, offers an FRA rate equal to the rate implicit in the actual quotation of the June futures price.</a:t>
            </a:r>
            <a:endParaRPr lang="cs-CZ" sz="1000" dirty="0"/>
          </a:p>
        </p:txBody>
      </p:sp>
      <p:sp>
        <p:nvSpPr>
          <p:cNvPr id="75" name="TextovéPole 74">
            <a:extLst>
              <a:ext uri="{FF2B5EF4-FFF2-40B4-BE49-F238E27FC236}">
                <a16:creationId xmlns:a16="http://schemas.microsoft.com/office/drawing/2014/main" id="{FD63D934-26D8-484A-9E45-DC39791023A6}"/>
              </a:ext>
            </a:extLst>
          </p:cNvPr>
          <p:cNvSpPr txBox="1">
            <a:spLocks/>
          </p:cNvSpPr>
          <p:nvPr/>
        </p:nvSpPr>
        <p:spPr>
          <a:xfrm>
            <a:off x="900000" y="7776000"/>
            <a:ext cx="8641042"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Similarly, on the same day, that is on March 18, when there are six months remaining to the end of the three-month interest rate futures ending in September, the 6v9 FRA contract offers an FRA rate equal to the rate implicit in the actual quotation of the September futures price.</a:t>
            </a:r>
            <a:endParaRPr lang="cs-CZ" sz="1000" dirty="0"/>
          </a:p>
        </p:txBody>
      </p:sp>
      <p:sp>
        <p:nvSpPr>
          <p:cNvPr id="76" name="TextovéPole 75">
            <a:extLst>
              <a:ext uri="{FF2B5EF4-FFF2-40B4-BE49-F238E27FC236}">
                <a16:creationId xmlns:a16="http://schemas.microsoft.com/office/drawing/2014/main" id="{CC756CF5-E8D6-4CD9-9B35-0EC51EAD0852}"/>
              </a:ext>
            </a:extLst>
          </p:cNvPr>
          <p:cNvSpPr txBox="1">
            <a:spLocks/>
          </p:cNvSpPr>
          <p:nvPr/>
        </p:nvSpPr>
        <p:spPr>
          <a:xfrm>
            <a:off x="108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Price links of FRA contracts on interest rate futures are transferred to FRA strips.</a:t>
            </a:r>
            <a:endParaRPr lang="en-GB" sz="1000" dirty="0"/>
          </a:p>
        </p:txBody>
      </p:sp>
      <p:sp>
        <p:nvSpPr>
          <p:cNvPr id="77" name="TextovéPole 76">
            <a:extLst>
              <a:ext uri="{FF2B5EF4-FFF2-40B4-BE49-F238E27FC236}">
                <a16:creationId xmlns:a16="http://schemas.microsoft.com/office/drawing/2014/main" id="{CEDECE3D-699A-4337-A422-7C205EE56235}"/>
              </a:ext>
            </a:extLst>
          </p:cNvPr>
          <p:cNvSpPr txBox="1">
            <a:spLocks/>
          </p:cNvSpPr>
          <p:nvPr/>
        </p:nvSpPr>
        <p:spPr>
          <a:xfrm>
            <a:off x="126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A futures-linked FRA strip is simply a strip which is created from futures-linked FRA contracts.</a:t>
            </a:r>
            <a:endParaRPr lang="cs-CZ" sz="1000" dirty="0"/>
          </a:p>
        </p:txBody>
      </p:sp>
      <p:sp>
        <p:nvSpPr>
          <p:cNvPr id="78" name="TextovéPole 77">
            <a:extLst>
              <a:ext uri="{FF2B5EF4-FFF2-40B4-BE49-F238E27FC236}">
                <a16:creationId xmlns:a16="http://schemas.microsoft.com/office/drawing/2014/main" id="{10D01DB5-1005-45AF-A562-3E6CE6EF74E4}"/>
              </a:ext>
            </a:extLst>
          </p:cNvPr>
          <p:cNvSpPr txBox="1">
            <a:spLocks/>
          </p:cNvSpPr>
          <p:nvPr/>
        </p:nvSpPr>
        <p:spPr>
          <a:xfrm>
            <a:off x="144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Let's use as an illustration the following two examples.</a:t>
            </a:r>
            <a:endParaRPr lang="cs-CZ" sz="1000" dirty="0"/>
          </a:p>
        </p:txBody>
      </p:sp>
      <p:sp>
        <p:nvSpPr>
          <p:cNvPr id="79" name="TextovéPole 78">
            <a:extLst>
              <a:ext uri="{FF2B5EF4-FFF2-40B4-BE49-F238E27FC236}">
                <a16:creationId xmlns:a16="http://schemas.microsoft.com/office/drawing/2014/main" id="{9DD391E4-B850-4BE8-B15F-0DA2AA933512}"/>
              </a:ext>
            </a:extLst>
          </p:cNvPr>
          <p:cNvSpPr txBox="1">
            <a:spLocks/>
          </p:cNvSpPr>
          <p:nvPr/>
        </p:nvSpPr>
        <p:spPr>
          <a:xfrm>
            <a:off x="162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We’re still working with a March 18 date, when the 3v6 and 6v9 FRA contracts are linked to actual prices of June and September futures contracts. From these linked FRAs we can create a futures-linked 3v9 FRA strip. Its FRA rate will be fixed in accordance with the equation of interest rate parity we derived earlier.</a:t>
            </a:r>
            <a:endParaRPr lang="cs-CZ" sz="1000" dirty="0"/>
          </a:p>
        </p:txBody>
      </p:sp>
      <p:sp>
        <p:nvSpPr>
          <p:cNvPr id="80" name="TextovéPole 79">
            <a:extLst>
              <a:ext uri="{FF2B5EF4-FFF2-40B4-BE49-F238E27FC236}">
                <a16:creationId xmlns:a16="http://schemas.microsoft.com/office/drawing/2014/main" id="{A9E3F410-2070-4AC1-B0C3-07039EA32E36}"/>
              </a:ext>
            </a:extLst>
          </p:cNvPr>
          <p:cNvSpPr txBox="1">
            <a:spLocks/>
          </p:cNvSpPr>
          <p:nvPr/>
        </p:nvSpPr>
        <p:spPr>
          <a:xfrm>
            <a:off x="180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If on March 18, interest rate futures with delivery in June, September and December are actively traded, then the 3v6, 6v9 and 9v12 FRAs will take up actual price quotations from these futures contracts. From these futures-linked FRAs we can then create futures-linked FRA strips 3v9, 6v12 and 3v12.</a:t>
            </a:r>
            <a:endParaRPr lang="cs-CZ" sz="1000" dirty="0"/>
          </a:p>
        </p:txBody>
      </p:sp>
    </p:spTree>
    <p:extLst>
      <p:ext uri="{BB962C8B-B14F-4D97-AF65-F5344CB8AC3E}">
        <p14:creationId xmlns:p14="http://schemas.microsoft.com/office/powerpoint/2010/main" val="3310534867"/>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xit" presetSubtype="0" fill="hold" grpId="1" nodeType="withEffect">
                                  <p:stCondLst>
                                    <p:cond delay="0"/>
                                  </p:stCondLst>
                                  <p:childTnLst>
                                    <p:set>
                                      <p:cBhvr>
                                        <p:cTn id="6" dur="1" fill="hold">
                                          <p:stCondLst>
                                            <p:cond delay="0"/>
                                          </p:stCondLst>
                                        </p:cTn>
                                        <p:tgtEl>
                                          <p:spTgt spid="28"/>
                                        </p:tgtEl>
                                        <p:attrNameLst>
                                          <p:attrName>style.visibility</p:attrName>
                                        </p:attrNameLst>
                                      </p:cBhvr>
                                      <p:to>
                                        <p:strVal val="hidden"/>
                                      </p:to>
                                    </p:set>
                                  </p:childTnLst>
                                </p:cTn>
                              </p:par>
                              <p:par>
                                <p:cTn id="7" presetID="1" presetClass="exit" presetSubtype="0" fill="hold" grpId="1" nodeType="withEffect">
                                  <p:stCondLst>
                                    <p:cond delay="0"/>
                                  </p:stCondLst>
                                  <p:childTnLst>
                                    <p:set>
                                      <p:cBhvr>
                                        <p:cTn id="8" dur="1" fill="hold">
                                          <p:stCondLst>
                                            <p:cond delay="0"/>
                                          </p:stCondLst>
                                        </p:cTn>
                                        <p:tgtEl>
                                          <p:spTgt spid="29"/>
                                        </p:tgtEl>
                                        <p:attrNameLst>
                                          <p:attrName>style.visibility</p:attrName>
                                        </p:attrNameLst>
                                      </p:cBhvr>
                                      <p:to>
                                        <p:strVal val="hidden"/>
                                      </p:to>
                                    </p:set>
                                  </p:childTnLst>
                                </p:cTn>
                              </p:par>
                              <p:par>
                                <p:cTn id="9" presetID="1" presetClass="exit" presetSubtype="0" fill="hold" grpId="1" nodeType="withEffect">
                                  <p:stCondLst>
                                    <p:cond delay="0"/>
                                  </p:stCondLst>
                                  <p:childTnLst>
                                    <p:set>
                                      <p:cBhvr>
                                        <p:cTn id="10" dur="1" fill="hold">
                                          <p:stCondLst>
                                            <p:cond delay="0"/>
                                          </p:stCondLst>
                                        </p:cTn>
                                        <p:tgtEl>
                                          <p:spTgt spid="30"/>
                                        </p:tgtEl>
                                        <p:attrNameLst>
                                          <p:attrName>style.visibility</p:attrName>
                                        </p:attrNameLst>
                                      </p:cBhvr>
                                      <p:to>
                                        <p:strVal val="hidden"/>
                                      </p:to>
                                    </p:set>
                                  </p:childTnLst>
                                </p:cTn>
                              </p:par>
                              <p:par>
                                <p:cTn id="11" presetID="1" presetClass="exit" presetSubtype="0" fill="hold" grpId="1" nodeType="withEffect">
                                  <p:stCondLst>
                                    <p:cond delay="0"/>
                                  </p:stCondLst>
                                  <p:childTnLst>
                                    <p:set>
                                      <p:cBhvr>
                                        <p:cTn id="12" dur="1" fill="hold">
                                          <p:stCondLst>
                                            <p:cond delay="0"/>
                                          </p:stCondLst>
                                        </p:cTn>
                                        <p:tgtEl>
                                          <p:spTgt spid="31"/>
                                        </p:tgtEl>
                                        <p:attrNameLst>
                                          <p:attrName>style.visibility</p:attrName>
                                        </p:attrNameLst>
                                      </p:cBhvr>
                                      <p:to>
                                        <p:strVal val="hidden"/>
                                      </p:to>
                                    </p:set>
                                  </p:childTnLst>
                                </p:cTn>
                              </p:par>
                              <p:par>
                                <p:cTn id="13" presetID="1" presetClass="exit" presetSubtype="0" fill="hold" grpId="1" nodeType="withEffect">
                                  <p:stCondLst>
                                    <p:cond delay="0"/>
                                  </p:stCondLst>
                                  <p:childTnLst>
                                    <p:set>
                                      <p:cBhvr>
                                        <p:cTn id="14" dur="1" fill="hold">
                                          <p:stCondLst>
                                            <p:cond delay="0"/>
                                          </p:stCondLst>
                                        </p:cTn>
                                        <p:tgtEl>
                                          <p:spTgt spid="32"/>
                                        </p:tgtEl>
                                        <p:attrNameLst>
                                          <p:attrName>style.visibility</p:attrName>
                                        </p:attrNameLst>
                                      </p:cBhvr>
                                      <p:to>
                                        <p:strVal val="hidden"/>
                                      </p:to>
                                    </p:set>
                                  </p:childTnLst>
                                </p:cTn>
                              </p:par>
                              <p:par>
                                <p:cTn id="15" presetID="1" presetClass="exit" presetSubtype="0" fill="hold" grpId="1" nodeType="withEffect">
                                  <p:stCondLst>
                                    <p:cond delay="0"/>
                                  </p:stCondLst>
                                  <p:childTnLst>
                                    <p:set>
                                      <p:cBhvr>
                                        <p:cTn id="16" dur="1" fill="hold">
                                          <p:stCondLst>
                                            <p:cond delay="0"/>
                                          </p:stCondLst>
                                        </p:cTn>
                                        <p:tgtEl>
                                          <p:spTgt spid="47"/>
                                        </p:tgtEl>
                                        <p:attrNameLst>
                                          <p:attrName>style.visibility</p:attrName>
                                        </p:attrNameLst>
                                      </p:cBhvr>
                                      <p:to>
                                        <p:strVal val="hidden"/>
                                      </p:to>
                                    </p:set>
                                  </p:childTnLst>
                                </p:cTn>
                              </p:par>
                              <p:par>
                                <p:cTn id="17" presetID="1" presetClass="exit" presetSubtype="0" fill="hold" grpId="1" nodeType="withEffect">
                                  <p:stCondLst>
                                    <p:cond delay="0"/>
                                  </p:stCondLst>
                                  <p:childTnLst>
                                    <p:set>
                                      <p:cBhvr>
                                        <p:cTn id="18" dur="1" fill="hold">
                                          <p:stCondLst>
                                            <p:cond delay="0"/>
                                          </p:stCondLst>
                                        </p:cTn>
                                        <p:tgtEl>
                                          <p:spTgt spid="54"/>
                                        </p:tgtEl>
                                        <p:attrNameLst>
                                          <p:attrName>style.visibility</p:attrName>
                                        </p:attrNameLst>
                                      </p:cBhvr>
                                      <p:to>
                                        <p:strVal val="hidden"/>
                                      </p:to>
                                    </p:set>
                                  </p:childTnLst>
                                </p:cTn>
                              </p:par>
                              <p:par>
                                <p:cTn id="19" presetID="1" presetClass="exit" presetSubtype="0" fill="hold" grpId="1" nodeType="withEffect">
                                  <p:stCondLst>
                                    <p:cond delay="0"/>
                                  </p:stCondLst>
                                  <p:childTnLst>
                                    <p:set>
                                      <p:cBhvr>
                                        <p:cTn id="20" dur="1" fill="hold">
                                          <p:stCondLst>
                                            <p:cond delay="0"/>
                                          </p:stCondLst>
                                        </p:cTn>
                                        <p:tgtEl>
                                          <p:spTgt spid="62"/>
                                        </p:tgtEl>
                                        <p:attrNameLst>
                                          <p:attrName>style.visibility</p:attrName>
                                        </p:attrNameLst>
                                      </p:cBhvr>
                                      <p:to>
                                        <p:strVal val="hidden"/>
                                      </p:to>
                                    </p:set>
                                  </p:childTnLst>
                                </p:cTn>
                              </p:par>
                              <p:par>
                                <p:cTn id="21" presetID="1" presetClass="exit" presetSubtype="0" fill="hold" grpId="1" nodeType="withEffect">
                                  <p:stCondLst>
                                    <p:cond delay="0"/>
                                  </p:stCondLst>
                                  <p:childTnLst>
                                    <p:set>
                                      <p:cBhvr>
                                        <p:cTn id="22" dur="1" fill="hold">
                                          <p:stCondLst>
                                            <p:cond delay="0"/>
                                          </p:stCondLst>
                                        </p:cTn>
                                        <p:tgtEl>
                                          <p:spTgt spid="63"/>
                                        </p:tgtEl>
                                        <p:attrNameLst>
                                          <p:attrName>style.visibility</p:attrName>
                                        </p:attrNameLst>
                                      </p:cBhvr>
                                      <p:to>
                                        <p:strVal val="hidden"/>
                                      </p:to>
                                    </p:set>
                                  </p:childTnLst>
                                </p:cTn>
                              </p:par>
                              <p:par>
                                <p:cTn id="23" presetID="1" presetClass="exit" presetSubtype="0" fill="hold" grpId="1" nodeType="withEffect">
                                  <p:stCondLst>
                                    <p:cond delay="0"/>
                                  </p:stCondLst>
                                  <p:childTnLst>
                                    <p:set>
                                      <p:cBhvr>
                                        <p:cTn id="24" dur="1" fill="hold">
                                          <p:stCondLst>
                                            <p:cond delay="0"/>
                                          </p:stCondLst>
                                        </p:cTn>
                                        <p:tgtEl>
                                          <p:spTgt spid="65"/>
                                        </p:tgtEl>
                                        <p:attrNameLst>
                                          <p:attrName>style.visibility</p:attrName>
                                        </p:attrNameLst>
                                      </p:cBhvr>
                                      <p:to>
                                        <p:strVal val="hidden"/>
                                      </p:to>
                                    </p:set>
                                  </p:childTnLst>
                                </p:cTn>
                              </p:par>
                              <p:par>
                                <p:cTn id="25" presetID="1" presetClass="exit" presetSubtype="0" fill="hold" grpId="1" nodeType="withEffect">
                                  <p:stCondLst>
                                    <p:cond delay="0"/>
                                  </p:stCondLst>
                                  <p:childTnLst>
                                    <p:set>
                                      <p:cBhvr>
                                        <p:cTn id="26" dur="1" fill="hold">
                                          <p:stCondLst>
                                            <p:cond delay="0"/>
                                          </p:stCondLst>
                                        </p:cTn>
                                        <p:tgtEl>
                                          <p:spTgt spid="37"/>
                                        </p:tgtEl>
                                        <p:attrNameLst>
                                          <p:attrName>style.visibility</p:attrName>
                                        </p:attrNameLst>
                                      </p:cBhvr>
                                      <p:to>
                                        <p:strVal val="hidden"/>
                                      </p:to>
                                    </p:set>
                                  </p:childTnLst>
                                </p:cTn>
                              </p:par>
                              <p:par>
                                <p:cTn id="27" presetID="1" presetClass="exit" presetSubtype="0" fill="hold" grpId="1" nodeType="withEffect">
                                  <p:stCondLst>
                                    <p:cond delay="0"/>
                                  </p:stCondLst>
                                  <p:childTnLst>
                                    <p:set>
                                      <p:cBhvr>
                                        <p:cTn id="28" dur="1" fill="hold">
                                          <p:stCondLst>
                                            <p:cond delay="0"/>
                                          </p:stCondLst>
                                        </p:cTn>
                                        <p:tgtEl>
                                          <p:spTgt spid="38"/>
                                        </p:tgtEl>
                                        <p:attrNameLst>
                                          <p:attrName>style.visibility</p:attrName>
                                        </p:attrNameLst>
                                      </p:cBhvr>
                                      <p:to>
                                        <p:strVal val="hidden"/>
                                      </p:to>
                                    </p:set>
                                  </p:childTnLst>
                                </p:cTn>
                              </p:par>
                              <p:par>
                                <p:cTn id="29" presetID="1" presetClass="exit" presetSubtype="0" fill="hold" grpId="1" nodeType="withEffect">
                                  <p:stCondLst>
                                    <p:cond delay="0"/>
                                  </p:stCondLst>
                                  <p:childTnLst>
                                    <p:set>
                                      <p:cBhvr>
                                        <p:cTn id="30" dur="1" fill="hold">
                                          <p:stCondLst>
                                            <p:cond delay="0"/>
                                          </p:stCondLst>
                                        </p:cTn>
                                        <p:tgtEl>
                                          <p:spTgt spid="45"/>
                                        </p:tgtEl>
                                        <p:attrNameLst>
                                          <p:attrName>style.visibility</p:attrName>
                                        </p:attrNameLst>
                                      </p:cBhvr>
                                      <p:to>
                                        <p:strVal val="hidden"/>
                                      </p:to>
                                    </p:set>
                                  </p:childTnLst>
                                </p:cTn>
                              </p:par>
                              <p:par>
                                <p:cTn id="31" presetID="1" presetClass="exit" presetSubtype="0" fill="hold" grpId="1" nodeType="withEffect">
                                  <p:stCondLst>
                                    <p:cond delay="0"/>
                                  </p:stCondLst>
                                  <p:childTnLst>
                                    <p:set>
                                      <p:cBhvr>
                                        <p:cTn id="32" dur="1" fill="hold">
                                          <p:stCondLst>
                                            <p:cond delay="0"/>
                                          </p:stCondLst>
                                        </p:cTn>
                                        <p:tgtEl>
                                          <p:spTgt spid="64"/>
                                        </p:tgtEl>
                                        <p:attrNameLst>
                                          <p:attrName>style.visibility</p:attrName>
                                        </p:attrNameLst>
                                      </p:cBhvr>
                                      <p:to>
                                        <p:strVal val="hidden"/>
                                      </p:to>
                                    </p:set>
                                  </p:childTnLst>
                                </p:cTn>
                              </p:par>
                              <p:par>
                                <p:cTn id="33" presetID="1" presetClass="exit" presetSubtype="0" fill="hold" grpId="1" nodeType="withEffect">
                                  <p:stCondLst>
                                    <p:cond delay="0"/>
                                  </p:stCondLst>
                                  <p:childTnLst>
                                    <p:set>
                                      <p:cBhvr>
                                        <p:cTn id="34" dur="1" fill="hold">
                                          <p:stCondLst>
                                            <p:cond delay="0"/>
                                          </p:stCondLst>
                                        </p:cTn>
                                        <p:tgtEl>
                                          <p:spTgt spid="27"/>
                                        </p:tgtEl>
                                        <p:attrNameLst>
                                          <p:attrName>style.visibility</p:attrName>
                                        </p:attrNameLst>
                                      </p:cBhvr>
                                      <p:to>
                                        <p:strVal val="hidden"/>
                                      </p:to>
                                    </p:set>
                                  </p:childTnLst>
                                </p:cTn>
                              </p:par>
                              <p:par>
                                <p:cTn id="35" presetID="1" presetClass="exit" presetSubtype="0" fill="hold" grpId="0" nodeType="withEffect">
                                  <p:stCondLst>
                                    <p:cond delay="0"/>
                                  </p:stCondLst>
                                  <p:childTnLst>
                                    <p:set>
                                      <p:cBhvr>
                                        <p:cTn id="36" dur="1" fill="hold">
                                          <p:stCondLst>
                                            <p:cond delay="0"/>
                                          </p:stCondLst>
                                        </p:cTn>
                                        <p:tgtEl>
                                          <p:spTgt spid="61"/>
                                        </p:tgtEl>
                                        <p:attrNameLst>
                                          <p:attrName>style.visibility</p:attrName>
                                        </p:attrNameLst>
                                      </p:cBhvr>
                                      <p:to>
                                        <p:strVal val="hidden"/>
                                      </p:to>
                                    </p:set>
                                  </p:childTnLst>
                                </p:cTn>
                              </p:par>
                              <p:par>
                                <p:cTn id="37" presetID="1" presetClass="exit" presetSubtype="0" fill="hold" grpId="0" nodeType="withEffect">
                                  <p:stCondLst>
                                    <p:cond delay="0"/>
                                  </p:stCondLst>
                                  <p:childTnLst>
                                    <p:set>
                                      <p:cBhvr>
                                        <p:cTn id="38" dur="1" fill="hold">
                                          <p:stCondLst>
                                            <p:cond delay="0"/>
                                          </p:stCondLst>
                                        </p:cTn>
                                        <p:tgtEl>
                                          <p:spTgt spid="66"/>
                                        </p:tgtEl>
                                        <p:attrNameLst>
                                          <p:attrName>style.visibility</p:attrName>
                                        </p:attrNameLst>
                                      </p:cBhvr>
                                      <p:to>
                                        <p:strVal val="hidden"/>
                                      </p:to>
                                    </p:set>
                                  </p:childTnLst>
                                </p:cTn>
                              </p:par>
                              <p:par>
                                <p:cTn id="39" presetID="1" presetClass="exit" presetSubtype="0" fill="hold" grpId="0" nodeType="withEffect">
                                  <p:stCondLst>
                                    <p:cond delay="0"/>
                                  </p:stCondLst>
                                  <p:childTnLst>
                                    <p:set>
                                      <p:cBhvr>
                                        <p:cTn id="40" dur="1" fill="hold">
                                          <p:stCondLst>
                                            <p:cond delay="0"/>
                                          </p:stCondLst>
                                        </p:cTn>
                                        <p:tgtEl>
                                          <p:spTgt spid="67"/>
                                        </p:tgtEl>
                                        <p:attrNameLst>
                                          <p:attrName>style.visibility</p:attrName>
                                        </p:attrNameLst>
                                      </p:cBhvr>
                                      <p:to>
                                        <p:strVal val="hidden"/>
                                      </p:to>
                                    </p:set>
                                  </p:childTnLst>
                                </p:cTn>
                              </p:par>
                              <p:par>
                                <p:cTn id="41" presetID="1" presetClass="exit" presetSubtype="0" fill="hold" grpId="0" nodeType="withEffect">
                                  <p:stCondLst>
                                    <p:cond delay="0"/>
                                  </p:stCondLst>
                                  <p:childTnLst>
                                    <p:set>
                                      <p:cBhvr>
                                        <p:cTn id="42" dur="1" fill="hold">
                                          <p:stCondLst>
                                            <p:cond delay="0"/>
                                          </p:stCondLst>
                                        </p:cTn>
                                        <p:tgtEl>
                                          <p:spTgt spid="68"/>
                                        </p:tgtEl>
                                        <p:attrNameLst>
                                          <p:attrName>style.visibility</p:attrName>
                                        </p:attrNameLst>
                                      </p:cBhvr>
                                      <p:to>
                                        <p:strVal val="hidden"/>
                                      </p:to>
                                    </p:set>
                                  </p:childTnLst>
                                </p:cTn>
                              </p:par>
                              <p:par>
                                <p:cTn id="43" presetID="1" presetClass="exit" presetSubtype="0" fill="hold" grpId="0" nodeType="withEffect">
                                  <p:stCondLst>
                                    <p:cond delay="0"/>
                                  </p:stCondLst>
                                  <p:childTnLst>
                                    <p:set>
                                      <p:cBhvr>
                                        <p:cTn id="44" dur="1" fill="hold">
                                          <p:stCondLst>
                                            <p:cond delay="0"/>
                                          </p:stCondLst>
                                        </p:cTn>
                                        <p:tgtEl>
                                          <p:spTgt spid="69"/>
                                        </p:tgtEl>
                                        <p:attrNameLst>
                                          <p:attrName>style.visibility</p:attrName>
                                        </p:attrNameLst>
                                      </p:cBhvr>
                                      <p:to>
                                        <p:strVal val="hidden"/>
                                      </p:to>
                                    </p:set>
                                  </p:childTnLst>
                                </p:cTn>
                              </p:par>
                              <p:par>
                                <p:cTn id="45" presetID="1" presetClass="exit" presetSubtype="0" fill="hold" grpId="0" nodeType="withEffect">
                                  <p:stCondLst>
                                    <p:cond delay="0"/>
                                  </p:stCondLst>
                                  <p:childTnLst>
                                    <p:set>
                                      <p:cBhvr>
                                        <p:cTn id="46" dur="1" fill="hold">
                                          <p:stCondLst>
                                            <p:cond delay="0"/>
                                          </p:stCondLst>
                                        </p:cTn>
                                        <p:tgtEl>
                                          <p:spTgt spid="70"/>
                                        </p:tgtEl>
                                        <p:attrNameLst>
                                          <p:attrName>style.visibility</p:attrName>
                                        </p:attrNameLst>
                                      </p:cBhvr>
                                      <p:to>
                                        <p:strVal val="hidden"/>
                                      </p:to>
                                    </p:set>
                                  </p:childTnLst>
                                </p:cTn>
                              </p:par>
                              <p:par>
                                <p:cTn id="47" presetID="1" presetClass="exit" presetSubtype="0" fill="hold" grpId="0" nodeType="withEffect">
                                  <p:stCondLst>
                                    <p:cond delay="0"/>
                                  </p:stCondLst>
                                  <p:childTnLst>
                                    <p:set>
                                      <p:cBhvr>
                                        <p:cTn id="48" dur="1" fill="hold">
                                          <p:stCondLst>
                                            <p:cond delay="0"/>
                                          </p:stCondLst>
                                        </p:cTn>
                                        <p:tgtEl>
                                          <p:spTgt spid="71"/>
                                        </p:tgtEl>
                                        <p:attrNameLst>
                                          <p:attrName>style.visibility</p:attrName>
                                        </p:attrNameLst>
                                      </p:cBhvr>
                                      <p:to>
                                        <p:strVal val="hidden"/>
                                      </p:to>
                                    </p:set>
                                  </p:childTnLst>
                                </p:cTn>
                              </p:par>
                              <p:par>
                                <p:cTn id="49" presetID="1" presetClass="exit" presetSubtype="0" fill="hold" grpId="0" nodeType="withEffect">
                                  <p:stCondLst>
                                    <p:cond delay="0"/>
                                  </p:stCondLst>
                                  <p:childTnLst>
                                    <p:set>
                                      <p:cBhvr>
                                        <p:cTn id="50" dur="1" fill="hold">
                                          <p:stCondLst>
                                            <p:cond delay="0"/>
                                          </p:stCondLst>
                                        </p:cTn>
                                        <p:tgtEl>
                                          <p:spTgt spid="73"/>
                                        </p:tgtEl>
                                        <p:attrNameLst>
                                          <p:attrName>style.visibility</p:attrName>
                                        </p:attrNameLst>
                                      </p:cBhvr>
                                      <p:to>
                                        <p:strVal val="hidden"/>
                                      </p:to>
                                    </p:set>
                                  </p:childTnLst>
                                </p:cTn>
                              </p:par>
                              <p:par>
                                <p:cTn id="51" presetID="1" presetClass="exit" presetSubtype="0" fill="hold" grpId="0" nodeType="withEffect">
                                  <p:stCondLst>
                                    <p:cond delay="0"/>
                                  </p:stCondLst>
                                  <p:childTnLst>
                                    <p:set>
                                      <p:cBhvr>
                                        <p:cTn id="52" dur="1" fill="hold">
                                          <p:stCondLst>
                                            <p:cond delay="0"/>
                                          </p:stCondLst>
                                        </p:cTn>
                                        <p:tgtEl>
                                          <p:spTgt spid="74"/>
                                        </p:tgtEl>
                                        <p:attrNameLst>
                                          <p:attrName>style.visibility</p:attrName>
                                        </p:attrNameLst>
                                      </p:cBhvr>
                                      <p:to>
                                        <p:strVal val="hidden"/>
                                      </p:to>
                                    </p:set>
                                  </p:childTnLst>
                                </p:cTn>
                              </p:par>
                              <p:par>
                                <p:cTn id="53" presetID="1" presetClass="exit" presetSubtype="0" fill="hold" grpId="0" nodeType="withEffect">
                                  <p:stCondLst>
                                    <p:cond delay="0"/>
                                  </p:stCondLst>
                                  <p:childTnLst>
                                    <p:set>
                                      <p:cBhvr>
                                        <p:cTn id="54" dur="1" fill="hold">
                                          <p:stCondLst>
                                            <p:cond delay="0"/>
                                          </p:stCondLst>
                                        </p:cTn>
                                        <p:tgtEl>
                                          <p:spTgt spid="75"/>
                                        </p:tgtEl>
                                        <p:attrNameLst>
                                          <p:attrName>style.visibility</p:attrName>
                                        </p:attrNameLst>
                                      </p:cBhvr>
                                      <p:to>
                                        <p:strVal val="hidden"/>
                                      </p:to>
                                    </p:set>
                                  </p:childTnLst>
                                </p:cTn>
                              </p:par>
                              <p:par>
                                <p:cTn id="55" presetID="1" presetClass="exit" presetSubtype="0" fill="hold" grpId="0" nodeType="withEffect">
                                  <p:stCondLst>
                                    <p:cond delay="0"/>
                                  </p:stCondLst>
                                  <p:childTnLst>
                                    <p:set>
                                      <p:cBhvr>
                                        <p:cTn id="56" dur="1" fill="hold">
                                          <p:stCondLst>
                                            <p:cond delay="0"/>
                                          </p:stCondLst>
                                        </p:cTn>
                                        <p:tgtEl>
                                          <p:spTgt spid="76"/>
                                        </p:tgtEl>
                                        <p:attrNameLst>
                                          <p:attrName>style.visibility</p:attrName>
                                        </p:attrNameLst>
                                      </p:cBhvr>
                                      <p:to>
                                        <p:strVal val="hidden"/>
                                      </p:to>
                                    </p:set>
                                  </p:childTnLst>
                                </p:cTn>
                              </p:par>
                              <p:par>
                                <p:cTn id="57" presetID="1" presetClass="exit" presetSubtype="0" fill="hold" grpId="0" nodeType="withEffect">
                                  <p:stCondLst>
                                    <p:cond delay="0"/>
                                  </p:stCondLst>
                                  <p:childTnLst>
                                    <p:set>
                                      <p:cBhvr>
                                        <p:cTn id="58" dur="1" fill="hold">
                                          <p:stCondLst>
                                            <p:cond delay="0"/>
                                          </p:stCondLst>
                                        </p:cTn>
                                        <p:tgtEl>
                                          <p:spTgt spid="77"/>
                                        </p:tgtEl>
                                        <p:attrNameLst>
                                          <p:attrName>style.visibility</p:attrName>
                                        </p:attrNameLst>
                                      </p:cBhvr>
                                      <p:to>
                                        <p:strVal val="hidden"/>
                                      </p:to>
                                    </p:set>
                                  </p:childTnLst>
                                </p:cTn>
                              </p:par>
                              <p:par>
                                <p:cTn id="59" presetID="1" presetClass="exit" presetSubtype="0" fill="hold" grpId="0" nodeType="withEffect">
                                  <p:stCondLst>
                                    <p:cond delay="0"/>
                                  </p:stCondLst>
                                  <p:childTnLst>
                                    <p:set>
                                      <p:cBhvr>
                                        <p:cTn id="60" dur="1" fill="hold">
                                          <p:stCondLst>
                                            <p:cond delay="0"/>
                                          </p:stCondLst>
                                        </p:cTn>
                                        <p:tgtEl>
                                          <p:spTgt spid="78"/>
                                        </p:tgtEl>
                                        <p:attrNameLst>
                                          <p:attrName>style.visibility</p:attrName>
                                        </p:attrNameLst>
                                      </p:cBhvr>
                                      <p:to>
                                        <p:strVal val="hidden"/>
                                      </p:to>
                                    </p:set>
                                  </p:childTnLst>
                                </p:cTn>
                              </p:par>
                              <p:par>
                                <p:cTn id="61" presetID="1" presetClass="exit" presetSubtype="0" fill="hold" grpId="0" nodeType="withEffect">
                                  <p:stCondLst>
                                    <p:cond delay="0"/>
                                  </p:stCondLst>
                                  <p:childTnLst>
                                    <p:set>
                                      <p:cBhvr>
                                        <p:cTn id="62" dur="1" fill="hold">
                                          <p:stCondLst>
                                            <p:cond delay="0"/>
                                          </p:stCondLst>
                                        </p:cTn>
                                        <p:tgtEl>
                                          <p:spTgt spid="79"/>
                                        </p:tgtEl>
                                        <p:attrNameLst>
                                          <p:attrName>style.visibility</p:attrName>
                                        </p:attrNameLst>
                                      </p:cBhvr>
                                      <p:to>
                                        <p:strVal val="hidden"/>
                                      </p:to>
                                    </p:set>
                                  </p:childTnLst>
                                </p:cTn>
                              </p:par>
                              <p:par>
                                <p:cTn id="63" presetID="1" presetClass="exit" presetSubtype="0" fill="hold" grpId="0" nodeType="withEffect">
                                  <p:stCondLst>
                                    <p:cond delay="0"/>
                                  </p:stCondLst>
                                  <p:childTnLst>
                                    <p:set>
                                      <p:cBhvr>
                                        <p:cTn id="64" dur="1" fill="hold">
                                          <p:stCondLst>
                                            <p:cond delay="0"/>
                                          </p:stCondLst>
                                        </p:cTn>
                                        <p:tgtEl>
                                          <p:spTgt spid="80"/>
                                        </p:tgtEl>
                                        <p:attrNameLst>
                                          <p:attrName>style.visibility</p:attrName>
                                        </p:attrNameLst>
                                      </p:cBhvr>
                                      <p:to>
                                        <p:strVal val="hidden"/>
                                      </p:to>
                                    </p:set>
                                  </p:childTnLst>
                                </p:cTn>
                              </p:par>
                            </p:childTnLst>
                          </p:cTn>
                        </p:par>
                        <p:par>
                          <p:cTn id="65" fill="hold">
                            <p:stCondLst>
                              <p:cond delay="0"/>
                            </p:stCondLst>
                            <p:childTnLst>
                              <p:par>
                                <p:cTn id="66" presetID="2" presetClass="entr" presetSubtype="1" fill="hold" grpId="0" nodeType="afterEffect">
                                  <p:stCondLst>
                                    <p:cond delay="0"/>
                                  </p:stCondLst>
                                  <p:iterate type="lt">
                                    <p:tmPct val="0"/>
                                  </p:iterate>
                                  <p:childTnLst>
                                    <p:set>
                                      <p:cBhvr>
                                        <p:cTn id="67" dur="1" fill="hold">
                                          <p:stCondLst>
                                            <p:cond delay="0"/>
                                          </p:stCondLst>
                                        </p:cTn>
                                        <p:tgtEl>
                                          <p:spTgt spid="40"/>
                                        </p:tgtEl>
                                        <p:attrNameLst>
                                          <p:attrName>style.visibility</p:attrName>
                                        </p:attrNameLst>
                                      </p:cBhvr>
                                      <p:to>
                                        <p:strVal val="visible"/>
                                      </p:to>
                                    </p:set>
                                    <p:anim calcmode="lin" valueType="num">
                                      <p:cBhvr additive="base">
                                        <p:cTn id="68" dur="500" fill="hold"/>
                                        <p:tgtEl>
                                          <p:spTgt spid="40"/>
                                        </p:tgtEl>
                                        <p:attrNameLst>
                                          <p:attrName>ppt_x</p:attrName>
                                        </p:attrNameLst>
                                      </p:cBhvr>
                                      <p:tavLst>
                                        <p:tav tm="0">
                                          <p:val>
                                            <p:strVal val="#ppt_x"/>
                                          </p:val>
                                        </p:tav>
                                        <p:tav tm="100000">
                                          <p:val>
                                            <p:strVal val="#ppt_x"/>
                                          </p:val>
                                        </p:tav>
                                      </p:tavLst>
                                    </p:anim>
                                    <p:anim calcmode="lin" valueType="num">
                                      <p:cBhvr additive="base">
                                        <p:cTn id="69" dur="500" fill="hold"/>
                                        <p:tgtEl>
                                          <p:spTgt spid="40"/>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66"/>
                                            </p:cond>
                                          </p:stCondLst>
                                          <p:endCondLst>
                                            <p:cond evt="onStopAudio" delay="0">
                                              <p:tgtEl>
                                                <p:sldTgt/>
                                              </p:tgtEl>
                                            </p:cond>
                                          </p:endCondLst>
                                        </p:cTn>
                                        <p:tgtEl>
                                          <p:sndTgt r:embed="rId2" name="WhizzTop.wav"/>
                                        </p:tgtEl>
                                      </p:cMediaNode>
                                    </p:audio>
                                  </p:subTnLst>
                                </p:cTn>
                              </p:par>
                              <p:par>
                                <p:cTn id="70" presetID="2" presetClass="entr" presetSubtype="8" fill="hold" grpId="0" nodeType="withEffect">
                                  <p:stCondLst>
                                    <p:cond delay="1250"/>
                                  </p:stCondLst>
                                  <p:iterate type="lt">
                                    <p:tmPct val="0"/>
                                  </p:iterate>
                                  <p:childTnLst>
                                    <p:set>
                                      <p:cBhvr>
                                        <p:cTn id="71" dur="1" fill="hold">
                                          <p:stCondLst>
                                            <p:cond delay="0"/>
                                          </p:stCondLst>
                                        </p:cTn>
                                        <p:tgtEl>
                                          <p:spTgt spid="25"/>
                                        </p:tgtEl>
                                        <p:attrNameLst>
                                          <p:attrName>style.visibility</p:attrName>
                                        </p:attrNameLst>
                                      </p:cBhvr>
                                      <p:to>
                                        <p:strVal val="visible"/>
                                      </p:to>
                                    </p:set>
                                    <p:anim calcmode="lin" valueType="num">
                                      <p:cBhvr additive="base">
                                        <p:cTn id="72" dur="500" fill="hold"/>
                                        <p:tgtEl>
                                          <p:spTgt spid="25"/>
                                        </p:tgtEl>
                                        <p:attrNameLst>
                                          <p:attrName>ppt_x</p:attrName>
                                        </p:attrNameLst>
                                      </p:cBhvr>
                                      <p:tavLst>
                                        <p:tav tm="0">
                                          <p:val>
                                            <p:strVal val="0-#ppt_w/2"/>
                                          </p:val>
                                        </p:tav>
                                        <p:tav tm="100000">
                                          <p:val>
                                            <p:strVal val="#ppt_x"/>
                                          </p:val>
                                        </p:tav>
                                      </p:tavLst>
                                    </p:anim>
                                    <p:anim calcmode="lin" valueType="num">
                                      <p:cBhvr additive="base">
                                        <p:cTn id="73" dur="500" fill="hold"/>
                                        <p:tgtEl>
                                          <p:spTgt spid="25"/>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70"/>
                                            </p:cond>
                                          </p:stCondLst>
                                          <p:endCondLst>
                                            <p:cond evt="onStopAudio" delay="0">
                                              <p:tgtEl>
                                                <p:sldTgt/>
                                              </p:tgtEl>
                                            </p:cond>
                                          </p:endCondLst>
                                        </p:cTn>
                                        <p:tgtEl>
                                          <p:sndTgt r:embed="rId3" name="WhizzLeft.wav"/>
                                        </p:tgtEl>
                                      </p:cMediaNode>
                                    </p:audio>
                                  </p:subTnLst>
                                </p:cTn>
                              </p:par>
                              <p:par>
                                <p:cTn id="74" presetID="2" presetClass="entr" presetSubtype="8" fill="hold" grpId="0" nodeType="withEffect">
                                  <p:stCondLst>
                                    <p:cond delay="2600"/>
                                  </p:stCondLst>
                                  <p:iterate type="lt">
                                    <p:tmPct val="0"/>
                                  </p:iterate>
                                  <p:childTnLst>
                                    <p:set>
                                      <p:cBhvr>
                                        <p:cTn id="75" dur="1" fill="hold">
                                          <p:stCondLst>
                                            <p:cond delay="0"/>
                                          </p:stCondLst>
                                        </p:cTn>
                                        <p:tgtEl>
                                          <p:spTgt spid="72"/>
                                        </p:tgtEl>
                                        <p:attrNameLst>
                                          <p:attrName>style.visibility</p:attrName>
                                        </p:attrNameLst>
                                      </p:cBhvr>
                                      <p:to>
                                        <p:strVal val="visible"/>
                                      </p:to>
                                    </p:set>
                                    <p:anim calcmode="lin" valueType="num">
                                      <p:cBhvr additive="base">
                                        <p:cTn id="76" dur="500" fill="hold"/>
                                        <p:tgtEl>
                                          <p:spTgt spid="72"/>
                                        </p:tgtEl>
                                        <p:attrNameLst>
                                          <p:attrName>ppt_x</p:attrName>
                                        </p:attrNameLst>
                                      </p:cBhvr>
                                      <p:tavLst>
                                        <p:tav tm="0">
                                          <p:val>
                                            <p:strVal val="0-#ppt_w/2"/>
                                          </p:val>
                                        </p:tav>
                                        <p:tav tm="100000">
                                          <p:val>
                                            <p:strVal val="#ppt_x"/>
                                          </p:val>
                                        </p:tav>
                                      </p:tavLst>
                                    </p:anim>
                                    <p:anim calcmode="lin" valueType="num">
                                      <p:cBhvr additive="base">
                                        <p:cTn id="77" dur="500" fill="hold"/>
                                        <p:tgtEl>
                                          <p:spTgt spid="72"/>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74"/>
                                            </p:cond>
                                          </p:stCondLst>
                                          <p:endCondLst>
                                            <p:cond evt="onStopAudio" delay="0">
                                              <p:tgtEl>
                                                <p:sldTgt/>
                                              </p:tgtEl>
                                            </p:cond>
                                          </p:endCondLst>
                                        </p:cTn>
                                        <p:tgtEl>
                                          <p:sndTgt r:embed="rId3" name="WhizzLeft.wav"/>
                                        </p:tgtEl>
                                      </p:cMediaNode>
                                    </p:audio>
                                  </p:subTnLst>
                                </p:cTn>
                              </p:par>
                            </p:childTnLst>
                          </p:cTn>
                        </p:par>
                        <p:par>
                          <p:cTn id="78" fill="hold">
                            <p:stCondLst>
                              <p:cond delay="3100"/>
                            </p:stCondLst>
                            <p:childTnLst>
                              <p:par>
                                <p:cTn id="79" presetID="2" presetClass="entr" presetSubtype="1" fill="hold" grpId="2" nodeType="afterEffect">
                                  <p:stCondLst>
                                    <p:cond delay="500"/>
                                  </p:stCondLst>
                                  <p:iterate type="lt">
                                    <p:tmPct val="0"/>
                                  </p:iterate>
                                  <p:childTnLst>
                                    <p:set>
                                      <p:cBhvr>
                                        <p:cTn id="80" dur="1" fill="hold">
                                          <p:stCondLst>
                                            <p:cond delay="0"/>
                                          </p:stCondLst>
                                        </p:cTn>
                                        <p:tgtEl>
                                          <p:spTgt spid="4"/>
                                        </p:tgtEl>
                                        <p:attrNameLst>
                                          <p:attrName>style.visibility</p:attrName>
                                        </p:attrNameLst>
                                      </p:cBhvr>
                                      <p:to>
                                        <p:strVal val="visible"/>
                                      </p:to>
                                    </p:set>
                                    <p:anim calcmode="lin" valueType="num">
                                      <p:cBhvr additive="base">
                                        <p:cTn id="81" dur="500" fill="hold"/>
                                        <p:tgtEl>
                                          <p:spTgt spid="4"/>
                                        </p:tgtEl>
                                        <p:attrNameLst>
                                          <p:attrName>ppt_x</p:attrName>
                                        </p:attrNameLst>
                                      </p:cBhvr>
                                      <p:tavLst>
                                        <p:tav tm="0">
                                          <p:val>
                                            <p:strVal val="#ppt_x"/>
                                          </p:val>
                                        </p:tav>
                                        <p:tav tm="100000">
                                          <p:val>
                                            <p:strVal val="#ppt_x"/>
                                          </p:val>
                                        </p:tav>
                                      </p:tavLst>
                                    </p:anim>
                                    <p:anim calcmode="lin" valueType="num">
                                      <p:cBhvr additive="base">
                                        <p:cTn id="82" dur="500" fill="hold"/>
                                        <p:tgtEl>
                                          <p:spTgt spid="4"/>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79"/>
                                            </p:cond>
                                          </p:stCondLst>
                                          <p:endCondLst>
                                            <p:cond evt="onStopAudio" delay="0">
                                              <p:tgtEl>
                                                <p:sldTgt/>
                                              </p:tgtEl>
                                            </p:cond>
                                          </p:endCondLst>
                                        </p:cTn>
                                        <p:tgtEl>
                                          <p:sndTgt r:embed="rId4" name="Impact.wav"/>
                                        </p:tgtEl>
                                      </p:cMediaNode>
                                    </p:audio>
                                  </p:subTnLst>
                                </p:cTn>
                              </p:par>
                            </p:childTnLst>
                          </p:cTn>
                        </p:par>
                        <p:par>
                          <p:cTn id="83" fill="hold">
                            <p:stCondLst>
                              <p:cond delay="4100"/>
                            </p:stCondLst>
                            <p:childTnLst>
                              <p:par>
                                <p:cTn id="84" presetID="1" presetClass="entr" presetSubtype="0" fill="hold" grpId="3" nodeType="afterEffect">
                                  <p:stCondLst>
                                    <p:cond delay="1000"/>
                                  </p:stCondLst>
                                  <p:iterate type="lt">
                                    <p:tmAbs val="0"/>
                                  </p:iterate>
                                  <p:childTnLst>
                                    <p:set>
                                      <p:cBhvr>
                                        <p:cTn id="85" dur="1" fill="hold">
                                          <p:stCondLst>
                                            <p:cond delay="2499"/>
                                          </p:stCondLst>
                                        </p:cTn>
                                        <p:tgtEl>
                                          <p:spTgt spid="4"/>
                                        </p:tgtEl>
                                        <p:attrNameLst>
                                          <p:attrName>style.visibility</p:attrName>
                                        </p:attrNameLst>
                                      </p:cBhvr>
                                      <p:to>
                                        <p:strVal val="visible"/>
                                      </p:to>
                                    </p:set>
                                  </p:childTnLst>
                                  <p:subTnLst>
                                    <p:audio>
                                      <p:cMediaNode>
                                        <p:cTn display="0" masterRel="sameClick">
                                          <p:stCondLst>
                                            <p:cond evt="begin" delay="0">
                                              <p:tn val="84"/>
                                            </p:cond>
                                          </p:stCondLst>
                                          <p:endCondLst>
                                            <p:cond evt="onStopAudio" delay="0">
                                              <p:tgtEl>
                                                <p:sldTgt/>
                                              </p:tgtEl>
                                            </p:cond>
                                          </p:endCondLst>
                                        </p:cTn>
                                        <p:tgtEl>
                                          <p:sndTgt r:embed="rId5" name="cpL07S09_Headline.wav"/>
                                        </p:tgtEl>
                                      </p:cMediaNode>
                                    </p:audio>
                                  </p:subTnLst>
                                </p:cTn>
                              </p:par>
                            </p:childTnLst>
                          </p:cTn>
                        </p:par>
                      </p:childTnLst>
                    </p:cTn>
                  </p:par>
                </p:childTnLst>
              </p:cTn>
              <p:prevCondLst>
                <p:cond evt="onPrev" delay="0">
                  <p:tgtEl>
                    <p:sldTgt/>
                  </p:tgtEl>
                </p:cond>
              </p:prevCondLst>
              <p:nextCondLst>
                <p:cond evt="onNext" delay="0">
                  <p:tgtEl>
                    <p:sldTgt/>
                  </p:tgtEl>
                </p:cond>
              </p:nextCondLst>
            </p:seq>
            <p:seq concurrent="1" nextAc="seek">
              <p:cTn id="86" restart="whenNotActive" fill="hold" evtFilter="cancelBubble" nodeType="interactiveSeq">
                <p:stCondLst>
                  <p:cond evt="onClick" delay="0">
                    <p:tgtEl>
                      <p:spTgt spid="25"/>
                    </p:tgtEl>
                  </p:cond>
                </p:stCondLst>
                <p:endSync evt="end" delay="0">
                  <p:rtn val="all"/>
                </p:endSync>
                <p:childTnLst>
                  <p:par>
                    <p:cTn id="87" fill="hold">
                      <p:stCondLst>
                        <p:cond delay="0"/>
                      </p:stCondLst>
                      <p:childTnLst>
                        <p:par>
                          <p:cTn id="88" fill="hold">
                            <p:stCondLst>
                              <p:cond delay="0"/>
                            </p:stCondLst>
                            <p:childTnLst>
                              <p:par>
                                <p:cTn id="89" presetID="26" presetClass="emph" presetSubtype="0" fill="hold" grpId="1" nodeType="withEffect">
                                  <p:stCondLst>
                                    <p:cond delay="0"/>
                                  </p:stCondLst>
                                  <p:iterate type="lt">
                                    <p:tmPct val="0"/>
                                  </p:iterate>
                                  <p:childTnLst>
                                    <p:animEffect transition="out" filter="fade">
                                      <p:cBhvr>
                                        <p:cTn id="90" dur="500" tmFilter="0, 0; .2, .5; .8, .5; 1, 0"/>
                                        <p:tgtEl>
                                          <p:spTgt spid="25"/>
                                        </p:tgtEl>
                                      </p:cBhvr>
                                    </p:animEffect>
                                    <p:animScale>
                                      <p:cBhvr>
                                        <p:cTn id="91" dur="250" autoRev="1" fill="hold"/>
                                        <p:tgtEl>
                                          <p:spTgt spid="25"/>
                                        </p:tgtEl>
                                      </p:cBhvr>
                                      <p:by x="105000" y="105000"/>
                                    </p:animScale>
                                  </p:childTnLst>
                                </p:cTn>
                              </p:par>
                              <p:par>
                                <p:cTn id="92" presetID="9" presetClass="entr" presetSubtype="0" fill="hold" grpId="0" nodeType="withEffect">
                                  <p:stCondLst>
                                    <p:cond delay="0"/>
                                  </p:stCondLst>
                                  <p:childTnLst>
                                    <p:set>
                                      <p:cBhvr>
                                        <p:cTn id="93" dur="1" fill="hold">
                                          <p:stCondLst>
                                            <p:cond delay="0"/>
                                          </p:stCondLst>
                                        </p:cTn>
                                        <p:tgtEl>
                                          <p:spTgt spid="57"/>
                                        </p:tgtEl>
                                        <p:attrNameLst>
                                          <p:attrName>style.visibility</p:attrName>
                                        </p:attrNameLst>
                                      </p:cBhvr>
                                      <p:to>
                                        <p:strVal val="visible"/>
                                      </p:to>
                                    </p:set>
                                    <p:animEffect transition="in" filter="dissolve">
                                      <p:cBhvr>
                                        <p:cTn id="94" dur="500"/>
                                        <p:tgtEl>
                                          <p:spTgt spid="57"/>
                                        </p:tgtEl>
                                      </p:cBhvr>
                                    </p:animEffect>
                                  </p:childTnLst>
                                </p:cTn>
                              </p:par>
                            </p:childTnLst>
                          </p:cTn>
                        </p:par>
                        <p:par>
                          <p:cTn id="95" fill="hold">
                            <p:stCondLst>
                              <p:cond delay="500"/>
                            </p:stCondLst>
                            <p:childTnLst>
                              <p:par>
                                <p:cTn id="96" presetID="22" presetClass="entr" presetSubtype="8" fill="hold" grpId="0" nodeType="afterEffect">
                                  <p:stCondLst>
                                    <p:cond delay="0"/>
                                  </p:stCondLst>
                                  <p:iterate type="lt">
                                    <p:tmPct val="10000"/>
                                  </p:iterate>
                                  <p:childTnLst>
                                    <p:set>
                                      <p:cBhvr>
                                        <p:cTn id="97" dur="1" fill="hold">
                                          <p:stCondLst>
                                            <p:cond delay="0"/>
                                          </p:stCondLst>
                                        </p:cTn>
                                        <p:tgtEl>
                                          <p:spTgt spid="21"/>
                                        </p:tgtEl>
                                        <p:attrNameLst>
                                          <p:attrName>style.visibility</p:attrName>
                                        </p:attrNameLst>
                                      </p:cBhvr>
                                      <p:to>
                                        <p:strVal val="visible"/>
                                      </p:to>
                                    </p:set>
                                    <p:animEffect transition="in" filter="wipe(left)">
                                      <p:cBhvr>
                                        <p:cTn id="98" dur="500"/>
                                        <p:tgtEl>
                                          <p:spTgt spid="21"/>
                                        </p:tgtEl>
                                      </p:cBhvr>
                                    </p:animEffect>
                                  </p:childTnLst>
                                </p:cTn>
                              </p:par>
                              <p:par>
                                <p:cTn id="99" presetID="1" presetClass="entr" presetSubtype="0" fill="hold" grpId="1" nodeType="withEffect">
                                  <p:stCondLst>
                                    <p:cond delay="0"/>
                                  </p:stCondLst>
                                  <p:iterate type="lt">
                                    <p:tmAbs val="0"/>
                                  </p:iterate>
                                  <p:childTnLst>
                                    <p:set>
                                      <p:cBhvr>
                                        <p:cTn id="100" dur="1" fill="hold">
                                          <p:stCondLst>
                                            <p:cond delay="8399"/>
                                          </p:stCondLst>
                                        </p:cTn>
                                        <p:tgtEl>
                                          <p:spTgt spid="21"/>
                                        </p:tgtEl>
                                        <p:attrNameLst>
                                          <p:attrName>style.visibility</p:attrName>
                                        </p:attrNameLst>
                                      </p:cBhvr>
                                      <p:to>
                                        <p:strVal val="visible"/>
                                      </p:to>
                                    </p:set>
                                  </p:childTnLst>
                                  <p:subTnLst>
                                    <p:audio>
                                      <p:cMediaNode>
                                        <p:cTn display="0" masterRel="sameClick">
                                          <p:stCondLst>
                                            <p:cond evt="begin" delay="0">
                                              <p:tn val="99"/>
                                            </p:cond>
                                          </p:stCondLst>
                                          <p:endCondLst>
                                            <p:cond evt="onStopAudio" delay="0">
                                              <p:tgtEl>
                                                <p:sldTgt/>
                                              </p:tgtEl>
                                            </p:cond>
                                          </p:endCondLst>
                                        </p:cTn>
                                        <p:tgtEl>
                                          <p:sndTgt r:embed="rId6" name="cpL07S09_Clip_2.wav"/>
                                        </p:tgtEl>
                                      </p:cMediaNode>
                                    </p:audio>
                                  </p:subTnLst>
                                </p:cTn>
                              </p:par>
                              <p:par>
                                <p:cTn id="101" presetID="64" presetClass="path" presetSubtype="0" accel="50000" decel="50000" fill="hold" nodeType="withEffect">
                                  <p:stCondLst>
                                    <p:cond delay="0"/>
                                  </p:stCondLst>
                                  <p:childTnLst>
                                    <p:animMotion origin="layout" path="M 0.08819 0.04166 L 0.08594 -0.14028 " pathEditMode="relative" rAng="0" ptsTypes="AA">
                                      <p:cBhvr>
                                        <p:cTn id="102" dur="1000" fill="hold"/>
                                        <p:tgtEl>
                                          <p:spTgt spid="28"/>
                                        </p:tgtEl>
                                        <p:attrNameLst>
                                          <p:attrName>ppt_x</p:attrName>
                                          <p:attrName>ppt_y</p:attrName>
                                        </p:attrNameLst>
                                      </p:cBhvr>
                                      <p:rCtr x="-122" y="-9097"/>
                                    </p:animMotion>
                                  </p:childTnLst>
                                </p:cTn>
                              </p:par>
                              <p:par>
                                <p:cTn id="103" presetID="64" presetClass="path" presetSubtype="0" accel="50000" decel="50000" fill="hold" nodeType="withEffect">
                                  <p:stCondLst>
                                    <p:cond delay="0"/>
                                  </p:stCondLst>
                                  <p:childTnLst>
                                    <p:animMotion origin="layout" path="M 0.0868 0.04329 L 0.08455 -0.23657 " pathEditMode="fixed" rAng="0" ptsTypes="AA">
                                      <p:cBhvr>
                                        <p:cTn id="104" dur="1000" fill="hold"/>
                                        <p:tgtEl>
                                          <p:spTgt spid="66"/>
                                        </p:tgtEl>
                                        <p:attrNameLst>
                                          <p:attrName>ppt_x</p:attrName>
                                          <p:attrName>ppt_y</p:attrName>
                                        </p:attrNameLst>
                                      </p:cBhvr>
                                      <p:rCtr x="-122" y="-14005"/>
                                    </p:animMotion>
                                  </p:childTnLst>
                                </p:cTn>
                              </p:par>
                            </p:childTnLst>
                          </p:cTn>
                        </p:par>
                        <p:par>
                          <p:cTn id="105" fill="hold">
                            <p:stCondLst>
                              <p:cond delay="8900"/>
                            </p:stCondLst>
                            <p:childTnLst>
                              <p:par>
                                <p:cTn id="106" presetID="2" presetClass="exit" presetSubtype="4" fill="hold" nodeType="afterEffect">
                                  <p:stCondLst>
                                    <p:cond delay="0"/>
                                  </p:stCondLst>
                                  <p:childTnLst>
                                    <p:anim calcmode="lin" valueType="num">
                                      <p:cBhvr additive="base">
                                        <p:cTn id="107" dur="500"/>
                                        <p:tgtEl>
                                          <p:spTgt spid="28"/>
                                        </p:tgtEl>
                                        <p:attrNameLst>
                                          <p:attrName>ppt_x</p:attrName>
                                        </p:attrNameLst>
                                      </p:cBhvr>
                                      <p:tavLst>
                                        <p:tav tm="0">
                                          <p:val>
                                            <p:strVal val="ppt_x"/>
                                          </p:val>
                                        </p:tav>
                                        <p:tav tm="100000">
                                          <p:val>
                                            <p:strVal val="ppt_x"/>
                                          </p:val>
                                        </p:tav>
                                      </p:tavLst>
                                    </p:anim>
                                    <p:anim calcmode="lin" valueType="num">
                                      <p:cBhvr additive="base">
                                        <p:cTn id="108" dur="500"/>
                                        <p:tgtEl>
                                          <p:spTgt spid="28"/>
                                        </p:tgtEl>
                                        <p:attrNameLst>
                                          <p:attrName>ppt_y</p:attrName>
                                        </p:attrNameLst>
                                      </p:cBhvr>
                                      <p:tavLst>
                                        <p:tav tm="0">
                                          <p:val>
                                            <p:strVal val="ppt_y"/>
                                          </p:val>
                                        </p:tav>
                                        <p:tav tm="100000">
                                          <p:val>
                                            <p:strVal val="1+ppt_h/2"/>
                                          </p:val>
                                        </p:tav>
                                      </p:tavLst>
                                    </p:anim>
                                    <p:set>
                                      <p:cBhvr>
                                        <p:cTn id="109" dur="1" fill="hold">
                                          <p:stCondLst>
                                            <p:cond delay="499"/>
                                          </p:stCondLst>
                                        </p:cTn>
                                        <p:tgtEl>
                                          <p:spTgt spid="28"/>
                                        </p:tgtEl>
                                        <p:attrNameLst>
                                          <p:attrName>style.visibility</p:attrName>
                                        </p:attrNameLst>
                                      </p:cBhvr>
                                      <p:to>
                                        <p:strVal val="hidden"/>
                                      </p:to>
                                    </p:set>
                                  </p:childTnLst>
                                </p:cTn>
                              </p:par>
                              <p:par>
                                <p:cTn id="110" presetID="2" presetClass="exit" presetSubtype="4" fill="hold" nodeType="withEffect">
                                  <p:stCondLst>
                                    <p:cond delay="0"/>
                                  </p:stCondLst>
                                  <p:childTnLst>
                                    <p:anim calcmode="lin" valueType="num">
                                      <p:cBhvr additive="base">
                                        <p:cTn id="111" dur="500"/>
                                        <p:tgtEl>
                                          <p:spTgt spid="66"/>
                                        </p:tgtEl>
                                        <p:attrNameLst>
                                          <p:attrName>ppt_x</p:attrName>
                                        </p:attrNameLst>
                                      </p:cBhvr>
                                      <p:tavLst>
                                        <p:tav tm="0">
                                          <p:val>
                                            <p:strVal val="ppt_x"/>
                                          </p:val>
                                        </p:tav>
                                        <p:tav tm="100000">
                                          <p:val>
                                            <p:strVal val="ppt_x"/>
                                          </p:val>
                                        </p:tav>
                                      </p:tavLst>
                                    </p:anim>
                                    <p:anim calcmode="lin" valueType="num">
                                      <p:cBhvr additive="base">
                                        <p:cTn id="112" dur="500"/>
                                        <p:tgtEl>
                                          <p:spTgt spid="66"/>
                                        </p:tgtEl>
                                        <p:attrNameLst>
                                          <p:attrName>ppt_y</p:attrName>
                                        </p:attrNameLst>
                                      </p:cBhvr>
                                      <p:tavLst>
                                        <p:tav tm="0">
                                          <p:val>
                                            <p:strVal val="ppt_y"/>
                                          </p:val>
                                        </p:tav>
                                        <p:tav tm="100000">
                                          <p:val>
                                            <p:strVal val="1+ppt_h/2"/>
                                          </p:val>
                                        </p:tav>
                                      </p:tavLst>
                                    </p:anim>
                                    <p:set>
                                      <p:cBhvr>
                                        <p:cTn id="113" dur="1" fill="hold">
                                          <p:stCondLst>
                                            <p:cond delay="499"/>
                                          </p:stCondLst>
                                        </p:cTn>
                                        <p:tgtEl>
                                          <p:spTgt spid="66"/>
                                        </p:tgtEl>
                                        <p:attrNameLst>
                                          <p:attrName>style.visibility</p:attrName>
                                        </p:attrNameLst>
                                      </p:cBhvr>
                                      <p:to>
                                        <p:strVal val="hidden"/>
                                      </p:to>
                                    </p:set>
                                  </p:childTnLst>
                                </p:cTn>
                              </p:par>
                            </p:childTnLst>
                          </p:cTn>
                        </p:par>
                        <p:par>
                          <p:cTn id="114" fill="hold">
                            <p:stCondLst>
                              <p:cond delay="9400"/>
                            </p:stCondLst>
                            <p:childTnLst>
                              <p:par>
                                <p:cTn id="115" presetID="22" presetClass="entr" presetSubtype="8" fill="hold" grpId="0" nodeType="afterEffect">
                                  <p:stCondLst>
                                    <p:cond delay="0"/>
                                  </p:stCondLst>
                                  <p:iterate type="lt">
                                    <p:tmPct val="10000"/>
                                  </p:iterate>
                                  <p:childTnLst>
                                    <p:set>
                                      <p:cBhvr>
                                        <p:cTn id="116" dur="1" fill="hold">
                                          <p:stCondLst>
                                            <p:cond delay="0"/>
                                          </p:stCondLst>
                                        </p:cTn>
                                        <p:tgtEl>
                                          <p:spTgt spid="41"/>
                                        </p:tgtEl>
                                        <p:attrNameLst>
                                          <p:attrName>style.visibility</p:attrName>
                                        </p:attrNameLst>
                                      </p:cBhvr>
                                      <p:to>
                                        <p:strVal val="visible"/>
                                      </p:to>
                                    </p:set>
                                    <p:animEffect transition="in" filter="wipe(left)">
                                      <p:cBhvr>
                                        <p:cTn id="117" dur="500"/>
                                        <p:tgtEl>
                                          <p:spTgt spid="41"/>
                                        </p:tgtEl>
                                      </p:cBhvr>
                                    </p:animEffect>
                                  </p:childTnLst>
                                </p:cTn>
                              </p:par>
                              <p:par>
                                <p:cTn id="118" presetID="1" presetClass="entr" presetSubtype="0" fill="hold" grpId="1" nodeType="withEffect">
                                  <p:stCondLst>
                                    <p:cond delay="0"/>
                                  </p:stCondLst>
                                  <p:iterate type="lt">
                                    <p:tmAbs val="0"/>
                                  </p:iterate>
                                  <p:childTnLst>
                                    <p:set>
                                      <p:cBhvr>
                                        <p:cTn id="119" dur="1" fill="hold">
                                          <p:stCondLst>
                                            <p:cond delay="18449"/>
                                          </p:stCondLst>
                                        </p:cTn>
                                        <p:tgtEl>
                                          <p:spTgt spid="41"/>
                                        </p:tgtEl>
                                        <p:attrNameLst>
                                          <p:attrName>style.visibility</p:attrName>
                                        </p:attrNameLst>
                                      </p:cBhvr>
                                      <p:to>
                                        <p:strVal val="visible"/>
                                      </p:to>
                                    </p:set>
                                  </p:childTnLst>
                                  <p:subTnLst>
                                    <p:audio>
                                      <p:cMediaNode>
                                        <p:cTn display="0" masterRel="sameClick">
                                          <p:stCondLst>
                                            <p:cond evt="begin" delay="0">
                                              <p:tn val="118"/>
                                            </p:cond>
                                          </p:stCondLst>
                                          <p:endCondLst>
                                            <p:cond evt="onStopAudio" delay="0">
                                              <p:tgtEl>
                                                <p:sldTgt/>
                                              </p:tgtEl>
                                            </p:cond>
                                          </p:endCondLst>
                                        </p:cTn>
                                        <p:tgtEl>
                                          <p:sndTgt r:embed="rId7" name="cpL07S09_Clip_2_1.wav"/>
                                        </p:tgtEl>
                                      </p:cMediaNode>
                                    </p:audio>
                                  </p:subTnLst>
                                </p:cTn>
                              </p:par>
                              <p:par>
                                <p:cTn id="120" presetID="64" presetClass="path" presetSubtype="0" accel="50000" decel="50000" fill="hold" nodeType="withEffect">
                                  <p:stCondLst>
                                    <p:cond delay="0"/>
                                  </p:stCondLst>
                                  <p:childTnLst>
                                    <p:animMotion origin="layout" path="M 0.06857 0.04166 L 0.06632 -0.14028 " pathEditMode="relative" rAng="0" ptsTypes="AA">
                                      <p:cBhvr>
                                        <p:cTn id="121" dur="1000" fill="hold"/>
                                        <p:tgtEl>
                                          <p:spTgt spid="29"/>
                                        </p:tgtEl>
                                        <p:attrNameLst>
                                          <p:attrName>ppt_x</p:attrName>
                                          <p:attrName>ppt_y</p:attrName>
                                        </p:attrNameLst>
                                      </p:cBhvr>
                                      <p:rCtr x="-122" y="-9097"/>
                                    </p:animMotion>
                                  </p:childTnLst>
                                </p:cTn>
                              </p:par>
                              <p:par>
                                <p:cTn id="122" presetID="64" presetClass="path" presetSubtype="0" accel="50000" decel="50000" fill="hold" nodeType="withEffect">
                                  <p:stCondLst>
                                    <p:cond delay="0"/>
                                  </p:stCondLst>
                                  <p:childTnLst>
                                    <p:animMotion origin="layout" path="M 0.06788 0.04422 L 0.06562 -0.23564 " pathEditMode="fixed" rAng="0" ptsTypes="AA">
                                      <p:cBhvr>
                                        <p:cTn id="123" dur="1000" fill="hold"/>
                                        <p:tgtEl>
                                          <p:spTgt spid="67"/>
                                        </p:tgtEl>
                                        <p:attrNameLst>
                                          <p:attrName>ppt_x</p:attrName>
                                          <p:attrName>ppt_y</p:attrName>
                                        </p:attrNameLst>
                                      </p:cBhvr>
                                      <p:rCtr x="-122" y="-14005"/>
                                    </p:animMotion>
                                  </p:childTnLst>
                                </p:cTn>
                              </p:par>
                              <p:par>
                                <p:cTn id="124" presetID="22" presetClass="entr" presetSubtype="4" fill="hold" grpId="0" nodeType="withEffect">
                                  <p:stCondLst>
                                    <p:cond delay="9000"/>
                                  </p:stCondLst>
                                  <p:childTnLst>
                                    <p:set>
                                      <p:cBhvr>
                                        <p:cTn id="125" dur="1" fill="hold">
                                          <p:stCondLst>
                                            <p:cond delay="0"/>
                                          </p:stCondLst>
                                        </p:cTn>
                                        <p:tgtEl>
                                          <p:spTgt spid="6"/>
                                        </p:tgtEl>
                                        <p:attrNameLst>
                                          <p:attrName>style.visibility</p:attrName>
                                        </p:attrNameLst>
                                      </p:cBhvr>
                                      <p:to>
                                        <p:strVal val="visible"/>
                                      </p:to>
                                    </p:set>
                                    <p:animEffect transition="in" filter="wipe(down)">
                                      <p:cBhvr>
                                        <p:cTn id="126" dur="2000"/>
                                        <p:tgtEl>
                                          <p:spTgt spid="6"/>
                                        </p:tgtEl>
                                      </p:cBhvr>
                                    </p:animEffect>
                                  </p:childTnLst>
                                </p:cTn>
                              </p:par>
                              <p:par>
                                <p:cTn id="127" presetID="26" presetClass="emph" presetSubtype="0" fill="hold" grpId="1" nodeType="withEffect">
                                  <p:stCondLst>
                                    <p:cond delay="11000"/>
                                  </p:stCondLst>
                                  <p:childTnLst>
                                    <p:animEffect transition="out" filter="fade">
                                      <p:cBhvr>
                                        <p:cTn id="128" dur="500" tmFilter="0, 0; .2, .5; .8, .5; 1, 0"/>
                                        <p:tgtEl>
                                          <p:spTgt spid="6"/>
                                        </p:tgtEl>
                                      </p:cBhvr>
                                    </p:animEffect>
                                    <p:animScale>
                                      <p:cBhvr>
                                        <p:cTn id="129" dur="250" autoRev="1" fill="hold"/>
                                        <p:tgtEl>
                                          <p:spTgt spid="6"/>
                                        </p:tgtEl>
                                      </p:cBhvr>
                                      <p:by x="105000" y="105000"/>
                                    </p:animScale>
                                  </p:childTnLst>
                                </p:cTn>
                              </p:par>
                              <p:par>
                                <p:cTn id="130" presetID="16" presetClass="entr" presetSubtype="37" fill="hold" grpId="0" nodeType="withEffect">
                                  <p:stCondLst>
                                    <p:cond delay="12100"/>
                                  </p:stCondLst>
                                  <p:childTnLst>
                                    <p:set>
                                      <p:cBhvr>
                                        <p:cTn id="131" dur="1" fill="hold">
                                          <p:stCondLst>
                                            <p:cond delay="0"/>
                                          </p:stCondLst>
                                        </p:cTn>
                                        <p:tgtEl>
                                          <p:spTgt spid="7"/>
                                        </p:tgtEl>
                                        <p:attrNameLst>
                                          <p:attrName>style.visibility</p:attrName>
                                        </p:attrNameLst>
                                      </p:cBhvr>
                                      <p:to>
                                        <p:strVal val="visible"/>
                                      </p:to>
                                    </p:set>
                                    <p:animEffect transition="in" filter="barn(outVertical)">
                                      <p:cBhvr>
                                        <p:cTn id="132" dur="1500"/>
                                        <p:tgtEl>
                                          <p:spTgt spid="7"/>
                                        </p:tgtEl>
                                      </p:cBhvr>
                                    </p:animEffect>
                                  </p:childTnLst>
                                </p:cTn>
                              </p:par>
                              <p:par>
                                <p:cTn id="133" presetID="16" presetClass="entr" presetSubtype="37" fill="hold" grpId="0" nodeType="withEffect">
                                  <p:stCondLst>
                                    <p:cond delay="15100"/>
                                  </p:stCondLst>
                                  <p:childTnLst>
                                    <p:set>
                                      <p:cBhvr>
                                        <p:cTn id="134" dur="1" fill="hold">
                                          <p:stCondLst>
                                            <p:cond delay="0"/>
                                          </p:stCondLst>
                                        </p:cTn>
                                        <p:tgtEl>
                                          <p:spTgt spid="48"/>
                                        </p:tgtEl>
                                        <p:attrNameLst>
                                          <p:attrName>style.visibility</p:attrName>
                                        </p:attrNameLst>
                                      </p:cBhvr>
                                      <p:to>
                                        <p:strVal val="visible"/>
                                      </p:to>
                                    </p:set>
                                    <p:animEffect transition="in" filter="barn(outVertical)">
                                      <p:cBhvr>
                                        <p:cTn id="135" dur="1500"/>
                                        <p:tgtEl>
                                          <p:spTgt spid="48"/>
                                        </p:tgtEl>
                                      </p:cBhvr>
                                    </p:animEffect>
                                  </p:childTnLst>
                                </p:cTn>
                              </p:par>
                              <p:par>
                                <p:cTn id="136" presetID="16" presetClass="exit" presetSubtype="21" fill="hold" grpId="1" nodeType="withEffect">
                                  <p:stCondLst>
                                    <p:cond delay="17700"/>
                                  </p:stCondLst>
                                  <p:childTnLst>
                                    <p:animEffect transition="out" filter="barn(inVertical)">
                                      <p:cBhvr>
                                        <p:cTn id="137" dur="500"/>
                                        <p:tgtEl>
                                          <p:spTgt spid="7"/>
                                        </p:tgtEl>
                                      </p:cBhvr>
                                    </p:animEffect>
                                    <p:set>
                                      <p:cBhvr>
                                        <p:cTn id="138" dur="1" fill="hold">
                                          <p:stCondLst>
                                            <p:cond delay="499"/>
                                          </p:stCondLst>
                                        </p:cTn>
                                        <p:tgtEl>
                                          <p:spTgt spid="7"/>
                                        </p:tgtEl>
                                        <p:attrNameLst>
                                          <p:attrName>style.visibility</p:attrName>
                                        </p:attrNameLst>
                                      </p:cBhvr>
                                      <p:to>
                                        <p:strVal val="hidden"/>
                                      </p:to>
                                    </p:set>
                                  </p:childTnLst>
                                </p:cTn>
                              </p:par>
                              <p:par>
                                <p:cTn id="139" presetID="16" presetClass="exit" presetSubtype="21" fill="hold" grpId="1" nodeType="withEffect">
                                  <p:stCondLst>
                                    <p:cond delay="17700"/>
                                  </p:stCondLst>
                                  <p:childTnLst>
                                    <p:animEffect transition="out" filter="barn(inVertical)">
                                      <p:cBhvr>
                                        <p:cTn id="140" dur="500"/>
                                        <p:tgtEl>
                                          <p:spTgt spid="48"/>
                                        </p:tgtEl>
                                      </p:cBhvr>
                                    </p:animEffect>
                                    <p:set>
                                      <p:cBhvr>
                                        <p:cTn id="141" dur="1" fill="hold">
                                          <p:stCondLst>
                                            <p:cond delay="499"/>
                                          </p:stCondLst>
                                        </p:cTn>
                                        <p:tgtEl>
                                          <p:spTgt spid="48"/>
                                        </p:tgtEl>
                                        <p:attrNameLst>
                                          <p:attrName>style.visibility</p:attrName>
                                        </p:attrNameLst>
                                      </p:cBhvr>
                                      <p:to>
                                        <p:strVal val="hidden"/>
                                      </p:to>
                                    </p:set>
                                  </p:childTnLst>
                                </p:cTn>
                              </p:par>
                            </p:childTnLst>
                          </p:cTn>
                        </p:par>
                        <p:par>
                          <p:cTn id="142" fill="hold">
                            <p:stCondLst>
                              <p:cond delay="27850"/>
                            </p:stCondLst>
                            <p:childTnLst>
                              <p:par>
                                <p:cTn id="143" presetID="2" presetClass="exit" presetSubtype="4" fill="hold" nodeType="afterEffect">
                                  <p:stCondLst>
                                    <p:cond delay="0"/>
                                  </p:stCondLst>
                                  <p:childTnLst>
                                    <p:anim calcmode="lin" valueType="num">
                                      <p:cBhvr additive="base">
                                        <p:cTn id="144" dur="500"/>
                                        <p:tgtEl>
                                          <p:spTgt spid="29"/>
                                        </p:tgtEl>
                                        <p:attrNameLst>
                                          <p:attrName>ppt_x</p:attrName>
                                        </p:attrNameLst>
                                      </p:cBhvr>
                                      <p:tavLst>
                                        <p:tav tm="0">
                                          <p:val>
                                            <p:strVal val="ppt_x"/>
                                          </p:val>
                                        </p:tav>
                                        <p:tav tm="100000">
                                          <p:val>
                                            <p:strVal val="ppt_x"/>
                                          </p:val>
                                        </p:tav>
                                      </p:tavLst>
                                    </p:anim>
                                    <p:anim calcmode="lin" valueType="num">
                                      <p:cBhvr additive="base">
                                        <p:cTn id="145" dur="500"/>
                                        <p:tgtEl>
                                          <p:spTgt spid="29"/>
                                        </p:tgtEl>
                                        <p:attrNameLst>
                                          <p:attrName>ppt_y</p:attrName>
                                        </p:attrNameLst>
                                      </p:cBhvr>
                                      <p:tavLst>
                                        <p:tav tm="0">
                                          <p:val>
                                            <p:strVal val="ppt_y"/>
                                          </p:val>
                                        </p:tav>
                                        <p:tav tm="100000">
                                          <p:val>
                                            <p:strVal val="1+ppt_h/2"/>
                                          </p:val>
                                        </p:tav>
                                      </p:tavLst>
                                    </p:anim>
                                    <p:set>
                                      <p:cBhvr>
                                        <p:cTn id="146" dur="1" fill="hold">
                                          <p:stCondLst>
                                            <p:cond delay="499"/>
                                          </p:stCondLst>
                                        </p:cTn>
                                        <p:tgtEl>
                                          <p:spTgt spid="29"/>
                                        </p:tgtEl>
                                        <p:attrNameLst>
                                          <p:attrName>style.visibility</p:attrName>
                                        </p:attrNameLst>
                                      </p:cBhvr>
                                      <p:to>
                                        <p:strVal val="hidden"/>
                                      </p:to>
                                    </p:set>
                                  </p:childTnLst>
                                </p:cTn>
                              </p:par>
                              <p:par>
                                <p:cTn id="147" presetID="2" presetClass="exit" presetSubtype="4" fill="hold" nodeType="withEffect">
                                  <p:stCondLst>
                                    <p:cond delay="0"/>
                                  </p:stCondLst>
                                  <p:childTnLst>
                                    <p:anim calcmode="lin" valueType="num">
                                      <p:cBhvr additive="base">
                                        <p:cTn id="148" dur="500"/>
                                        <p:tgtEl>
                                          <p:spTgt spid="67"/>
                                        </p:tgtEl>
                                        <p:attrNameLst>
                                          <p:attrName>ppt_x</p:attrName>
                                        </p:attrNameLst>
                                      </p:cBhvr>
                                      <p:tavLst>
                                        <p:tav tm="0">
                                          <p:val>
                                            <p:strVal val="ppt_x"/>
                                          </p:val>
                                        </p:tav>
                                        <p:tav tm="100000">
                                          <p:val>
                                            <p:strVal val="ppt_x"/>
                                          </p:val>
                                        </p:tav>
                                      </p:tavLst>
                                    </p:anim>
                                    <p:anim calcmode="lin" valueType="num">
                                      <p:cBhvr additive="base">
                                        <p:cTn id="149" dur="500"/>
                                        <p:tgtEl>
                                          <p:spTgt spid="67"/>
                                        </p:tgtEl>
                                        <p:attrNameLst>
                                          <p:attrName>ppt_y</p:attrName>
                                        </p:attrNameLst>
                                      </p:cBhvr>
                                      <p:tavLst>
                                        <p:tav tm="0">
                                          <p:val>
                                            <p:strVal val="ppt_y"/>
                                          </p:val>
                                        </p:tav>
                                        <p:tav tm="100000">
                                          <p:val>
                                            <p:strVal val="1+ppt_h/2"/>
                                          </p:val>
                                        </p:tav>
                                      </p:tavLst>
                                    </p:anim>
                                    <p:set>
                                      <p:cBhvr>
                                        <p:cTn id="150" dur="1" fill="hold">
                                          <p:stCondLst>
                                            <p:cond delay="499"/>
                                          </p:stCondLst>
                                        </p:cTn>
                                        <p:tgtEl>
                                          <p:spTgt spid="67"/>
                                        </p:tgtEl>
                                        <p:attrNameLst>
                                          <p:attrName>style.visibility</p:attrName>
                                        </p:attrNameLst>
                                      </p:cBhvr>
                                      <p:to>
                                        <p:strVal val="hidden"/>
                                      </p:to>
                                    </p:set>
                                  </p:childTnLst>
                                </p:cTn>
                              </p:par>
                            </p:childTnLst>
                          </p:cTn>
                        </p:par>
                        <p:par>
                          <p:cTn id="151" fill="hold">
                            <p:stCondLst>
                              <p:cond delay="28350"/>
                            </p:stCondLst>
                            <p:childTnLst>
                              <p:par>
                                <p:cTn id="152" presetID="1" presetClass="entr" presetSubtype="0" fill="hold" grpId="0" nodeType="afterEffect">
                                  <p:stCondLst>
                                    <p:cond delay="0"/>
                                  </p:stCondLst>
                                  <p:childTnLst>
                                    <p:set>
                                      <p:cBhvr>
                                        <p:cTn id="153" dur="1" fill="hold">
                                          <p:stCondLst>
                                            <p:cond delay="34199"/>
                                          </p:stCondLst>
                                        </p:cTn>
                                        <p:tgtEl>
                                          <p:spTgt spid="59"/>
                                        </p:tgtEl>
                                        <p:attrNameLst>
                                          <p:attrName>style.visibility</p:attrName>
                                        </p:attrNameLst>
                                      </p:cBhvr>
                                      <p:to>
                                        <p:strVal val="visible"/>
                                      </p:to>
                                    </p:set>
                                  </p:childTnLst>
                                  <p:subTnLst>
                                    <p:audio>
                                      <p:cMediaNode>
                                        <p:cTn display="0" masterRel="sameClick">
                                          <p:stCondLst>
                                            <p:cond evt="begin" delay="0">
                                              <p:tn val="152"/>
                                            </p:cond>
                                          </p:stCondLst>
                                          <p:endCondLst>
                                            <p:cond evt="onStopAudio" delay="0">
                                              <p:tgtEl>
                                                <p:sldTgt/>
                                              </p:tgtEl>
                                            </p:cond>
                                          </p:endCondLst>
                                        </p:cTn>
                                        <p:tgtEl>
                                          <p:sndTgt r:embed="rId8" name="cpL07S09_Clip_2_1a.wav"/>
                                        </p:tgtEl>
                                      </p:cMediaNode>
                                    </p:audio>
                                  </p:subTnLst>
                                </p:cTn>
                              </p:par>
                              <p:par>
                                <p:cTn id="154" presetID="64" presetClass="path" presetSubtype="0" accel="50000" decel="50000" fill="hold" nodeType="withEffect">
                                  <p:stCondLst>
                                    <p:cond delay="0"/>
                                  </p:stCondLst>
                                  <p:childTnLst>
                                    <p:animMotion origin="layout" path="M 0.04878 0.04213 L 0.04653 -0.13982 " pathEditMode="relative" rAng="0" ptsTypes="AA">
                                      <p:cBhvr>
                                        <p:cTn id="155" dur="1000" fill="hold"/>
                                        <p:tgtEl>
                                          <p:spTgt spid="30"/>
                                        </p:tgtEl>
                                        <p:attrNameLst>
                                          <p:attrName>ppt_x</p:attrName>
                                          <p:attrName>ppt_y</p:attrName>
                                        </p:attrNameLst>
                                      </p:cBhvr>
                                      <p:rCtr x="-122" y="-9097"/>
                                    </p:animMotion>
                                  </p:childTnLst>
                                </p:cTn>
                              </p:par>
                              <p:par>
                                <p:cTn id="156" presetID="64" presetClass="path" presetSubtype="0" accel="50000" decel="50000" fill="hold" nodeType="withEffect">
                                  <p:stCondLst>
                                    <p:cond delay="0"/>
                                  </p:stCondLst>
                                  <p:childTnLst>
                                    <p:animMotion origin="layout" path="M 0.04722 0.04329 L 0.04496 -0.23657 " pathEditMode="fixed" rAng="0" ptsTypes="AA">
                                      <p:cBhvr>
                                        <p:cTn id="157" dur="1000" fill="hold"/>
                                        <p:tgtEl>
                                          <p:spTgt spid="68"/>
                                        </p:tgtEl>
                                        <p:attrNameLst>
                                          <p:attrName>ppt_x</p:attrName>
                                          <p:attrName>ppt_y</p:attrName>
                                        </p:attrNameLst>
                                      </p:cBhvr>
                                      <p:rCtr x="-122" y="-14005"/>
                                    </p:animMotion>
                                  </p:childTnLst>
                                </p:cTn>
                              </p:par>
                              <p:par>
                                <p:cTn id="158" presetID="22" presetClass="entr" presetSubtype="8" fill="hold" grpId="0" nodeType="withEffect">
                                  <p:stCondLst>
                                    <p:cond delay="0"/>
                                  </p:stCondLst>
                                  <p:iterate type="lt">
                                    <p:tmPct val="10000"/>
                                  </p:iterate>
                                  <p:childTnLst>
                                    <p:set>
                                      <p:cBhvr>
                                        <p:cTn id="159" dur="1" fill="hold">
                                          <p:stCondLst>
                                            <p:cond delay="0"/>
                                          </p:stCondLst>
                                        </p:cTn>
                                        <p:tgtEl>
                                          <p:spTgt spid="43"/>
                                        </p:tgtEl>
                                        <p:attrNameLst>
                                          <p:attrName>style.visibility</p:attrName>
                                        </p:attrNameLst>
                                      </p:cBhvr>
                                      <p:to>
                                        <p:strVal val="visible"/>
                                      </p:to>
                                    </p:set>
                                    <p:animEffect transition="in" filter="wipe(left)">
                                      <p:cBhvr>
                                        <p:cTn id="160" dur="500"/>
                                        <p:tgtEl>
                                          <p:spTgt spid="43"/>
                                        </p:tgtEl>
                                      </p:cBhvr>
                                    </p:animEffect>
                                  </p:childTnLst>
                                </p:cTn>
                              </p:par>
                              <p:par>
                                <p:cTn id="161" presetID="2" presetClass="exit" presetSubtype="4" fill="hold" nodeType="withEffect">
                                  <p:stCondLst>
                                    <p:cond delay="17900"/>
                                  </p:stCondLst>
                                  <p:childTnLst>
                                    <p:anim calcmode="lin" valueType="num">
                                      <p:cBhvr additive="base">
                                        <p:cTn id="162" dur="500"/>
                                        <p:tgtEl>
                                          <p:spTgt spid="30"/>
                                        </p:tgtEl>
                                        <p:attrNameLst>
                                          <p:attrName>ppt_x</p:attrName>
                                        </p:attrNameLst>
                                      </p:cBhvr>
                                      <p:tavLst>
                                        <p:tav tm="0">
                                          <p:val>
                                            <p:strVal val="ppt_x"/>
                                          </p:val>
                                        </p:tav>
                                        <p:tav tm="100000">
                                          <p:val>
                                            <p:strVal val="ppt_x"/>
                                          </p:val>
                                        </p:tav>
                                      </p:tavLst>
                                    </p:anim>
                                    <p:anim calcmode="lin" valueType="num">
                                      <p:cBhvr additive="base">
                                        <p:cTn id="163" dur="500"/>
                                        <p:tgtEl>
                                          <p:spTgt spid="30"/>
                                        </p:tgtEl>
                                        <p:attrNameLst>
                                          <p:attrName>ppt_y</p:attrName>
                                        </p:attrNameLst>
                                      </p:cBhvr>
                                      <p:tavLst>
                                        <p:tav tm="0">
                                          <p:val>
                                            <p:strVal val="ppt_y"/>
                                          </p:val>
                                        </p:tav>
                                        <p:tav tm="100000">
                                          <p:val>
                                            <p:strVal val="1+ppt_h/2"/>
                                          </p:val>
                                        </p:tav>
                                      </p:tavLst>
                                    </p:anim>
                                    <p:set>
                                      <p:cBhvr>
                                        <p:cTn id="164" dur="1" fill="hold">
                                          <p:stCondLst>
                                            <p:cond delay="499"/>
                                          </p:stCondLst>
                                        </p:cTn>
                                        <p:tgtEl>
                                          <p:spTgt spid="30"/>
                                        </p:tgtEl>
                                        <p:attrNameLst>
                                          <p:attrName>style.visibility</p:attrName>
                                        </p:attrNameLst>
                                      </p:cBhvr>
                                      <p:to>
                                        <p:strVal val="hidden"/>
                                      </p:to>
                                    </p:set>
                                  </p:childTnLst>
                                </p:cTn>
                              </p:par>
                              <p:par>
                                <p:cTn id="165" presetID="2" presetClass="exit" presetSubtype="4" fill="hold" nodeType="withEffect">
                                  <p:stCondLst>
                                    <p:cond delay="17900"/>
                                  </p:stCondLst>
                                  <p:childTnLst>
                                    <p:anim calcmode="lin" valueType="num">
                                      <p:cBhvr additive="base">
                                        <p:cTn id="166" dur="500"/>
                                        <p:tgtEl>
                                          <p:spTgt spid="68"/>
                                        </p:tgtEl>
                                        <p:attrNameLst>
                                          <p:attrName>ppt_x</p:attrName>
                                        </p:attrNameLst>
                                      </p:cBhvr>
                                      <p:tavLst>
                                        <p:tav tm="0">
                                          <p:val>
                                            <p:strVal val="ppt_x"/>
                                          </p:val>
                                        </p:tav>
                                        <p:tav tm="100000">
                                          <p:val>
                                            <p:strVal val="ppt_x"/>
                                          </p:val>
                                        </p:tav>
                                      </p:tavLst>
                                    </p:anim>
                                    <p:anim calcmode="lin" valueType="num">
                                      <p:cBhvr additive="base">
                                        <p:cTn id="167" dur="500"/>
                                        <p:tgtEl>
                                          <p:spTgt spid="68"/>
                                        </p:tgtEl>
                                        <p:attrNameLst>
                                          <p:attrName>ppt_y</p:attrName>
                                        </p:attrNameLst>
                                      </p:cBhvr>
                                      <p:tavLst>
                                        <p:tav tm="0">
                                          <p:val>
                                            <p:strVal val="ppt_y"/>
                                          </p:val>
                                        </p:tav>
                                        <p:tav tm="100000">
                                          <p:val>
                                            <p:strVal val="1+ppt_h/2"/>
                                          </p:val>
                                        </p:tav>
                                      </p:tavLst>
                                    </p:anim>
                                    <p:set>
                                      <p:cBhvr>
                                        <p:cTn id="168" dur="1" fill="hold">
                                          <p:stCondLst>
                                            <p:cond delay="499"/>
                                          </p:stCondLst>
                                        </p:cTn>
                                        <p:tgtEl>
                                          <p:spTgt spid="68"/>
                                        </p:tgtEl>
                                        <p:attrNameLst>
                                          <p:attrName>style.visibility</p:attrName>
                                        </p:attrNameLst>
                                      </p:cBhvr>
                                      <p:to>
                                        <p:strVal val="hidden"/>
                                      </p:to>
                                    </p:set>
                                  </p:childTnLst>
                                </p:cTn>
                              </p:par>
                              <p:par>
                                <p:cTn id="169" presetID="64" presetClass="path" presetSubtype="0" accel="50000" decel="50000" fill="hold" nodeType="withEffect">
                                  <p:stCondLst>
                                    <p:cond delay="19300"/>
                                  </p:stCondLst>
                                  <p:childTnLst>
                                    <p:animMotion origin="layout" path="M 0.02916 0.04097 L 0.02691 -0.14098 " pathEditMode="relative" rAng="0" ptsTypes="AA">
                                      <p:cBhvr>
                                        <p:cTn id="170" dur="1000" fill="hold"/>
                                        <p:tgtEl>
                                          <p:spTgt spid="31"/>
                                        </p:tgtEl>
                                        <p:attrNameLst>
                                          <p:attrName>ppt_x</p:attrName>
                                          <p:attrName>ppt_y</p:attrName>
                                        </p:attrNameLst>
                                      </p:cBhvr>
                                      <p:rCtr x="-122" y="-9097"/>
                                    </p:animMotion>
                                  </p:childTnLst>
                                </p:cTn>
                              </p:par>
                              <p:par>
                                <p:cTn id="171" presetID="64" presetClass="path" presetSubtype="0" accel="50000" decel="50000" fill="hold" nodeType="withEffect">
                                  <p:stCondLst>
                                    <p:cond delay="19300"/>
                                  </p:stCondLst>
                                  <p:childTnLst>
                                    <p:animMotion origin="layout" path="M 0.02777 0.04329 L 0.02552 -0.23657 " pathEditMode="fixed" rAng="0" ptsTypes="AA">
                                      <p:cBhvr>
                                        <p:cTn id="172" dur="1000" fill="hold"/>
                                        <p:tgtEl>
                                          <p:spTgt spid="69"/>
                                        </p:tgtEl>
                                        <p:attrNameLst>
                                          <p:attrName>ppt_x</p:attrName>
                                          <p:attrName>ppt_y</p:attrName>
                                        </p:attrNameLst>
                                      </p:cBhvr>
                                      <p:rCtr x="-122" y="-14005"/>
                                    </p:animMotion>
                                  </p:childTnLst>
                                </p:cTn>
                              </p:par>
                              <p:par>
                                <p:cTn id="173" presetID="22" presetClass="entr" presetSubtype="8" fill="hold" grpId="0" nodeType="withEffect">
                                  <p:stCondLst>
                                    <p:cond delay="19300"/>
                                  </p:stCondLst>
                                  <p:iterate type="lt">
                                    <p:tmPct val="10000"/>
                                  </p:iterate>
                                  <p:childTnLst>
                                    <p:set>
                                      <p:cBhvr>
                                        <p:cTn id="174" dur="1" fill="hold">
                                          <p:stCondLst>
                                            <p:cond delay="0"/>
                                          </p:stCondLst>
                                        </p:cTn>
                                        <p:tgtEl>
                                          <p:spTgt spid="44"/>
                                        </p:tgtEl>
                                        <p:attrNameLst>
                                          <p:attrName>style.visibility</p:attrName>
                                        </p:attrNameLst>
                                      </p:cBhvr>
                                      <p:to>
                                        <p:strVal val="visible"/>
                                      </p:to>
                                    </p:set>
                                    <p:animEffect transition="in" filter="wipe(left)">
                                      <p:cBhvr>
                                        <p:cTn id="175" dur="500"/>
                                        <p:tgtEl>
                                          <p:spTgt spid="44"/>
                                        </p:tgtEl>
                                      </p:cBhvr>
                                    </p:animEffect>
                                  </p:childTnLst>
                                </p:cTn>
                              </p:par>
                            </p:childTnLst>
                          </p:cTn>
                        </p:par>
                        <p:par>
                          <p:cTn id="176" fill="hold">
                            <p:stCondLst>
                              <p:cond delay="62550"/>
                            </p:stCondLst>
                            <p:childTnLst>
                              <p:par>
                                <p:cTn id="177" presetID="2" presetClass="exit" presetSubtype="4" fill="hold" nodeType="afterEffect">
                                  <p:stCondLst>
                                    <p:cond delay="0"/>
                                  </p:stCondLst>
                                  <p:childTnLst>
                                    <p:anim calcmode="lin" valueType="num">
                                      <p:cBhvr additive="base">
                                        <p:cTn id="178" dur="500"/>
                                        <p:tgtEl>
                                          <p:spTgt spid="31"/>
                                        </p:tgtEl>
                                        <p:attrNameLst>
                                          <p:attrName>ppt_x</p:attrName>
                                        </p:attrNameLst>
                                      </p:cBhvr>
                                      <p:tavLst>
                                        <p:tav tm="0">
                                          <p:val>
                                            <p:strVal val="ppt_x"/>
                                          </p:val>
                                        </p:tav>
                                        <p:tav tm="100000">
                                          <p:val>
                                            <p:strVal val="ppt_x"/>
                                          </p:val>
                                        </p:tav>
                                      </p:tavLst>
                                    </p:anim>
                                    <p:anim calcmode="lin" valueType="num">
                                      <p:cBhvr additive="base">
                                        <p:cTn id="179" dur="500"/>
                                        <p:tgtEl>
                                          <p:spTgt spid="31"/>
                                        </p:tgtEl>
                                        <p:attrNameLst>
                                          <p:attrName>ppt_y</p:attrName>
                                        </p:attrNameLst>
                                      </p:cBhvr>
                                      <p:tavLst>
                                        <p:tav tm="0">
                                          <p:val>
                                            <p:strVal val="ppt_y"/>
                                          </p:val>
                                        </p:tav>
                                        <p:tav tm="100000">
                                          <p:val>
                                            <p:strVal val="1+ppt_h/2"/>
                                          </p:val>
                                        </p:tav>
                                      </p:tavLst>
                                    </p:anim>
                                    <p:set>
                                      <p:cBhvr>
                                        <p:cTn id="180" dur="1" fill="hold">
                                          <p:stCondLst>
                                            <p:cond delay="499"/>
                                          </p:stCondLst>
                                        </p:cTn>
                                        <p:tgtEl>
                                          <p:spTgt spid="31"/>
                                        </p:tgtEl>
                                        <p:attrNameLst>
                                          <p:attrName>style.visibility</p:attrName>
                                        </p:attrNameLst>
                                      </p:cBhvr>
                                      <p:to>
                                        <p:strVal val="hidden"/>
                                      </p:to>
                                    </p:set>
                                  </p:childTnLst>
                                </p:cTn>
                              </p:par>
                              <p:par>
                                <p:cTn id="181" presetID="2" presetClass="exit" presetSubtype="4" fill="hold" nodeType="withEffect">
                                  <p:stCondLst>
                                    <p:cond delay="0"/>
                                  </p:stCondLst>
                                  <p:childTnLst>
                                    <p:anim calcmode="lin" valueType="num">
                                      <p:cBhvr additive="base">
                                        <p:cTn id="182" dur="500"/>
                                        <p:tgtEl>
                                          <p:spTgt spid="69"/>
                                        </p:tgtEl>
                                        <p:attrNameLst>
                                          <p:attrName>ppt_x</p:attrName>
                                        </p:attrNameLst>
                                      </p:cBhvr>
                                      <p:tavLst>
                                        <p:tav tm="0">
                                          <p:val>
                                            <p:strVal val="ppt_x"/>
                                          </p:val>
                                        </p:tav>
                                        <p:tav tm="100000">
                                          <p:val>
                                            <p:strVal val="ppt_x"/>
                                          </p:val>
                                        </p:tav>
                                      </p:tavLst>
                                    </p:anim>
                                    <p:anim calcmode="lin" valueType="num">
                                      <p:cBhvr additive="base">
                                        <p:cTn id="183" dur="500"/>
                                        <p:tgtEl>
                                          <p:spTgt spid="69"/>
                                        </p:tgtEl>
                                        <p:attrNameLst>
                                          <p:attrName>ppt_y</p:attrName>
                                        </p:attrNameLst>
                                      </p:cBhvr>
                                      <p:tavLst>
                                        <p:tav tm="0">
                                          <p:val>
                                            <p:strVal val="ppt_y"/>
                                          </p:val>
                                        </p:tav>
                                        <p:tav tm="100000">
                                          <p:val>
                                            <p:strVal val="1+ppt_h/2"/>
                                          </p:val>
                                        </p:tav>
                                      </p:tavLst>
                                    </p:anim>
                                    <p:set>
                                      <p:cBhvr>
                                        <p:cTn id="184" dur="1" fill="hold">
                                          <p:stCondLst>
                                            <p:cond delay="499"/>
                                          </p:stCondLst>
                                        </p:cTn>
                                        <p:tgtEl>
                                          <p:spTgt spid="69"/>
                                        </p:tgtEl>
                                        <p:attrNameLst>
                                          <p:attrName>style.visibility</p:attrName>
                                        </p:attrNameLst>
                                      </p:cBhvr>
                                      <p:to>
                                        <p:strVal val="hidden"/>
                                      </p:to>
                                    </p:set>
                                  </p:childTnLst>
                                </p:cTn>
                              </p:par>
                            </p:childTnLst>
                          </p:cTn>
                        </p:par>
                        <p:par>
                          <p:cTn id="185" fill="hold">
                            <p:stCondLst>
                              <p:cond delay="63050"/>
                            </p:stCondLst>
                            <p:childTnLst>
                              <p:par>
                                <p:cTn id="186" presetID="1" presetClass="entr" presetSubtype="0" fill="hold" grpId="0" nodeType="afterEffect">
                                  <p:stCondLst>
                                    <p:cond delay="0"/>
                                  </p:stCondLst>
                                  <p:childTnLst>
                                    <p:set>
                                      <p:cBhvr>
                                        <p:cTn id="187" dur="1" fill="hold">
                                          <p:stCondLst>
                                            <p:cond delay="24299"/>
                                          </p:stCondLst>
                                        </p:cTn>
                                        <p:tgtEl>
                                          <p:spTgt spid="60"/>
                                        </p:tgtEl>
                                        <p:attrNameLst>
                                          <p:attrName>style.visibility</p:attrName>
                                        </p:attrNameLst>
                                      </p:cBhvr>
                                      <p:to>
                                        <p:strVal val="visible"/>
                                      </p:to>
                                    </p:set>
                                  </p:childTnLst>
                                  <p:subTnLst>
                                    <p:audio>
                                      <p:cMediaNode>
                                        <p:cTn display="0" masterRel="sameClick">
                                          <p:stCondLst>
                                            <p:cond evt="begin" delay="0">
                                              <p:tn val="186"/>
                                            </p:cond>
                                          </p:stCondLst>
                                          <p:endCondLst>
                                            <p:cond evt="onStopAudio" delay="0">
                                              <p:tgtEl>
                                                <p:sldTgt/>
                                              </p:tgtEl>
                                            </p:cond>
                                          </p:endCondLst>
                                        </p:cTn>
                                        <p:tgtEl>
                                          <p:sndTgt r:embed="rId9" name="cpL07S09_Clip_2_1b.wav"/>
                                        </p:tgtEl>
                                      </p:cMediaNode>
                                    </p:audio>
                                  </p:subTnLst>
                                </p:cTn>
                              </p:par>
                              <p:par>
                                <p:cTn id="188" presetID="64" presetClass="path" presetSubtype="0" accel="50000" decel="50000" fill="hold" nodeType="withEffect">
                                  <p:stCondLst>
                                    <p:cond delay="0"/>
                                  </p:stCondLst>
                                  <p:childTnLst>
                                    <p:animMotion origin="layout" path="M 0.00955 0.0412 L 0.0073 -0.14074 " pathEditMode="relative" rAng="0" ptsTypes="AA">
                                      <p:cBhvr>
                                        <p:cTn id="189" dur="1000" fill="hold"/>
                                        <p:tgtEl>
                                          <p:spTgt spid="32"/>
                                        </p:tgtEl>
                                        <p:attrNameLst>
                                          <p:attrName>ppt_x</p:attrName>
                                          <p:attrName>ppt_y</p:attrName>
                                        </p:attrNameLst>
                                      </p:cBhvr>
                                      <p:rCtr x="-122" y="-9097"/>
                                    </p:animMotion>
                                  </p:childTnLst>
                                </p:cTn>
                              </p:par>
                              <p:par>
                                <p:cTn id="190" presetID="64" presetClass="path" presetSubtype="0" accel="50000" decel="50000" fill="hold" nodeType="withEffect">
                                  <p:stCondLst>
                                    <p:cond delay="0"/>
                                  </p:stCondLst>
                                  <p:childTnLst>
                                    <p:animMotion origin="layout" path="M 0.00799 0.04329 L 0.00573 -0.23657 " pathEditMode="fixed" rAng="0" ptsTypes="AA">
                                      <p:cBhvr>
                                        <p:cTn id="191" dur="1000" fill="hold"/>
                                        <p:tgtEl>
                                          <p:spTgt spid="70"/>
                                        </p:tgtEl>
                                        <p:attrNameLst>
                                          <p:attrName>ppt_x</p:attrName>
                                          <p:attrName>ppt_y</p:attrName>
                                        </p:attrNameLst>
                                      </p:cBhvr>
                                      <p:rCtr x="-122" y="-14005"/>
                                    </p:animMotion>
                                  </p:childTnLst>
                                </p:cTn>
                              </p:par>
                              <p:par>
                                <p:cTn id="192" presetID="22" presetClass="entr" presetSubtype="8" fill="hold" grpId="0" nodeType="withEffect">
                                  <p:stCondLst>
                                    <p:cond delay="0"/>
                                  </p:stCondLst>
                                  <p:iterate type="lt">
                                    <p:tmPct val="10000"/>
                                  </p:iterate>
                                  <p:childTnLst>
                                    <p:set>
                                      <p:cBhvr>
                                        <p:cTn id="193" dur="1" fill="hold">
                                          <p:stCondLst>
                                            <p:cond delay="0"/>
                                          </p:stCondLst>
                                        </p:cTn>
                                        <p:tgtEl>
                                          <p:spTgt spid="46"/>
                                        </p:tgtEl>
                                        <p:attrNameLst>
                                          <p:attrName>style.visibility</p:attrName>
                                        </p:attrNameLst>
                                      </p:cBhvr>
                                      <p:to>
                                        <p:strVal val="visible"/>
                                      </p:to>
                                    </p:set>
                                    <p:animEffect transition="in" filter="wipe(left)">
                                      <p:cBhvr>
                                        <p:cTn id="194" dur="500"/>
                                        <p:tgtEl>
                                          <p:spTgt spid="46"/>
                                        </p:tgtEl>
                                      </p:cBhvr>
                                    </p:animEffect>
                                  </p:childTnLst>
                                </p:cTn>
                              </p:par>
                              <p:par>
                                <p:cTn id="195" presetID="16" presetClass="entr" presetSubtype="37" fill="hold" grpId="0" nodeType="withEffect">
                                  <p:stCondLst>
                                    <p:cond delay="2300"/>
                                  </p:stCondLst>
                                  <p:childTnLst>
                                    <p:set>
                                      <p:cBhvr>
                                        <p:cTn id="196" dur="1" fill="hold">
                                          <p:stCondLst>
                                            <p:cond delay="0"/>
                                          </p:stCondLst>
                                        </p:cTn>
                                        <p:tgtEl>
                                          <p:spTgt spid="8"/>
                                        </p:tgtEl>
                                        <p:attrNameLst>
                                          <p:attrName>style.visibility</p:attrName>
                                        </p:attrNameLst>
                                      </p:cBhvr>
                                      <p:to>
                                        <p:strVal val="visible"/>
                                      </p:to>
                                    </p:set>
                                    <p:animEffect transition="in" filter="barn(outVertical)">
                                      <p:cBhvr>
                                        <p:cTn id="197" dur="1500"/>
                                        <p:tgtEl>
                                          <p:spTgt spid="8"/>
                                        </p:tgtEl>
                                      </p:cBhvr>
                                    </p:animEffect>
                                  </p:childTnLst>
                                </p:cTn>
                              </p:par>
                              <p:par>
                                <p:cTn id="198" presetID="2" presetClass="exit" presetSubtype="4" fill="hold" nodeType="withEffect">
                                  <p:stCondLst>
                                    <p:cond delay="13200"/>
                                  </p:stCondLst>
                                  <p:childTnLst>
                                    <p:anim calcmode="lin" valueType="num">
                                      <p:cBhvr additive="base">
                                        <p:cTn id="199" dur="500"/>
                                        <p:tgtEl>
                                          <p:spTgt spid="32"/>
                                        </p:tgtEl>
                                        <p:attrNameLst>
                                          <p:attrName>ppt_x</p:attrName>
                                        </p:attrNameLst>
                                      </p:cBhvr>
                                      <p:tavLst>
                                        <p:tav tm="0">
                                          <p:val>
                                            <p:strVal val="ppt_x"/>
                                          </p:val>
                                        </p:tav>
                                        <p:tav tm="100000">
                                          <p:val>
                                            <p:strVal val="ppt_x"/>
                                          </p:val>
                                        </p:tav>
                                      </p:tavLst>
                                    </p:anim>
                                    <p:anim calcmode="lin" valueType="num">
                                      <p:cBhvr additive="base">
                                        <p:cTn id="200" dur="500"/>
                                        <p:tgtEl>
                                          <p:spTgt spid="32"/>
                                        </p:tgtEl>
                                        <p:attrNameLst>
                                          <p:attrName>ppt_y</p:attrName>
                                        </p:attrNameLst>
                                      </p:cBhvr>
                                      <p:tavLst>
                                        <p:tav tm="0">
                                          <p:val>
                                            <p:strVal val="ppt_y"/>
                                          </p:val>
                                        </p:tav>
                                        <p:tav tm="100000">
                                          <p:val>
                                            <p:strVal val="1+ppt_h/2"/>
                                          </p:val>
                                        </p:tav>
                                      </p:tavLst>
                                    </p:anim>
                                    <p:set>
                                      <p:cBhvr>
                                        <p:cTn id="201" dur="1" fill="hold">
                                          <p:stCondLst>
                                            <p:cond delay="499"/>
                                          </p:stCondLst>
                                        </p:cTn>
                                        <p:tgtEl>
                                          <p:spTgt spid="32"/>
                                        </p:tgtEl>
                                        <p:attrNameLst>
                                          <p:attrName>style.visibility</p:attrName>
                                        </p:attrNameLst>
                                      </p:cBhvr>
                                      <p:to>
                                        <p:strVal val="hidden"/>
                                      </p:to>
                                    </p:set>
                                  </p:childTnLst>
                                </p:cTn>
                              </p:par>
                              <p:par>
                                <p:cTn id="202" presetID="2" presetClass="exit" presetSubtype="4" fill="hold" nodeType="withEffect">
                                  <p:stCondLst>
                                    <p:cond delay="13200"/>
                                  </p:stCondLst>
                                  <p:childTnLst>
                                    <p:anim calcmode="lin" valueType="num">
                                      <p:cBhvr additive="base">
                                        <p:cTn id="203" dur="500"/>
                                        <p:tgtEl>
                                          <p:spTgt spid="70"/>
                                        </p:tgtEl>
                                        <p:attrNameLst>
                                          <p:attrName>ppt_x</p:attrName>
                                        </p:attrNameLst>
                                      </p:cBhvr>
                                      <p:tavLst>
                                        <p:tav tm="0">
                                          <p:val>
                                            <p:strVal val="ppt_x"/>
                                          </p:val>
                                        </p:tav>
                                        <p:tav tm="100000">
                                          <p:val>
                                            <p:strVal val="ppt_x"/>
                                          </p:val>
                                        </p:tav>
                                      </p:tavLst>
                                    </p:anim>
                                    <p:anim calcmode="lin" valueType="num">
                                      <p:cBhvr additive="base">
                                        <p:cTn id="204" dur="500"/>
                                        <p:tgtEl>
                                          <p:spTgt spid="70"/>
                                        </p:tgtEl>
                                        <p:attrNameLst>
                                          <p:attrName>ppt_y</p:attrName>
                                        </p:attrNameLst>
                                      </p:cBhvr>
                                      <p:tavLst>
                                        <p:tav tm="0">
                                          <p:val>
                                            <p:strVal val="ppt_y"/>
                                          </p:val>
                                        </p:tav>
                                        <p:tav tm="100000">
                                          <p:val>
                                            <p:strVal val="1+ppt_h/2"/>
                                          </p:val>
                                        </p:tav>
                                      </p:tavLst>
                                    </p:anim>
                                    <p:set>
                                      <p:cBhvr>
                                        <p:cTn id="205" dur="1" fill="hold">
                                          <p:stCondLst>
                                            <p:cond delay="499"/>
                                          </p:stCondLst>
                                        </p:cTn>
                                        <p:tgtEl>
                                          <p:spTgt spid="70"/>
                                        </p:tgtEl>
                                        <p:attrNameLst>
                                          <p:attrName>style.visibility</p:attrName>
                                        </p:attrNameLst>
                                      </p:cBhvr>
                                      <p:to>
                                        <p:strVal val="hidden"/>
                                      </p:to>
                                    </p:set>
                                  </p:childTnLst>
                                </p:cTn>
                              </p:par>
                              <p:par>
                                <p:cTn id="206" presetID="64" presetClass="path" presetSubtype="0" accel="50000" decel="50000" fill="hold" nodeType="withEffect">
                                  <p:stCondLst>
                                    <p:cond delay="14600"/>
                                  </p:stCondLst>
                                  <p:childTnLst>
                                    <p:animMotion origin="layout" path="M -0.01042 0.04166 L -0.01268 -0.14028 " pathEditMode="relative" rAng="0" ptsTypes="AA">
                                      <p:cBhvr>
                                        <p:cTn id="207" dur="1000" fill="hold"/>
                                        <p:tgtEl>
                                          <p:spTgt spid="47"/>
                                        </p:tgtEl>
                                        <p:attrNameLst>
                                          <p:attrName>ppt_x</p:attrName>
                                          <p:attrName>ppt_y</p:attrName>
                                        </p:attrNameLst>
                                      </p:cBhvr>
                                      <p:rCtr x="-122" y="-9097"/>
                                    </p:animMotion>
                                  </p:childTnLst>
                                </p:cTn>
                              </p:par>
                              <p:par>
                                <p:cTn id="208" presetID="64" presetClass="path" presetSubtype="0" accel="50000" decel="50000" fill="hold" nodeType="withEffect">
                                  <p:stCondLst>
                                    <p:cond delay="14600"/>
                                  </p:stCondLst>
                                  <p:childTnLst>
                                    <p:animMotion origin="layout" path="M -0.01094 0.04329 L -0.0132 -0.23657 " pathEditMode="fixed" rAng="0" ptsTypes="AA">
                                      <p:cBhvr>
                                        <p:cTn id="209" dur="1000" fill="hold"/>
                                        <p:tgtEl>
                                          <p:spTgt spid="71"/>
                                        </p:tgtEl>
                                        <p:attrNameLst>
                                          <p:attrName>ppt_x</p:attrName>
                                          <p:attrName>ppt_y</p:attrName>
                                        </p:attrNameLst>
                                      </p:cBhvr>
                                      <p:rCtr x="-122" y="-14005"/>
                                    </p:animMotion>
                                  </p:childTnLst>
                                </p:cTn>
                              </p:par>
                              <p:par>
                                <p:cTn id="210" presetID="22" presetClass="entr" presetSubtype="8" fill="hold" grpId="0" nodeType="withEffect">
                                  <p:stCondLst>
                                    <p:cond delay="17300"/>
                                  </p:stCondLst>
                                  <p:childTnLst>
                                    <p:set>
                                      <p:cBhvr>
                                        <p:cTn id="211" dur="1" fill="hold">
                                          <p:stCondLst>
                                            <p:cond delay="0"/>
                                          </p:stCondLst>
                                        </p:cTn>
                                        <p:tgtEl>
                                          <p:spTgt spid="5"/>
                                        </p:tgtEl>
                                        <p:attrNameLst>
                                          <p:attrName>style.visibility</p:attrName>
                                        </p:attrNameLst>
                                      </p:cBhvr>
                                      <p:to>
                                        <p:strVal val="visible"/>
                                      </p:to>
                                    </p:set>
                                    <p:animEffect transition="in" filter="wipe(left)">
                                      <p:cBhvr>
                                        <p:cTn id="212" dur="1000"/>
                                        <p:tgtEl>
                                          <p:spTgt spid="5"/>
                                        </p:tgtEl>
                                      </p:cBhvr>
                                    </p:animEffect>
                                  </p:childTnLst>
                                </p:cTn>
                              </p:par>
                              <p:par>
                                <p:cTn id="213" presetID="55" presetClass="entr" presetSubtype="0" fill="hold" grpId="0" nodeType="withEffect">
                                  <p:stCondLst>
                                    <p:cond delay="19000"/>
                                  </p:stCondLst>
                                  <p:childTnLst>
                                    <p:set>
                                      <p:cBhvr>
                                        <p:cTn id="214" dur="1" fill="hold">
                                          <p:stCondLst>
                                            <p:cond delay="0"/>
                                          </p:stCondLst>
                                        </p:cTn>
                                        <p:tgtEl>
                                          <p:spTgt spid="42"/>
                                        </p:tgtEl>
                                        <p:attrNameLst>
                                          <p:attrName>style.visibility</p:attrName>
                                        </p:attrNameLst>
                                      </p:cBhvr>
                                      <p:to>
                                        <p:strVal val="visible"/>
                                      </p:to>
                                    </p:set>
                                    <p:anim calcmode="lin" valueType="num">
                                      <p:cBhvr>
                                        <p:cTn id="215" dur="1000" fill="hold"/>
                                        <p:tgtEl>
                                          <p:spTgt spid="42"/>
                                        </p:tgtEl>
                                        <p:attrNameLst>
                                          <p:attrName>ppt_w</p:attrName>
                                        </p:attrNameLst>
                                      </p:cBhvr>
                                      <p:tavLst>
                                        <p:tav tm="0">
                                          <p:val>
                                            <p:strVal val="#ppt_w*0.70"/>
                                          </p:val>
                                        </p:tav>
                                        <p:tav tm="100000">
                                          <p:val>
                                            <p:strVal val="#ppt_w"/>
                                          </p:val>
                                        </p:tav>
                                      </p:tavLst>
                                    </p:anim>
                                    <p:anim calcmode="lin" valueType="num">
                                      <p:cBhvr>
                                        <p:cTn id="216" dur="1000" fill="hold"/>
                                        <p:tgtEl>
                                          <p:spTgt spid="42"/>
                                        </p:tgtEl>
                                        <p:attrNameLst>
                                          <p:attrName>ppt_h</p:attrName>
                                        </p:attrNameLst>
                                      </p:cBhvr>
                                      <p:tavLst>
                                        <p:tav tm="0">
                                          <p:val>
                                            <p:strVal val="#ppt_h"/>
                                          </p:val>
                                        </p:tav>
                                        <p:tav tm="100000">
                                          <p:val>
                                            <p:strVal val="#ppt_h"/>
                                          </p:val>
                                        </p:tav>
                                      </p:tavLst>
                                    </p:anim>
                                    <p:animEffect transition="in" filter="fade">
                                      <p:cBhvr>
                                        <p:cTn id="217" dur="1000"/>
                                        <p:tgtEl>
                                          <p:spTgt spid="42"/>
                                        </p:tgtEl>
                                      </p:cBhvr>
                                    </p:animEffect>
                                  </p:childTnLst>
                                </p:cTn>
                              </p:par>
                              <p:par>
                                <p:cTn id="218" presetID="45" presetClass="entr" presetSubtype="0" fill="hold" grpId="0" nodeType="withEffect">
                                  <p:stCondLst>
                                    <p:cond delay="20500"/>
                                  </p:stCondLst>
                                  <p:childTnLst>
                                    <p:set>
                                      <p:cBhvr>
                                        <p:cTn id="219" dur="1" fill="hold">
                                          <p:stCondLst>
                                            <p:cond delay="0"/>
                                          </p:stCondLst>
                                        </p:cTn>
                                        <p:tgtEl>
                                          <p:spTgt spid="49"/>
                                        </p:tgtEl>
                                        <p:attrNameLst>
                                          <p:attrName>style.visibility</p:attrName>
                                        </p:attrNameLst>
                                      </p:cBhvr>
                                      <p:to>
                                        <p:strVal val="visible"/>
                                      </p:to>
                                    </p:set>
                                    <p:animEffect transition="in" filter="fade">
                                      <p:cBhvr>
                                        <p:cTn id="220" dur="2000"/>
                                        <p:tgtEl>
                                          <p:spTgt spid="49"/>
                                        </p:tgtEl>
                                      </p:cBhvr>
                                    </p:animEffect>
                                    <p:anim calcmode="lin" valueType="num">
                                      <p:cBhvr>
                                        <p:cTn id="221" dur="2000" fill="hold"/>
                                        <p:tgtEl>
                                          <p:spTgt spid="49"/>
                                        </p:tgtEl>
                                        <p:attrNameLst>
                                          <p:attrName>ppt_w</p:attrName>
                                        </p:attrNameLst>
                                      </p:cBhvr>
                                      <p:tavLst>
                                        <p:tav tm="0" fmla="#ppt_w*sin(2.5*pi*$)">
                                          <p:val>
                                            <p:fltVal val="0"/>
                                          </p:val>
                                        </p:tav>
                                        <p:tav tm="100000">
                                          <p:val>
                                            <p:fltVal val="1"/>
                                          </p:val>
                                        </p:tav>
                                      </p:tavLst>
                                    </p:anim>
                                    <p:anim calcmode="lin" valueType="num">
                                      <p:cBhvr>
                                        <p:cTn id="222" dur="2000" fill="hold"/>
                                        <p:tgtEl>
                                          <p:spTgt spid="49"/>
                                        </p:tgtEl>
                                        <p:attrNameLst>
                                          <p:attrName>ppt_h</p:attrName>
                                        </p:attrNameLst>
                                      </p:cBhvr>
                                      <p:tavLst>
                                        <p:tav tm="0">
                                          <p:val>
                                            <p:strVal val="#ppt_h"/>
                                          </p:val>
                                        </p:tav>
                                        <p:tav tm="100000">
                                          <p:val>
                                            <p:strVal val="#ppt_h"/>
                                          </p:val>
                                        </p:tav>
                                      </p:tavLst>
                                    </p:anim>
                                  </p:childTnLst>
                                </p:cTn>
                              </p:par>
                              <p:par>
                                <p:cTn id="223" presetID="1" presetClass="exit" presetSubtype="0" fill="hold" grpId="1" nodeType="withEffect">
                                  <p:stCondLst>
                                    <p:cond delay="24000"/>
                                  </p:stCondLst>
                                  <p:childTnLst>
                                    <p:set>
                                      <p:cBhvr>
                                        <p:cTn id="224" dur="1" fill="hold">
                                          <p:stCondLst>
                                            <p:cond delay="0"/>
                                          </p:stCondLst>
                                        </p:cTn>
                                        <p:tgtEl>
                                          <p:spTgt spid="49"/>
                                        </p:tgtEl>
                                        <p:attrNameLst>
                                          <p:attrName>style.visibility</p:attrName>
                                        </p:attrNameLst>
                                      </p:cBhvr>
                                      <p:to>
                                        <p:strVal val="hidden"/>
                                      </p:to>
                                    </p:set>
                                  </p:childTnLst>
                                </p:cTn>
                              </p:par>
                              <p:par>
                                <p:cTn id="225" presetID="16" presetClass="exit" presetSubtype="21" fill="hold" grpId="1" nodeType="withEffect">
                                  <p:stCondLst>
                                    <p:cond delay="24000"/>
                                  </p:stCondLst>
                                  <p:childTnLst>
                                    <p:animEffect transition="out" filter="barn(inVertical)">
                                      <p:cBhvr>
                                        <p:cTn id="226" dur="500"/>
                                        <p:tgtEl>
                                          <p:spTgt spid="8"/>
                                        </p:tgtEl>
                                      </p:cBhvr>
                                    </p:animEffect>
                                    <p:set>
                                      <p:cBhvr>
                                        <p:cTn id="227" dur="1" fill="hold">
                                          <p:stCondLst>
                                            <p:cond delay="499"/>
                                          </p:stCondLst>
                                        </p:cTn>
                                        <p:tgtEl>
                                          <p:spTgt spid="8"/>
                                        </p:tgtEl>
                                        <p:attrNameLst>
                                          <p:attrName>style.visibility</p:attrName>
                                        </p:attrNameLst>
                                      </p:cBhvr>
                                      <p:to>
                                        <p:strVal val="hidden"/>
                                      </p:to>
                                    </p:set>
                                  </p:childTnLst>
                                </p:cTn>
                              </p:par>
                            </p:childTnLst>
                          </p:cTn>
                        </p:par>
                        <p:par>
                          <p:cTn id="228" fill="hold">
                            <p:stCondLst>
                              <p:cond delay="87550"/>
                            </p:stCondLst>
                            <p:childTnLst>
                              <p:par>
                                <p:cTn id="229" presetID="2" presetClass="exit" presetSubtype="4" fill="hold" nodeType="afterEffect">
                                  <p:stCondLst>
                                    <p:cond delay="0"/>
                                  </p:stCondLst>
                                  <p:childTnLst>
                                    <p:anim calcmode="lin" valueType="num">
                                      <p:cBhvr additive="base">
                                        <p:cTn id="230" dur="500"/>
                                        <p:tgtEl>
                                          <p:spTgt spid="47"/>
                                        </p:tgtEl>
                                        <p:attrNameLst>
                                          <p:attrName>ppt_x</p:attrName>
                                        </p:attrNameLst>
                                      </p:cBhvr>
                                      <p:tavLst>
                                        <p:tav tm="0">
                                          <p:val>
                                            <p:strVal val="ppt_x"/>
                                          </p:val>
                                        </p:tav>
                                        <p:tav tm="100000">
                                          <p:val>
                                            <p:strVal val="ppt_x"/>
                                          </p:val>
                                        </p:tav>
                                      </p:tavLst>
                                    </p:anim>
                                    <p:anim calcmode="lin" valueType="num">
                                      <p:cBhvr additive="base">
                                        <p:cTn id="231" dur="500"/>
                                        <p:tgtEl>
                                          <p:spTgt spid="47"/>
                                        </p:tgtEl>
                                        <p:attrNameLst>
                                          <p:attrName>ppt_y</p:attrName>
                                        </p:attrNameLst>
                                      </p:cBhvr>
                                      <p:tavLst>
                                        <p:tav tm="0">
                                          <p:val>
                                            <p:strVal val="ppt_y"/>
                                          </p:val>
                                        </p:tav>
                                        <p:tav tm="100000">
                                          <p:val>
                                            <p:strVal val="1+ppt_h/2"/>
                                          </p:val>
                                        </p:tav>
                                      </p:tavLst>
                                    </p:anim>
                                    <p:set>
                                      <p:cBhvr>
                                        <p:cTn id="232" dur="1" fill="hold">
                                          <p:stCondLst>
                                            <p:cond delay="499"/>
                                          </p:stCondLst>
                                        </p:cTn>
                                        <p:tgtEl>
                                          <p:spTgt spid="47"/>
                                        </p:tgtEl>
                                        <p:attrNameLst>
                                          <p:attrName>style.visibility</p:attrName>
                                        </p:attrNameLst>
                                      </p:cBhvr>
                                      <p:to>
                                        <p:strVal val="hidden"/>
                                      </p:to>
                                    </p:set>
                                  </p:childTnLst>
                                </p:cTn>
                              </p:par>
                              <p:par>
                                <p:cTn id="233" presetID="2" presetClass="exit" presetSubtype="4" fill="hold" nodeType="withEffect">
                                  <p:stCondLst>
                                    <p:cond delay="0"/>
                                  </p:stCondLst>
                                  <p:childTnLst>
                                    <p:anim calcmode="lin" valueType="num">
                                      <p:cBhvr additive="base">
                                        <p:cTn id="234" dur="500"/>
                                        <p:tgtEl>
                                          <p:spTgt spid="71"/>
                                        </p:tgtEl>
                                        <p:attrNameLst>
                                          <p:attrName>ppt_x</p:attrName>
                                        </p:attrNameLst>
                                      </p:cBhvr>
                                      <p:tavLst>
                                        <p:tav tm="0">
                                          <p:val>
                                            <p:strVal val="ppt_x"/>
                                          </p:val>
                                        </p:tav>
                                        <p:tav tm="100000">
                                          <p:val>
                                            <p:strVal val="ppt_x"/>
                                          </p:val>
                                        </p:tav>
                                      </p:tavLst>
                                    </p:anim>
                                    <p:anim calcmode="lin" valueType="num">
                                      <p:cBhvr additive="base">
                                        <p:cTn id="235" dur="500"/>
                                        <p:tgtEl>
                                          <p:spTgt spid="71"/>
                                        </p:tgtEl>
                                        <p:attrNameLst>
                                          <p:attrName>ppt_y</p:attrName>
                                        </p:attrNameLst>
                                      </p:cBhvr>
                                      <p:tavLst>
                                        <p:tav tm="0">
                                          <p:val>
                                            <p:strVal val="ppt_y"/>
                                          </p:val>
                                        </p:tav>
                                        <p:tav tm="100000">
                                          <p:val>
                                            <p:strVal val="1+ppt_h/2"/>
                                          </p:val>
                                        </p:tav>
                                      </p:tavLst>
                                    </p:anim>
                                    <p:set>
                                      <p:cBhvr>
                                        <p:cTn id="236" dur="1" fill="hold">
                                          <p:stCondLst>
                                            <p:cond delay="499"/>
                                          </p:stCondLst>
                                        </p:cTn>
                                        <p:tgtEl>
                                          <p:spTgt spid="71"/>
                                        </p:tgtEl>
                                        <p:attrNameLst>
                                          <p:attrName>style.visibility</p:attrName>
                                        </p:attrNameLst>
                                      </p:cBhvr>
                                      <p:to>
                                        <p:strVal val="hidden"/>
                                      </p:to>
                                    </p:set>
                                  </p:childTnLst>
                                </p:cTn>
                              </p:par>
                            </p:childTnLst>
                          </p:cTn>
                        </p:par>
                        <p:par>
                          <p:cTn id="237" fill="hold">
                            <p:stCondLst>
                              <p:cond delay="88050"/>
                            </p:stCondLst>
                            <p:childTnLst>
                              <p:par>
                                <p:cTn id="238" presetID="22" presetClass="entr" presetSubtype="8" fill="hold" grpId="0" nodeType="afterEffect">
                                  <p:stCondLst>
                                    <p:cond delay="0"/>
                                  </p:stCondLst>
                                  <p:iterate type="lt">
                                    <p:tmPct val="10000"/>
                                  </p:iterate>
                                  <p:childTnLst>
                                    <p:set>
                                      <p:cBhvr>
                                        <p:cTn id="239" dur="1" fill="hold">
                                          <p:stCondLst>
                                            <p:cond delay="0"/>
                                          </p:stCondLst>
                                        </p:cTn>
                                        <p:tgtEl>
                                          <p:spTgt spid="58"/>
                                        </p:tgtEl>
                                        <p:attrNameLst>
                                          <p:attrName>style.visibility</p:attrName>
                                        </p:attrNameLst>
                                      </p:cBhvr>
                                      <p:to>
                                        <p:strVal val="visible"/>
                                      </p:to>
                                    </p:set>
                                    <p:animEffect transition="in" filter="wipe(left)">
                                      <p:cBhvr>
                                        <p:cTn id="240" dur="500"/>
                                        <p:tgtEl>
                                          <p:spTgt spid="58"/>
                                        </p:tgtEl>
                                      </p:cBhvr>
                                    </p:animEffect>
                                  </p:childTnLst>
                                </p:cTn>
                              </p:par>
                              <p:par>
                                <p:cTn id="241" presetID="1" presetClass="entr" presetSubtype="0" fill="hold" grpId="1" nodeType="withEffect">
                                  <p:stCondLst>
                                    <p:cond delay="0"/>
                                  </p:stCondLst>
                                  <p:iterate type="lt">
                                    <p:tmAbs val="0"/>
                                  </p:iterate>
                                  <p:childTnLst>
                                    <p:set>
                                      <p:cBhvr>
                                        <p:cTn id="242" dur="1" fill="hold">
                                          <p:stCondLst>
                                            <p:cond delay="47199"/>
                                          </p:stCondLst>
                                        </p:cTn>
                                        <p:tgtEl>
                                          <p:spTgt spid="58"/>
                                        </p:tgtEl>
                                        <p:attrNameLst>
                                          <p:attrName>style.visibility</p:attrName>
                                        </p:attrNameLst>
                                      </p:cBhvr>
                                      <p:to>
                                        <p:strVal val="visible"/>
                                      </p:to>
                                    </p:set>
                                  </p:childTnLst>
                                  <p:subTnLst>
                                    <p:audio>
                                      <p:cMediaNode>
                                        <p:cTn display="0" masterRel="sameClick">
                                          <p:stCondLst>
                                            <p:cond evt="begin" delay="0">
                                              <p:tn val="241"/>
                                            </p:cond>
                                          </p:stCondLst>
                                          <p:endCondLst>
                                            <p:cond evt="onStopAudio" delay="0">
                                              <p:tgtEl>
                                                <p:sldTgt/>
                                              </p:tgtEl>
                                            </p:cond>
                                          </p:endCondLst>
                                        </p:cTn>
                                        <p:tgtEl>
                                          <p:sndTgt r:embed="rId10" name="cpL07S09_Clip_2_2.wav"/>
                                        </p:tgtEl>
                                      </p:cMediaNode>
                                    </p:audio>
                                  </p:subTnLst>
                                </p:cTn>
                              </p:par>
                              <p:par>
                                <p:cTn id="243" presetID="64" presetClass="path" presetSubtype="0" accel="50000" decel="50000" fill="hold" nodeType="withEffect">
                                  <p:stCondLst>
                                    <p:cond delay="0"/>
                                  </p:stCondLst>
                                  <p:childTnLst>
                                    <p:animMotion origin="layout" path="M -0.02986 0.04213 L -0.03211 -0.13982 " pathEditMode="relative" rAng="0" ptsTypes="AA">
                                      <p:cBhvr>
                                        <p:cTn id="244" dur="1000" fill="hold"/>
                                        <p:tgtEl>
                                          <p:spTgt spid="54"/>
                                        </p:tgtEl>
                                        <p:attrNameLst>
                                          <p:attrName>ppt_x</p:attrName>
                                          <p:attrName>ppt_y</p:attrName>
                                        </p:attrNameLst>
                                      </p:cBhvr>
                                      <p:rCtr x="-122" y="-9097"/>
                                    </p:animMotion>
                                  </p:childTnLst>
                                </p:cTn>
                              </p:par>
                              <p:par>
                                <p:cTn id="245" presetID="64" presetClass="path" presetSubtype="0" accel="50000" decel="50000" fill="hold" nodeType="withEffect">
                                  <p:stCondLst>
                                    <p:cond delay="0"/>
                                  </p:stCondLst>
                                  <p:childTnLst>
                                    <p:animMotion origin="layout" path="M -0.03055 0.04329 L -0.03281 -0.23657 " pathEditMode="fixed" rAng="0" ptsTypes="AA">
                                      <p:cBhvr>
                                        <p:cTn id="246" dur="1000" fill="hold"/>
                                        <p:tgtEl>
                                          <p:spTgt spid="73"/>
                                        </p:tgtEl>
                                        <p:attrNameLst>
                                          <p:attrName>ppt_x</p:attrName>
                                          <p:attrName>ppt_y</p:attrName>
                                        </p:attrNameLst>
                                      </p:cBhvr>
                                      <p:rCtr x="-122" y="-14005"/>
                                    </p:animMotion>
                                  </p:childTnLst>
                                </p:cTn>
                              </p:par>
                              <p:par>
                                <p:cTn id="247" presetID="2" presetClass="exit" presetSubtype="4" fill="hold" nodeType="withEffect">
                                  <p:stCondLst>
                                    <p:cond delay="5700"/>
                                  </p:stCondLst>
                                  <p:childTnLst>
                                    <p:anim calcmode="lin" valueType="num">
                                      <p:cBhvr additive="base">
                                        <p:cTn id="248" dur="500"/>
                                        <p:tgtEl>
                                          <p:spTgt spid="54"/>
                                        </p:tgtEl>
                                        <p:attrNameLst>
                                          <p:attrName>ppt_x</p:attrName>
                                        </p:attrNameLst>
                                      </p:cBhvr>
                                      <p:tavLst>
                                        <p:tav tm="0">
                                          <p:val>
                                            <p:strVal val="ppt_x"/>
                                          </p:val>
                                        </p:tav>
                                        <p:tav tm="100000">
                                          <p:val>
                                            <p:strVal val="ppt_x"/>
                                          </p:val>
                                        </p:tav>
                                      </p:tavLst>
                                    </p:anim>
                                    <p:anim calcmode="lin" valueType="num">
                                      <p:cBhvr additive="base">
                                        <p:cTn id="249" dur="500"/>
                                        <p:tgtEl>
                                          <p:spTgt spid="54"/>
                                        </p:tgtEl>
                                        <p:attrNameLst>
                                          <p:attrName>ppt_y</p:attrName>
                                        </p:attrNameLst>
                                      </p:cBhvr>
                                      <p:tavLst>
                                        <p:tav tm="0">
                                          <p:val>
                                            <p:strVal val="ppt_y"/>
                                          </p:val>
                                        </p:tav>
                                        <p:tav tm="100000">
                                          <p:val>
                                            <p:strVal val="1+ppt_h/2"/>
                                          </p:val>
                                        </p:tav>
                                      </p:tavLst>
                                    </p:anim>
                                    <p:set>
                                      <p:cBhvr>
                                        <p:cTn id="250" dur="1" fill="hold">
                                          <p:stCondLst>
                                            <p:cond delay="499"/>
                                          </p:stCondLst>
                                        </p:cTn>
                                        <p:tgtEl>
                                          <p:spTgt spid="54"/>
                                        </p:tgtEl>
                                        <p:attrNameLst>
                                          <p:attrName>style.visibility</p:attrName>
                                        </p:attrNameLst>
                                      </p:cBhvr>
                                      <p:to>
                                        <p:strVal val="hidden"/>
                                      </p:to>
                                    </p:set>
                                  </p:childTnLst>
                                </p:cTn>
                              </p:par>
                              <p:par>
                                <p:cTn id="251" presetID="2" presetClass="exit" presetSubtype="4" fill="hold" nodeType="withEffect">
                                  <p:stCondLst>
                                    <p:cond delay="5700"/>
                                  </p:stCondLst>
                                  <p:childTnLst>
                                    <p:anim calcmode="lin" valueType="num">
                                      <p:cBhvr additive="base">
                                        <p:cTn id="252" dur="500"/>
                                        <p:tgtEl>
                                          <p:spTgt spid="73"/>
                                        </p:tgtEl>
                                        <p:attrNameLst>
                                          <p:attrName>ppt_x</p:attrName>
                                        </p:attrNameLst>
                                      </p:cBhvr>
                                      <p:tavLst>
                                        <p:tav tm="0">
                                          <p:val>
                                            <p:strVal val="ppt_x"/>
                                          </p:val>
                                        </p:tav>
                                        <p:tav tm="100000">
                                          <p:val>
                                            <p:strVal val="ppt_x"/>
                                          </p:val>
                                        </p:tav>
                                      </p:tavLst>
                                    </p:anim>
                                    <p:anim calcmode="lin" valueType="num">
                                      <p:cBhvr additive="base">
                                        <p:cTn id="253" dur="500"/>
                                        <p:tgtEl>
                                          <p:spTgt spid="73"/>
                                        </p:tgtEl>
                                        <p:attrNameLst>
                                          <p:attrName>ppt_y</p:attrName>
                                        </p:attrNameLst>
                                      </p:cBhvr>
                                      <p:tavLst>
                                        <p:tav tm="0">
                                          <p:val>
                                            <p:strVal val="ppt_y"/>
                                          </p:val>
                                        </p:tav>
                                        <p:tav tm="100000">
                                          <p:val>
                                            <p:strVal val="1+ppt_h/2"/>
                                          </p:val>
                                        </p:tav>
                                      </p:tavLst>
                                    </p:anim>
                                    <p:set>
                                      <p:cBhvr>
                                        <p:cTn id="254" dur="1" fill="hold">
                                          <p:stCondLst>
                                            <p:cond delay="499"/>
                                          </p:stCondLst>
                                        </p:cTn>
                                        <p:tgtEl>
                                          <p:spTgt spid="73"/>
                                        </p:tgtEl>
                                        <p:attrNameLst>
                                          <p:attrName>style.visibility</p:attrName>
                                        </p:attrNameLst>
                                      </p:cBhvr>
                                      <p:to>
                                        <p:strVal val="hidden"/>
                                      </p:to>
                                    </p:set>
                                  </p:childTnLst>
                                </p:cTn>
                              </p:par>
                              <p:par>
                                <p:cTn id="255" presetID="64" presetClass="path" presetSubtype="0" accel="50000" decel="50000" fill="hold" nodeType="withEffect">
                                  <p:stCondLst>
                                    <p:cond delay="7100"/>
                                  </p:stCondLst>
                                  <p:childTnLst>
                                    <p:animMotion origin="layout" path="M -0.04983 0.04213 L -0.05209 -0.13982 " pathEditMode="relative" rAng="0" ptsTypes="AA">
                                      <p:cBhvr>
                                        <p:cTn id="256" dur="1000" fill="hold"/>
                                        <p:tgtEl>
                                          <p:spTgt spid="62"/>
                                        </p:tgtEl>
                                        <p:attrNameLst>
                                          <p:attrName>ppt_x</p:attrName>
                                          <p:attrName>ppt_y</p:attrName>
                                        </p:attrNameLst>
                                      </p:cBhvr>
                                      <p:rCtr x="-122" y="-9097"/>
                                    </p:animMotion>
                                  </p:childTnLst>
                                </p:cTn>
                              </p:par>
                              <p:par>
                                <p:cTn id="257" presetID="64" presetClass="path" presetSubtype="0" accel="50000" decel="50000" fill="hold" nodeType="withEffect">
                                  <p:stCondLst>
                                    <p:cond delay="7100"/>
                                  </p:stCondLst>
                                  <p:childTnLst>
                                    <p:animMotion origin="layout" path="M -0.05105 0.04329 L -0.0533 -0.23657 " pathEditMode="fixed" rAng="0" ptsTypes="AA">
                                      <p:cBhvr>
                                        <p:cTn id="258" dur="1000" fill="hold"/>
                                        <p:tgtEl>
                                          <p:spTgt spid="74"/>
                                        </p:tgtEl>
                                        <p:attrNameLst>
                                          <p:attrName>ppt_x</p:attrName>
                                          <p:attrName>ppt_y</p:attrName>
                                        </p:attrNameLst>
                                      </p:cBhvr>
                                      <p:rCtr x="-122" y="-14005"/>
                                    </p:animMotion>
                                  </p:childTnLst>
                                </p:cTn>
                              </p:par>
                              <p:par>
                                <p:cTn id="259" presetID="22" presetClass="entr" presetSubtype="8" fill="hold" grpId="0" nodeType="withEffect">
                                  <p:stCondLst>
                                    <p:cond delay="7100"/>
                                  </p:stCondLst>
                                  <p:iterate type="lt">
                                    <p:tmPct val="10000"/>
                                  </p:iterate>
                                  <p:childTnLst>
                                    <p:set>
                                      <p:cBhvr>
                                        <p:cTn id="260" dur="1" fill="hold">
                                          <p:stCondLst>
                                            <p:cond delay="0"/>
                                          </p:stCondLst>
                                        </p:cTn>
                                        <p:tgtEl>
                                          <p:spTgt spid="33"/>
                                        </p:tgtEl>
                                        <p:attrNameLst>
                                          <p:attrName>style.visibility</p:attrName>
                                        </p:attrNameLst>
                                      </p:cBhvr>
                                      <p:to>
                                        <p:strVal val="visible"/>
                                      </p:to>
                                    </p:set>
                                    <p:animEffect transition="in" filter="wipe(left)">
                                      <p:cBhvr>
                                        <p:cTn id="261" dur="500"/>
                                        <p:tgtEl>
                                          <p:spTgt spid="33"/>
                                        </p:tgtEl>
                                      </p:cBhvr>
                                    </p:animEffect>
                                  </p:childTnLst>
                                </p:cTn>
                              </p:par>
                              <p:par>
                                <p:cTn id="262" presetID="2" presetClass="exit" presetSubtype="4" fill="hold" nodeType="withEffect">
                                  <p:stCondLst>
                                    <p:cond delay="27800"/>
                                  </p:stCondLst>
                                  <p:childTnLst>
                                    <p:anim calcmode="lin" valueType="num">
                                      <p:cBhvr additive="base">
                                        <p:cTn id="263" dur="500"/>
                                        <p:tgtEl>
                                          <p:spTgt spid="62"/>
                                        </p:tgtEl>
                                        <p:attrNameLst>
                                          <p:attrName>ppt_x</p:attrName>
                                        </p:attrNameLst>
                                      </p:cBhvr>
                                      <p:tavLst>
                                        <p:tav tm="0">
                                          <p:val>
                                            <p:strVal val="ppt_x"/>
                                          </p:val>
                                        </p:tav>
                                        <p:tav tm="100000">
                                          <p:val>
                                            <p:strVal val="ppt_x"/>
                                          </p:val>
                                        </p:tav>
                                      </p:tavLst>
                                    </p:anim>
                                    <p:anim calcmode="lin" valueType="num">
                                      <p:cBhvr additive="base">
                                        <p:cTn id="264" dur="500"/>
                                        <p:tgtEl>
                                          <p:spTgt spid="62"/>
                                        </p:tgtEl>
                                        <p:attrNameLst>
                                          <p:attrName>ppt_y</p:attrName>
                                        </p:attrNameLst>
                                      </p:cBhvr>
                                      <p:tavLst>
                                        <p:tav tm="0">
                                          <p:val>
                                            <p:strVal val="ppt_y"/>
                                          </p:val>
                                        </p:tav>
                                        <p:tav tm="100000">
                                          <p:val>
                                            <p:strVal val="1+ppt_h/2"/>
                                          </p:val>
                                        </p:tav>
                                      </p:tavLst>
                                    </p:anim>
                                    <p:set>
                                      <p:cBhvr>
                                        <p:cTn id="265" dur="1" fill="hold">
                                          <p:stCondLst>
                                            <p:cond delay="499"/>
                                          </p:stCondLst>
                                        </p:cTn>
                                        <p:tgtEl>
                                          <p:spTgt spid="62"/>
                                        </p:tgtEl>
                                        <p:attrNameLst>
                                          <p:attrName>style.visibility</p:attrName>
                                        </p:attrNameLst>
                                      </p:cBhvr>
                                      <p:to>
                                        <p:strVal val="hidden"/>
                                      </p:to>
                                    </p:set>
                                  </p:childTnLst>
                                </p:cTn>
                              </p:par>
                              <p:par>
                                <p:cTn id="266" presetID="2" presetClass="exit" presetSubtype="4" fill="hold" nodeType="withEffect">
                                  <p:stCondLst>
                                    <p:cond delay="27800"/>
                                  </p:stCondLst>
                                  <p:childTnLst>
                                    <p:anim calcmode="lin" valueType="num">
                                      <p:cBhvr additive="base">
                                        <p:cTn id="267" dur="500"/>
                                        <p:tgtEl>
                                          <p:spTgt spid="74"/>
                                        </p:tgtEl>
                                        <p:attrNameLst>
                                          <p:attrName>ppt_x</p:attrName>
                                        </p:attrNameLst>
                                      </p:cBhvr>
                                      <p:tavLst>
                                        <p:tav tm="0">
                                          <p:val>
                                            <p:strVal val="ppt_x"/>
                                          </p:val>
                                        </p:tav>
                                        <p:tav tm="100000">
                                          <p:val>
                                            <p:strVal val="ppt_x"/>
                                          </p:val>
                                        </p:tav>
                                      </p:tavLst>
                                    </p:anim>
                                    <p:anim calcmode="lin" valueType="num">
                                      <p:cBhvr additive="base">
                                        <p:cTn id="268" dur="500"/>
                                        <p:tgtEl>
                                          <p:spTgt spid="74"/>
                                        </p:tgtEl>
                                        <p:attrNameLst>
                                          <p:attrName>ppt_y</p:attrName>
                                        </p:attrNameLst>
                                      </p:cBhvr>
                                      <p:tavLst>
                                        <p:tav tm="0">
                                          <p:val>
                                            <p:strVal val="ppt_y"/>
                                          </p:val>
                                        </p:tav>
                                        <p:tav tm="100000">
                                          <p:val>
                                            <p:strVal val="1+ppt_h/2"/>
                                          </p:val>
                                        </p:tav>
                                      </p:tavLst>
                                    </p:anim>
                                    <p:set>
                                      <p:cBhvr>
                                        <p:cTn id="269" dur="1" fill="hold">
                                          <p:stCondLst>
                                            <p:cond delay="499"/>
                                          </p:stCondLst>
                                        </p:cTn>
                                        <p:tgtEl>
                                          <p:spTgt spid="74"/>
                                        </p:tgtEl>
                                        <p:attrNameLst>
                                          <p:attrName>style.visibility</p:attrName>
                                        </p:attrNameLst>
                                      </p:cBhvr>
                                      <p:to>
                                        <p:strVal val="hidden"/>
                                      </p:to>
                                    </p:set>
                                  </p:childTnLst>
                                </p:cTn>
                              </p:par>
                              <p:par>
                                <p:cTn id="270" presetID="64" presetClass="path" presetSubtype="0" accel="50000" decel="50000" fill="hold" nodeType="withEffect">
                                  <p:stCondLst>
                                    <p:cond delay="29200"/>
                                  </p:stCondLst>
                                  <p:childTnLst>
                                    <p:animMotion origin="layout" path="M -0.06927 0.04166 L -0.07152 -0.14028 " pathEditMode="relative" rAng="0" ptsTypes="AA">
                                      <p:cBhvr>
                                        <p:cTn id="271" dur="1000" fill="hold"/>
                                        <p:tgtEl>
                                          <p:spTgt spid="63"/>
                                        </p:tgtEl>
                                        <p:attrNameLst>
                                          <p:attrName>ppt_x</p:attrName>
                                          <p:attrName>ppt_y</p:attrName>
                                        </p:attrNameLst>
                                      </p:cBhvr>
                                      <p:rCtr x="-122" y="-9097"/>
                                    </p:animMotion>
                                  </p:childTnLst>
                                </p:cTn>
                              </p:par>
                              <p:par>
                                <p:cTn id="272" presetID="64" presetClass="path" presetSubtype="0" accel="50000" decel="50000" fill="hold" nodeType="withEffect">
                                  <p:stCondLst>
                                    <p:cond delay="29200"/>
                                  </p:stCondLst>
                                  <p:childTnLst>
                                    <p:animMotion origin="layout" path="M -0.07066 0.04283 L -0.07291 -0.23703 " pathEditMode="fixed" rAng="0" ptsTypes="AA">
                                      <p:cBhvr>
                                        <p:cTn id="273" dur="1000" fill="hold"/>
                                        <p:tgtEl>
                                          <p:spTgt spid="75"/>
                                        </p:tgtEl>
                                        <p:attrNameLst>
                                          <p:attrName>ppt_x</p:attrName>
                                          <p:attrName>ppt_y</p:attrName>
                                        </p:attrNameLst>
                                      </p:cBhvr>
                                      <p:rCtr x="-122" y="-14005"/>
                                    </p:animMotion>
                                  </p:childTnLst>
                                </p:cTn>
                              </p:par>
                              <p:par>
                                <p:cTn id="274" presetID="22" presetClass="entr" presetSubtype="8" fill="hold" grpId="0" nodeType="withEffect">
                                  <p:stCondLst>
                                    <p:cond delay="29200"/>
                                  </p:stCondLst>
                                  <p:iterate type="lt">
                                    <p:tmPct val="10000"/>
                                  </p:iterate>
                                  <p:childTnLst>
                                    <p:set>
                                      <p:cBhvr>
                                        <p:cTn id="275" dur="1" fill="hold">
                                          <p:stCondLst>
                                            <p:cond delay="0"/>
                                          </p:stCondLst>
                                        </p:cTn>
                                        <p:tgtEl>
                                          <p:spTgt spid="34"/>
                                        </p:tgtEl>
                                        <p:attrNameLst>
                                          <p:attrName>style.visibility</p:attrName>
                                        </p:attrNameLst>
                                      </p:cBhvr>
                                      <p:to>
                                        <p:strVal val="visible"/>
                                      </p:to>
                                    </p:set>
                                    <p:animEffect transition="in" filter="wipe(left)">
                                      <p:cBhvr>
                                        <p:cTn id="276" dur="500"/>
                                        <p:tgtEl>
                                          <p:spTgt spid="34"/>
                                        </p:tgtEl>
                                      </p:cBhvr>
                                    </p:animEffect>
                                  </p:childTnLst>
                                </p:cTn>
                              </p:par>
                            </p:childTnLst>
                          </p:cTn>
                        </p:par>
                        <p:par>
                          <p:cTn id="277" fill="hold">
                            <p:stCondLst>
                              <p:cond delay="135250"/>
                            </p:stCondLst>
                            <p:childTnLst>
                              <p:par>
                                <p:cTn id="278" presetID="2" presetClass="exit" presetSubtype="4" fill="hold" nodeType="afterEffect">
                                  <p:stCondLst>
                                    <p:cond delay="0"/>
                                  </p:stCondLst>
                                  <p:childTnLst>
                                    <p:anim calcmode="lin" valueType="num">
                                      <p:cBhvr additive="base">
                                        <p:cTn id="279" dur="500"/>
                                        <p:tgtEl>
                                          <p:spTgt spid="63"/>
                                        </p:tgtEl>
                                        <p:attrNameLst>
                                          <p:attrName>ppt_x</p:attrName>
                                        </p:attrNameLst>
                                      </p:cBhvr>
                                      <p:tavLst>
                                        <p:tav tm="0">
                                          <p:val>
                                            <p:strVal val="ppt_x"/>
                                          </p:val>
                                        </p:tav>
                                        <p:tav tm="100000">
                                          <p:val>
                                            <p:strVal val="ppt_x"/>
                                          </p:val>
                                        </p:tav>
                                      </p:tavLst>
                                    </p:anim>
                                    <p:anim calcmode="lin" valueType="num">
                                      <p:cBhvr additive="base">
                                        <p:cTn id="280" dur="500"/>
                                        <p:tgtEl>
                                          <p:spTgt spid="63"/>
                                        </p:tgtEl>
                                        <p:attrNameLst>
                                          <p:attrName>ppt_y</p:attrName>
                                        </p:attrNameLst>
                                      </p:cBhvr>
                                      <p:tavLst>
                                        <p:tav tm="0">
                                          <p:val>
                                            <p:strVal val="ppt_y"/>
                                          </p:val>
                                        </p:tav>
                                        <p:tav tm="100000">
                                          <p:val>
                                            <p:strVal val="1+ppt_h/2"/>
                                          </p:val>
                                        </p:tav>
                                      </p:tavLst>
                                    </p:anim>
                                    <p:set>
                                      <p:cBhvr>
                                        <p:cTn id="281" dur="1" fill="hold">
                                          <p:stCondLst>
                                            <p:cond delay="499"/>
                                          </p:stCondLst>
                                        </p:cTn>
                                        <p:tgtEl>
                                          <p:spTgt spid="63"/>
                                        </p:tgtEl>
                                        <p:attrNameLst>
                                          <p:attrName>style.visibility</p:attrName>
                                        </p:attrNameLst>
                                      </p:cBhvr>
                                      <p:to>
                                        <p:strVal val="hidden"/>
                                      </p:to>
                                    </p:set>
                                  </p:childTnLst>
                                </p:cTn>
                              </p:par>
                              <p:par>
                                <p:cTn id="282" presetID="2" presetClass="exit" presetSubtype="4" fill="hold" nodeType="withEffect">
                                  <p:stCondLst>
                                    <p:cond delay="0"/>
                                  </p:stCondLst>
                                  <p:childTnLst>
                                    <p:anim calcmode="lin" valueType="num">
                                      <p:cBhvr additive="base">
                                        <p:cTn id="283" dur="500"/>
                                        <p:tgtEl>
                                          <p:spTgt spid="75"/>
                                        </p:tgtEl>
                                        <p:attrNameLst>
                                          <p:attrName>ppt_x</p:attrName>
                                        </p:attrNameLst>
                                      </p:cBhvr>
                                      <p:tavLst>
                                        <p:tav tm="0">
                                          <p:val>
                                            <p:strVal val="ppt_x"/>
                                          </p:val>
                                        </p:tav>
                                        <p:tav tm="100000">
                                          <p:val>
                                            <p:strVal val="ppt_x"/>
                                          </p:val>
                                        </p:tav>
                                      </p:tavLst>
                                    </p:anim>
                                    <p:anim calcmode="lin" valueType="num">
                                      <p:cBhvr additive="base">
                                        <p:cTn id="284" dur="500"/>
                                        <p:tgtEl>
                                          <p:spTgt spid="75"/>
                                        </p:tgtEl>
                                        <p:attrNameLst>
                                          <p:attrName>ppt_y</p:attrName>
                                        </p:attrNameLst>
                                      </p:cBhvr>
                                      <p:tavLst>
                                        <p:tav tm="0">
                                          <p:val>
                                            <p:strVal val="ppt_y"/>
                                          </p:val>
                                        </p:tav>
                                        <p:tav tm="100000">
                                          <p:val>
                                            <p:strVal val="1+ppt_h/2"/>
                                          </p:val>
                                        </p:tav>
                                      </p:tavLst>
                                    </p:anim>
                                    <p:set>
                                      <p:cBhvr>
                                        <p:cTn id="285" dur="1" fill="hold">
                                          <p:stCondLst>
                                            <p:cond delay="499"/>
                                          </p:stCondLst>
                                        </p:cTn>
                                        <p:tgtEl>
                                          <p:spTgt spid="75"/>
                                        </p:tgtEl>
                                        <p:attrNameLst>
                                          <p:attrName>style.visibility</p:attrName>
                                        </p:attrNameLst>
                                      </p:cBhvr>
                                      <p:to>
                                        <p:strVal val="hidden"/>
                                      </p:to>
                                    </p:set>
                                  </p:childTnLst>
                                </p:cTn>
                              </p:par>
                            </p:childTnLst>
                          </p:cTn>
                        </p:par>
                        <p:par>
                          <p:cTn id="286" fill="hold">
                            <p:stCondLst>
                              <p:cond delay="135750"/>
                            </p:stCondLst>
                            <p:childTnLst>
                              <p:par>
                                <p:cTn id="287" presetID="16" presetClass="emph" presetSubtype="0" fill="hold" grpId="2" nodeType="afterEffect">
                                  <p:stCondLst>
                                    <p:cond delay="0"/>
                                  </p:stCondLst>
                                  <p:iterate type="lt">
                                    <p:tmPct val="4000"/>
                                  </p:iterate>
                                  <p:childTnLst>
                                    <p:set>
                                      <p:cBhvr override="childStyle">
                                        <p:cTn id="288" dur="500" fill="hold"/>
                                        <p:tgtEl>
                                          <p:spTgt spid="25"/>
                                        </p:tgtEl>
                                        <p:attrNameLst>
                                          <p:attrName>style.color</p:attrName>
                                        </p:attrNameLst>
                                      </p:cBhvr>
                                      <p:to>
                                        <p:clrVal>
                                          <a:srgbClr val="C00000"/>
                                        </p:clrVal>
                                      </p:to>
                                    </p:set>
                                    <p:set>
                                      <p:cBhvr>
                                        <p:cTn id="289" dur="500" fill="hold"/>
                                        <p:tgtEl>
                                          <p:spTgt spid="25"/>
                                        </p:tgtEl>
                                        <p:attrNameLst>
                                          <p:attrName>fillcolor</p:attrName>
                                        </p:attrNameLst>
                                      </p:cBhvr>
                                      <p:to>
                                        <p:clrVal>
                                          <a:srgbClr val="C00000"/>
                                        </p:clrVal>
                                      </p:to>
                                    </p:set>
                                    <p:set>
                                      <p:cBhvr>
                                        <p:cTn id="290" dur="500" fill="hold"/>
                                        <p:tgtEl>
                                          <p:spTgt spid="25"/>
                                        </p:tgtEl>
                                        <p:attrNameLst>
                                          <p:attrName>fill.type</p:attrName>
                                        </p:attrNameLst>
                                      </p:cBhvr>
                                      <p:to>
                                        <p:strVal val="solid"/>
                                      </p:to>
                                    </p:set>
                                  </p:childTnLst>
                                </p:cTn>
                              </p:par>
                            </p:childTnLst>
                          </p:cTn>
                        </p:par>
                      </p:childTnLst>
                    </p:cTn>
                  </p:par>
                </p:childTnLst>
              </p:cTn>
              <p:nextCondLst>
                <p:cond evt="onClick" delay="0">
                  <p:tgtEl>
                    <p:spTgt spid="25"/>
                  </p:tgtEl>
                </p:cond>
              </p:nextCondLst>
            </p:seq>
            <p:seq concurrent="1" nextAc="seek">
              <p:cTn id="291" restart="whenNotActive" fill="hold" evtFilter="cancelBubble" nodeType="interactiveSeq">
                <p:stCondLst>
                  <p:cond evt="onClick" delay="0">
                    <p:tgtEl>
                      <p:spTgt spid="72"/>
                    </p:tgtEl>
                  </p:cond>
                </p:stCondLst>
                <p:endSync evt="end" delay="0">
                  <p:rtn val="all"/>
                </p:endSync>
                <p:childTnLst>
                  <p:par>
                    <p:cTn id="292" fill="hold">
                      <p:stCondLst>
                        <p:cond delay="0"/>
                      </p:stCondLst>
                      <p:childTnLst>
                        <p:par>
                          <p:cTn id="293" fill="hold">
                            <p:stCondLst>
                              <p:cond delay="0"/>
                            </p:stCondLst>
                            <p:childTnLst>
                              <p:par>
                                <p:cTn id="294" presetID="26" presetClass="emph" presetSubtype="0" fill="hold" grpId="1" nodeType="withEffect">
                                  <p:stCondLst>
                                    <p:cond delay="0"/>
                                  </p:stCondLst>
                                  <p:iterate type="lt">
                                    <p:tmPct val="0"/>
                                  </p:iterate>
                                  <p:childTnLst>
                                    <p:animEffect transition="out" filter="fade">
                                      <p:cBhvr>
                                        <p:cTn id="295" dur="500" tmFilter="0, 0; .2, .5; .8, .5; 1, 0"/>
                                        <p:tgtEl>
                                          <p:spTgt spid="72"/>
                                        </p:tgtEl>
                                      </p:cBhvr>
                                    </p:animEffect>
                                    <p:animScale>
                                      <p:cBhvr>
                                        <p:cTn id="296" dur="250" autoRev="1" fill="hold"/>
                                        <p:tgtEl>
                                          <p:spTgt spid="72"/>
                                        </p:tgtEl>
                                      </p:cBhvr>
                                      <p:by x="105000" y="105000"/>
                                    </p:animScale>
                                  </p:childTnLst>
                                </p:cTn>
                              </p:par>
                              <p:par>
                                <p:cTn id="297" presetID="9" presetClass="entr" presetSubtype="0" fill="hold" grpId="1" nodeType="withEffect">
                                  <p:stCondLst>
                                    <p:cond delay="0"/>
                                  </p:stCondLst>
                                  <p:childTnLst>
                                    <p:set>
                                      <p:cBhvr>
                                        <p:cTn id="298" dur="1" fill="hold">
                                          <p:stCondLst>
                                            <p:cond delay="0"/>
                                          </p:stCondLst>
                                        </p:cTn>
                                        <p:tgtEl>
                                          <p:spTgt spid="57"/>
                                        </p:tgtEl>
                                        <p:attrNameLst>
                                          <p:attrName>style.visibility</p:attrName>
                                        </p:attrNameLst>
                                      </p:cBhvr>
                                      <p:to>
                                        <p:strVal val="visible"/>
                                      </p:to>
                                    </p:set>
                                    <p:animEffect transition="in" filter="dissolve">
                                      <p:cBhvr>
                                        <p:cTn id="299" dur="500"/>
                                        <p:tgtEl>
                                          <p:spTgt spid="57"/>
                                        </p:tgtEl>
                                      </p:cBhvr>
                                    </p:animEffect>
                                  </p:childTnLst>
                                </p:cTn>
                              </p:par>
                            </p:childTnLst>
                          </p:cTn>
                        </p:par>
                        <p:par>
                          <p:cTn id="300" fill="hold">
                            <p:stCondLst>
                              <p:cond delay="500"/>
                            </p:stCondLst>
                            <p:childTnLst>
                              <p:par>
                                <p:cTn id="301" presetID="22" presetClass="entr" presetSubtype="8" fill="hold" grpId="0" nodeType="afterEffect">
                                  <p:stCondLst>
                                    <p:cond delay="0"/>
                                  </p:stCondLst>
                                  <p:iterate type="lt">
                                    <p:tmPct val="10000"/>
                                  </p:iterate>
                                  <p:childTnLst>
                                    <p:set>
                                      <p:cBhvr>
                                        <p:cTn id="302" dur="1" fill="hold">
                                          <p:stCondLst>
                                            <p:cond delay="0"/>
                                          </p:stCondLst>
                                        </p:cTn>
                                        <p:tgtEl>
                                          <p:spTgt spid="9"/>
                                        </p:tgtEl>
                                        <p:attrNameLst>
                                          <p:attrName>style.visibility</p:attrName>
                                        </p:attrNameLst>
                                      </p:cBhvr>
                                      <p:to>
                                        <p:strVal val="visible"/>
                                      </p:to>
                                    </p:set>
                                    <p:animEffect transition="in" filter="wipe(left)">
                                      <p:cBhvr>
                                        <p:cTn id="303" dur="500"/>
                                        <p:tgtEl>
                                          <p:spTgt spid="9"/>
                                        </p:tgtEl>
                                      </p:cBhvr>
                                    </p:animEffect>
                                  </p:childTnLst>
                                </p:cTn>
                              </p:par>
                              <p:par>
                                <p:cTn id="304" presetID="1" presetClass="entr" presetSubtype="0" fill="hold" grpId="1" nodeType="withEffect">
                                  <p:stCondLst>
                                    <p:cond delay="0"/>
                                  </p:stCondLst>
                                  <p:iterate type="lt">
                                    <p:tmAbs val="0"/>
                                  </p:iterate>
                                  <p:childTnLst>
                                    <p:set>
                                      <p:cBhvr>
                                        <p:cTn id="305" dur="1" fill="hold">
                                          <p:stCondLst>
                                            <p:cond delay="5499"/>
                                          </p:stCondLst>
                                        </p:cTn>
                                        <p:tgtEl>
                                          <p:spTgt spid="9"/>
                                        </p:tgtEl>
                                        <p:attrNameLst>
                                          <p:attrName>style.visibility</p:attrName>
                                        </p:attrNameLst>
                                      </p:cBhvr>
                                      <p:to>
                                        <p:strVal val="visible"/>
                                      </p:to>
                                    </p:set>
                                  </p:childTnLst>
                                  <p:subTnLst>
                                    <p:audio>
                                      <p:cMediaNode>
                                        <p:cTn display="0" masterRel="sameClick">
                                          <p:stCondLst>
                                            <p:cond evt="begin" delay="0">
                                              <p:tn val="304"/>
                                            </p:cond>
                                          </p:stCondLst>
                                          <p:endCondLst>
                                            <p:cond evt="onStopAudio" delay="0">
                                              <p:tgtEl>
                                                <p:sldTgt/>
                                              </p:tgtEl>
                                            </p:cond>
                                          </p:endCondLst>
                                        </p:cTn>
                                        <p:tgtEl>
                                          <p:sndTgt r:embed="rId11" name="cpL07S09_Clip_3.wav"/>
                                        </p:tgtEl>
                                      </p:cMediaNode>
                                    </p:audio>
                                  </p:subTnLst>
                                </p:cTn>
                              </p:par>
                              <p:par>
                                <p:cTn id="306" presetID="64" presetClass="path" presetSubtype="0" accel="50000" decel="50000" fill="hold" nodeType="withEffect">
                                  <p:stCondLst>
                                    <p:cond delay="0"/>
                                  </p:stCondLst>
                                  <p:childTnLst>
                                    <p:animMotion origin="layout" path="M -0.08889 0.04213 L -0.09114 -0.13982 " pathEditMode="relative" rAng="0" ptsTypes="AA">
                                      <p:cBhvr>
                                        <p:cTn id="307" dur="1000" fill="hold"/>
                                        <p:tgtEl>
                                          <p:spTgt spid="65"/>
                                        </p:tgtEl>
                                        <p:attrNameLst>
                                          <p:attrName>ppt_x</p:attrName>
                                          <p:attrName>ppt_y</p:attrName>
                                        </p:attrNameLst>
                                      </p:cBhvr>
                                      <p:rCtr x="-122" y="-9097"/>
                                    </p:animMotion>
                                  </p:childTnLst>
                                </p:cTn>
                              </p:par>
                              <p:par>
                                <p:cTn id="308" presetID="64" presetClass="path" presetSubtype="0" accel="50000" decel="50000" fill="hold" nodeType="withEffect">
                                  <p:stCondLst>
                                    <p:cond delay="0"/>
                                  </p:stCondLst>
                                  <p:childTnLst>
                                    <p:animMotion origin="layout" path="M -0.08958 0.04329 L -0.09184 -0.23657 " pathEditMode="fixed" rAng="0" ptsTypes="AA">
                                      <p:cBhvr>
                                        <p:cTn id="309" dur="1000" fill="hold"/>
                                        <p:tgtEl>
                                          <p:spTgt spid="76"/>
                                        </p:tgtEl>
                                        <p:attrNameLst>
                                          <p:attrName>ppt_x</p:attrName>
                                          <p:attrName>ppt_y</p:attrName>
                                        </p:attrNameLst>
                                      </p:cBhvr>
                                      <p:rCtr x="-122" y="-14005"/>
                                    </p:animMotion>
                                  </p:childTnLst>
                                </p:cTn>
                              </p:par>
                            </p:childTnLst>
                          </p:cTn>
                        </p:par>
                        <p:par>
                          <p:cTn id="310" fill="hold">
                            <p:stCondLst>
                              <p:cond delay="6000"/>
                            </p:stCondLst>
                            <p:childTnLst>
                              <p:par>
                                <p:cTn id="311" presetID="2" presetClass="exit" presetSubtype="4" fill="hold" nodeType="afterEffect">
                                  <p:stCondLst>
                                    <p:cond delay="0"/>
                                  </p:stCondLst>
                                  <p:childTnLst>
                                    <p:anim calcmode="lin" valueType="num">
                                      <p:cBhvr additive="base">
                                        <p:cTn id="312" dur="500"/>
                                        <p:tgtEl>
                                          <p:spTgt spid="65"/>
                                        </p:tgtEl>
                                        <p:attrNameLst>
                                          <p:attrName>ppt_x</p:attrName>
                                        </p:attrNameLst>
                                      </p:cBhvr>
                                      <p:tavLst>
                                        <p:tav tm="0">
                                          <p:val>
                                            <p:strVal val="ppt_x"/>
                                          </p:val>
                                        </p:tav>
                                        <p:tav tm="100000">
                                          <p:val>
                                            <p:strVal val="ppt_x"/>
                                          </p:val>
                                        </p:tav>
                                      </p:tavLst>
                                    </p:anim>
                                    <p:anim calcmode="lin" valueType="num">
                                      <p:cBhvr additive="base">
                                        <p:cTn id="313" dur="500"/>
                                        <p:tgtEl>
                                          <p:spTgt spid="65"/>
                                        </p:tgtEl>
                                        <p:attrNameLst>
                                          <p:attrName>ppt_y</p:attrName>
                                        </p:attrNameLst>
                                      </p:cBhvr>
                                      <p:tavLst>
                                        <p:tav tm="0">
                                          <p:val>
                                            <p:strVal val="ppt_y"/>
                                          </p:val>
                                        </p:tav>
                                        <p:tav tm="100000">
                                          <p:val>
                                            <p:strVal val="1+ppt_h/2"/>
                                          </p:val>
                                        </p:tav>
                                      </p:tavLst>
                                    </p:anim>
                                    <p:set>
                                      <p:cBhvr>
                                        <p:cTn id="314" dur="1" fill="hold">
                                          <p:stCondLst>
                                            <p:cond delay="499"/>
                                          </p:stCondLst>
                                        </p:cTn>
                                        <p:tgtEl>
                                          <p:spTgt spid="65"/>
                                        </p:tgtEl>
                                        <p:attrNameLst>
                                          <p:attrName>style.visibility</p:attrName>
                                        </p:attrNameLst>
                                      </p:cBhvr>
                                      <p:to>
                                        <p:strVal val="hidden"/>
                                      </p:to>
                                    </p:set>
                                  </p:childTnLst>
                                </p:cTn>
                              </p:par>
                              <p:par>
                                <p:cTn id="315" presetID="2" presetClass="exit" presetSubtype="4" fill="hold" nodeType="withEffect">
                                  <p:stCondLst>
                                    <p:cond delay="0"/>
                                  </p:stCondLst>
                                  <p:childTnLst>
                                    <p:anim calcmode="lin" valueType="num">
                                      <p:cBhvr additive="base">
                                        <p:cTn id="316" dur="500"/>
                                        <p:tgtEl>
                                          <p:spTgt spid="76"/>
                                        </p:tgtEl>
                                        <p:attrNameLst>
                                          <p:attrName>ppt_x</p:attrName>
                                        </p:attrNameLst>
                                      </p:cBhvr>
                                      <p:tavLst>
                                        <p:tav tm="0">
                                          <p:val>
                                            <p:strVal val="ppt_x"/>
                                          </p:val>
                                        </p:tav>
                                        <p:tav tm="100000">
                                          <p:val>
                                            <p:strVal val="ppt_x"/>
                                          </p:val>
                                        </p:tav>
                                      </p:tavLst>
                                    </p:anim>
                                    <p:anim calcmode="lin" valueType="num">
                                      <p:cBhvr additive="base">
                                        <p:cTn id="317" dur="500"/>
                                        <p:tgtEl>
                                          <p:spTgt spid="76"/>
                                        </p:tgtEl>
                                        <p:attrNameLst>
                                          <p:attrName>ppt_y</p:attrName>
                                        </p:attrNameLst>
                                      </p:cBhvr>
                                      <p:tavLst>
                                        <p:tav tm="0">
                                          <p:val>
                                            <p:strVal val="ppt_y"/>
                                          </p:val>
                                        </p:tav>
                                        <p:tav tm="100000">
                                          <p:val>
                                            <p:strVal val="1+ppt_h/2"/>
                                          </p:val>
                                        </p:tav>
                                      </p:tavLst>
                                    </p:anim>
                                    <p:set>
                                      <p:cBhvr>
                                        <p:cTn id="318" dur="1" fill="hold">
                                          <p:stCondLst>
                                            <p:cond delay="499"/>
                                          </p:stCondLst>
                                        </p:cTn>
                                        <p:tgtEl>
                                          <p:spTgt spid="76"/>
                                        </p:tgtEl>
                                        <p:attrNameLst>
                                          <p:attrName>style.visibility</p:attrName>
                                        </p:attrNameLst>
                                      </p:cBhvr>
                                      <p:to>
                                        <p:strVal val="hidden"/>
                                      </p:to>
                                    </p:set>
                                  </p:childTnLst>
                                </p:cTn>
                              </p:par>
                            </p:childTnLst>
                          </p:cTn>
                        </p:par>
                        <p:par>
                          <p:cTn id="319" fill="hold">
                            <p:stCondLst>
                              <p:cond delay="6500"/>
                            </p:stCondLst>
                            <p:childTnLst>
                              <p:par>
                                <p:cTn id="320" presetID="22" presetClass="entr" presetSubtype="8" fill="hold" grpId="0" nodeType="afterEffect">
                                  <p:stCondLst>
                                    <p:cond delay="0"/>
                                  </p:stCondLst>
                                  <p:iterate type="lt">
                                    <p:tmPct val="10000"/>
                                  </p:iterate>
                                  <p:childTnLst>
                                    <p:set>
                                      <p:cBhvr>
                                        <p:cTn id="321" dur="1" fill="hold">
                                          <p:stCondLst>
                                            <p:cond delay="0"/>
                                          </p:stCondLst>
                                        </p:cTn>
                                        <p:tgtEl>
                                          <p:spTgt spid="50"/>
                                        </p:tgtEl>
                                        <p:attrNameLst>
                                          <p:attrName>style.visibility</p:attrName>
                                        </p:attrNameLst>
                                      </p:cBhvr>
                                      <p:to>
                                        <p:strVal val="visible"/>
                                      </p:to>
                                    </p:set>
                                    <p:animEffect transition="in" filter="wipe(left)">
                                      <p:cBhvr>
                                        <p:cTn id="322" dur="500"/>
                                        <p:tgtEl>
                                          <p:spTgt spid="50"/>
                                        </p:tgtEl>
                                      </p:cBhvr>
                                    </p:animEffect>
                                  </p:childTnLst>
                                </p:cTn>
                              </p:par>
                              <p:par>
                                <p:cTn id="323" presetID="1" presetClass="entr" presetSubtype="0" fill="hold" grpId="1" nodeType="withEffect">
                                  <p:stCondLst>
                                    <p:cond delay="0"/>
                                  </p:stCondLst>
                                  <p:iterate type="lt">
                                    <p:tmAbs val="0"/>
                                  </p:iterate>
                                  <p:childTnLst>
                                    <p:set>
                                      <p:cBhvr>
                                        <p:cTn id="324" dur="1" fill="hold">
                                          <p:stCondLst>
                                            <p:cond delay="6599"/>
                                          </p:stCondLst>
                                        </p:cTn>
                                        <p:tgtEl>
                                          <p:spTgt spid="50"/>
                                        </p:tgtEl>
                                        <p:attrNameLst>
                                          <p:attrName>style.visibility</p:attrName>
                                        </p:attrNameLst>
                                      </p:cBhvr>
                                      <p:to>
                                        <p:strVal val="visible"/>
                                      </p:to>
                                    </p:set>
                                  </p:childTnLst>
                                  <p:subTnLst>
                                    <p:audio>
                                      <p:cMediaNode>
                                        <p:cTn display="0" masterRel="sameClick">
                                          <p:stCondLst>
                                            <p:cond evt="begin" delay="0">
                                              <p:tn val="323"/>
                                            </p:cond>
                                          </p:stCondLst>
                                          <p:endCondLst>
                                            <p:cond evt="onStopAudio" delay="0">
                                              <p:tgtEl>
                                                <p:sldTgt/>
                                              </p:tgtEl>
                                            </p:cond>
                                          </p:endCondLst>
                                        </p:cTn>
                                        <p:tgtEl>
                                          <p:sndTgt r:embed="rId12" name="cpL07S09_Clip_3_1.wav"/>
                                        </p:tgtEl>
                                      </p:cMediaNode>
                                    </p:audio>
                                  </p:subTnLst>
                                </p:cTn>
                              </p:par>
                              <p:par>
                                <p:cTn id="325" presetID="64" presetClass="path" presetSubtype="0" accel="50000" decel="50000" fill="hold" nodeType="withEffect">
                                  <p:stCondLst>
                                    <p:cond delay="0"/>
                                  </p:stCondLst>
                                  <p:childTnLst>
                                    <p:animMotion origin="layout" path="M -0.10868 0.04213 L -0.11093 -0.13982 " pathEditMode="relative" rAng="0" ptsTypes="AA">
                                      <p:cBhvr>
                                        <p:cTn id="326" dur="1000" fill="hold"/>
                                        <p:tgtEl>
                                          <p:spTgt spid="37"/>
                                        </p:tgtEl>
                                        <p:attrNameLst>
                                          <p:attrName>ppt_x</p:attrName>
                                          <p:attrName>ppt_y</p:attrName>
                                        </p:attrNameLst>
                                      </p:cBhvr>
                                      <p:rCtr x="-122" y="-9097"/>
                                    </p:animMotion>
                                  </p:childTnLst>
                                </p:cTn>
                              </p:par>
                              <p:par>
                                <p:cTn id="327" presetID="64" presetClass="path" presetSubtype="0" accel="50000" decel="50000" fill="hold" nodeType="withEffect">
                                  <p:stCondLst>
                                    <p:cond delay="0"/>
                                  </p:stCondLst>
                                  <p:childTnLst>
                                    <p:animMotion origin="layout" path="M -0.10937 0.04329 L -0.11163 -0.23657 " pathEditMode="fixed" rAng="0" ptsTypes="AA">
                                      <p:cBhvr>
                                        <p:cTn id="328" dur="1000" fill="hold"/>
                                        <p:tgtEl>
                                          <p:spTgt spid="77"/>
                                        </p:tgtEl>
                                        <p:attrNameLst>
                                          <p:attrName>ppt_x</p:attrName>
                                          <p:attrName>ppt_y</p:attrName>
                                        </p:attrNameLst>
                                      </p:cBhvr>
                                      <p:rCtr x="-122" y="-14005"/>
                                    </p:animMotion>
                                  </p:childTnLst>
                                </p:cTn>
                              </p:par>
                            </p:childTnLst>
                          </p:cTn>
                        </p:par>
                        <p:par>
                          <p:cTn id="329" fill="hold">
                            <p:stCondLst>
                              <p:cond delay="13100"/>
                            </p:stCondLst>
                            <p:childTnLst>
                              <p:par>
                                <p:cTn id="330" presetID="2" presetClass="exit" presetSubtype="4" fill="hold" nodeType="afterEffect">
                                  <p:stCondLst>
                                    <p:cond delay="0"/>
                                  </p:stCondLst>
                                  <p:childTnLst>
                                    <p:anim calcmode="lin" valueType="num">
                                      <p:cBhvr additive="base">
                                        <p:cTn id="331" dur="500"/>
                                        <p:tgtEl>
                                          <p:spTgt spid="37"/>
                                        </p:tgtEl>
                                        <p:attrNameLst>
                                          <p:attrName>ppt_x</p:attrName>
                                        </p:attrNameLst>
                                      </p:cBhvr>
                                      <p:tavLst>
                                        <p:tav tm="0">
                                          <p:val>
                                            <p:strVal val="ppt_x"/>
                                          </p:val>
                                        </p:tav>
                                        <p:tav tm="100000">
                                          <p:val>
                                            <p:strVal val="ppt_x"/>
                                          </p:val>
                                        </p:tav>
                                      </p:tavLst>
                                    </p:anim>
                                    <p:anim calcmode="lin" valueType="num">
                                      <p:cBhvr additive="base">
                                        <p:cTn id="332" dur="500"/>
                                        <p:tgtEl>
                                          <p:spTgt spid="37"/>
                                        </p:tgtEl>
                                        <p:attrNameLst>
                                          <p:attrName>ppt_y</p:attrName>
                                        </p:attrNameLst>
                                      </p:cBhvr>
                                      <p:tavLst>
                                        <p:tav tm="0">
                                          <p:val>
                                            <p:strVal val="ppt_y"/>
                                          </p:val>
                                        </p:tav>
                                        <p:tav tm="100000">
                                          <p:val>
                                            <p:strVal val="1+ppt_h/2"/>
                                          </p:val>
                                        </p:tav>
                                      </p:tavLst>
                                    </p:anim>
                                    <p:set>
                                      <p:cBhvr>
                                        <p:cTn id="333" dur="1" fill="hold">
                                          <p:stCondLst>
                                            <p:cond delay="499"/>
                                          </p:stCondLst>
                                        </p:cTn>
                                        <p:tgtEl>
                                          <p:spTgt spid="37"/>
                                        </p:tgtEl>
                                        <p:attrNameLst>
                                          <p:attrName>style.visibility</p:attrName>
                                        </p:attrNameLst>
                                      </p:cBhvr>
                                      <p:to>
                                        <p:strVal val="hidden"/>
                                      </p:to>
                                    </p:set>
                                  </p:childTnLst>
                                </p:cTn>
                              </p:par>
                              <p:par>
                                <p:cTn id="334" presetID="2" presetClass="exit" presetSubtype="4" fill="hold" nodeType="withEffect">
                                  <p:stCondLst>
                                    <p:cond delay="0"/>
                                  </p:stCondLst>
                                  <p:childTnLst>
                                    <p:anim calcmode="lin" valueType="num">
                                      <p:cBhvr additive="base">
                                        <p:cTn id="335" dur="500"/>
                                        <p:tgtEl>
                                          <p:spTgt spid="77"/>
                                        </p:tgtEl>
                                        <p:attrNameLst>
                                          <p:attrName>ppt_x</p:attrName>
                                        </p:attrNameLst>
                                      </p:cBhvr>
                                      <p:tavLst>
                                        <p:tav tm="0">
                                          <p:val>
                                            <p:strVal val="ppt_x"/>
                                          </p:val>
                                        </p:tav>
                                        <p:tav tm="100000">
                                          <p:val>
                                            <p:strVal val="ppt_x"/>
                                          </p:val>
                                        </p:tav>
                                      </p:tavLst>
                                    </p:anim>
                                    <p:anim calcmode="lin" valueType="num">
                                      <p:cBhvr additive="base">
                                        <p:cTn id="336" dur="500"/>
                                        <p:tgtEl>
                                          <p:spTgt spid="77"/>
                                        </p:tgtEl>
                                        <p:attrNameLst>
                                          <p:attrName>ppt_y</p:attrName>
                                        </p:attrNameLst>
                                      </p:cBhvr>
                                      <p:tavLst>
                                        <p:tav tm="0">
                                          <p:val>
                                            <p:strVal val="ppt_y"/>
                                          </p:val>
                                        </p:tav>
                                        <p:tav tm="100000">
                                          <p:val>
                                            <p:strVal val="1+ppt_h/2"/>
                                          </p:val>
                                        </p:tav>
                                      </p:tavLst>
                                    </p:anim>
                                    <p:set>
                                      <p:cBhvr>
                                        <p:cTn id="337" dur="1" fill="hold">
                                          <p:stCondLst>
                                            <p:cond delay="499"/>
                                          </p:stCondLst>
                                        </p:cTn>
                                        <p:tgtEl>
                                          <p:spTgt spid="77"/>
                                        </p:tgtEl>
                                        <p:attrNameLst>
                                          <p:attrName>style.visibility</p:attrName>
                                        </p:attrNameLst>
                                      </p:cBhvr>
                                      <p:to>
                                        <p:strVal val="hidden"/>
                                      </p:to>
                                    </p:set>
                                  </p:childTnLst>
                                </p:cTn>
                              </p:par>
                            </p:childTnLst>
                          </p:cTn>
                        </p:par>
                        <p:par>
                          <p:cTn id="338" fill="hold">
                            <p:stCondLst>
                              <p:cond delay="13600"/>
                            </p:stCondLst>
                            <p:childTnLst>
                              <p:par>
                                <p:cTn id="339" presetID="22" presetClass="entr" presetSubtype="8" fill="hold" grpId="0" nodeType="afterEffect">
                                  <p:stCondLst>
                                    <p:cond delay="0"/>
                                  </p:stCondLst>
                                  <p:iterate type="lt">
                                    <p:tmPct val="10000"/>
                                  </p:iterate>
                                  <p:childTnLst>
                                    <p:set>
                                      <p:cBhvr>
                                        <p:cTn id="340" dur="1" fill="hold">
                                          <p:stCondLst>
                                            <p:cond delay="0"/>
                                          </p:stCondLst>
                                        </p:cTn>
                                        <p:tgtEl>
                                          <p:spTgt spid="55"/>
                                        </p:tgtEl>
                                        <p:attrNameLst>
                                          <p:attrName>style.visibility</p:attrName>
                                        </p:attrNameLst>
                                      </p:cBhvr>
                                      <p:to>
                                        <p:strVal val="visible"/>
                                      </p:to>
                                    </p:set>
                                    <p:animEffect transition="in" filter="wipe(left)">
                                      <p:cBhvr>
                                        <p:cTn id="341" dur="500"/>
                                        <p:tgtEl>
                                          <p:spTgt spid="55"/>
                                        </p:tgtEl>
                                      </p:cBhvr>
                                    </p:animEffect>
                                  </p:childTnLst>
                                </p:cTn>
                              </p:par>
                              <p:par>
                                <p:cTn id="342" presetID="1" presetClass="entr" presetSubtype="0" fill="hold" grpId="1" nodeType="withEffect">
                                  <p:stCondLst>
                                    <p:cond delay="0"/>
                                  </p:stCondLst>
                                  <p:iterate type="lt">
                                    <p:tmAbs val="0"/>
                                  </p:iterate>
                                  <p:childTnLst>
                                    <p:set>
                                      <p:cBhvr>
                                        <p:cTn id="343" dur="1" fill="hold">
                                          <p:stCondLst>
                                            <p:cond delay="54599"/>
                                          </p:stCondLst>
                                        </p:cTn>
                                        <p:tgtEl>
                                          <p:spTgt spid="55"/>
                                        </p:tgtEl>
                                        <p:attrNameLst>
                                          <p:attrName>style.visibility</p:attrName>
                                        </p:attrNameLst>
                                      </p:cBhvr>
                                      <p:to>
                                        <p:strVal val="visible"/>
                                      </p:to>
                                    </p:set>
                                  </p:childTnLst>
                                  <p:subTnLst>
                                    <p:audio>
                                      <p:cMediaNode>
                                        <p:cTn display="0" masterRel="sameClick">
                                          <p:stCondLst>
                                            <p:cond evt="begin" delay="0">
                                              <p:tn val="342"/>
                                            </p:cond>
                                          </p:stCondLst>
                                          <p:endCondLst>
                                            <p:cond evt="onStopAudio" delay="0">
                                              <p:tgtEl>
                                                <p:sldTgt/>
                                              </p:tgtEl>
                                            </p:cond>
                                          </p:endCondLst>
                                        </p:cTn>
                                        <p:tgtEl>
                                          <p:sndTgt r:embed="rId13" name="cpL07S09_Clip_3_2.wav"/>
                                        </p:tgtEl>
                                      </p:cMediaNode>
                                    </p:audio>
                                  </p:subTnLst>
                                </p:cTn>
                              </p:par>
                              <p:par>
                                <p:cTn id="344" presetID="64" presetClass="path" presetSubtype="0" accel="50000" decel="50000" fill="hold" nodeType="withEffect">
                                  <p:stCondLst>
                                    <p:cond delay="0"/>
                                  </p:stCondLst>
                                  <p:childTnLst>
                                    <p:animMotion origin="layout" path="M -0.1283 0.04166 L -0.13055 -0.14028 " pathEditMode="relative" rAng="0" ptsTypes="AA">
                                      <p:cBhvr>
                                        <p:cTn id="345" dur="1000" fill="hold"/>
                                        <p:tgtEl>
                                          <p:spTgt spid="38"/>
                                        </p:tgtEl>
                                        <p:attrNameLst>
                                          <p:attrName>ppt_x</p:attrName>
                                          <p:attrName>ppt_y</p:attrName>
                                        </p:attrNameLst>
                                      </p:cBhvr>
                                      <p:rCtr x="-122" y="-9097"/>
                                    </p:animMotion>
                                  </p:childTnLst>
                                </p:cTn>
                              </p:par>
                              <p:par>
                                <p:cTn id="346" presetID="64" presetClass="path" presetSubtype="0" accel="50000" decel="50000" fill="hold" nodeType="withEffect">
                                  <p:stCondLst>
                                    <p:cond delay="0"/>
                                  </p:stCondLst>
                                  <p:childTnLst>
                                    <p:animMotion origin="layout" path="M -0.12969 0.04329 L -0.13194 -0.23657 " pathEditMode="fixed" rAng="0" ptsTypes="AA">
                                      <p:cBhvr>
                                        <p:cTn id="347" dur="1000" fill="hold"/>
                                        <p:tgtEl>
                                          <p:spTgt spid="78"/>
                                        </p:tgtEl>
                                        <p:attrNameLst>
                                          <p:attrName>ppt_x</p:attrName>
                                          <p:attrName>ppt_y</p:attrName>
                                        </p:attrNameLst>
                                      </p:cBhvr>
                                      <p:rCtr x="-122" y="-14005"/>
                                    </p:animMotion>
                                  </p:childTnLst>
                                </p:cTn>
                              </p:par>
                              <p:par>
                                <p:cTn id="348" presetID="2" presetClass="exit" presetSubtype="4" fill="hold" nodeType="withEffect">
                                  <p:stCondLst>
                                    <p:cond delay="3700"/>
                                  </p:stCondLst>
                                  <p:childTnLst>
                                    <p:anim calcmode="lin" valueType="num">
                                      <p:cBhvr additive="base">
                                        <p:cTn id="349" dur="500"/>
                                        <p:tgtEl>
                                          <p:spTgt spid="38"/>
                                        </p:tgtEl>
                                        <p:attrNameLst>
                                          <p:attrName>ppt_x</p:attrName>
                                        </p:attrNameLst>
                                      </p:cBhvr>
                                      <p:tavLst>
                                        <p:tav tm="0">
                                          <p:val>
                                            <p:strVal val="ppt_x"/>
                                          </p:val>
                                        </p:tav>
                                        <p:tav tm="100000">
                                          <p:val>
                                            <p:strVal val="ppt_x"/>
                                          </p:val>
                                        </p:tav>
                                      </p:tavLst>
                                    </p:anim>
                                    <p:anim calcmode="lin" valueType="num">
                                      <p:cBhvr additive="base">
                                        <p:cTn id="350" dur="500"/>
                                        <p:tgtEl>
                                          <p:spTgt spid="38"/>
                                        </p:tgtEl>
                                        <p:attrNameLst>
                                          <p:attrName>ppt_y</p:attrName>
                                        </p:attrNameLst>
                                      </p:cBhvr>
                                      <p:tavLst>
                                        <p:tav tm="0">
                                          <p:val>
                                            <p:strVal val="ppt_y"/>
                                          </p:val>
                                        </p:tav>
                                        <p:tav tm="100000">
                                          <p:val>
                                            <p:strVal val="1+ppt_h/2"/>
                                          </p:val>
                                        </p:tav>
                                      </p:tavLst>
                                    </p:anim>
                                    <p:set>
                                      <p:cBhvr>
                                        <p:cTn id="351" dur="1" fill="hold">
                                          <p:stCondLst>
                                            <p:cond delay="499"/>
                                          </p:stCondLst>
                                        </p:cTn>
                                        <p:tgtEl>
                                          <p:spTgt spid="38"/>
                                        </p:tgtEl>
                                        <p:attrNameLst>
                                          <p:attrName>style.visibility</p:attrName>
                                        </p:attrNameLst>
                                      </p:cBhvr>
                                      <p:to>
                                        <p:strVal val="hidden"/>
                                      </p:to>
                                    </p:set>
                                  </p:childTnLst>
                                </p:cTn>
                              </p:par>
                              <p:par>
                                <p:cTn id="352" presetID="2" presetClass="exit" presetSubtype="4" fill="hold" nodeType="withEffect">
                                  <p:stCondLst>
                                    <p:cond delay="3700"/>
                                  </p:stCondLst>
                                  <p:childTnLst>
                                    <p:anim calcmode="lin" valueType="num">
                                      <p:cBhvr additive="base">
                                        <p:cTn id="353" dur="500"/>
                                        <p:tgtEl>
                                          <p:spTgt spid="78"/>
                                        </p:tgtEl>
                                        <p:attrNameLst>
                                          <p:attrName>ppt_x</p:attrName>
                                        </p:attrNameLst>
                                      </p:cBhvr>
                                      <p:tavLst>
                                        <p:tav tm="0">
                                          <p:val>
                                            <p:strVal val="ppt_x"/>
                                          </p:val>
                                        </p:tav>
                                        <p:tav tm="100000">
                                          <p:val>
                                            <p:strVal val="ppt_x"/>
                                          </p:val>
                                        </p:tav>
                                      </p:tavLst>
                                    </p:anim>
                                    <p:anim calcmode="lin" valueType="num">
                                      <p:cBhvr additive="base">
                                        <p:cTn id="354" dur="500"/>
                                        <p:tgtEl>
                                          <p:spTgt spid="78"/>
                                        </p:tgtEl>
                                        <p:attrNameLst>
                                          <p:attrName>ppt_y</p:attrName>
                                        </p:attrNameLst>
                                      </p:cBhvr>
                                      <p:tavLst>
                                        <p:tav tm="0">
                                          <p:val>
                                            <p:strVal val="ppt_y"/>
                                          </p:val>
                                        </p:tav>
                                        <p:tav tm="100000">
                                          <p:val>
                                            <p:strVal val="1+ppt_h/2"/>
                                          </p:val>
                                        </p:tav>
                                      </p:tavLst>
                                    </p:anim>
                                    <p:set>
                                      <p:cBhvr>
                                        <p:cTn id="355" dur="1" fill="hold">
                                          <p:stCondLst>
                                            <p:cond delay="499"/>
                                          </p:stCondLst>
                                        </p:cTn>
                                        <p:tgtEl>
                                          <p:spTgt spid="78"/>
                                        </p:tgtEl>
                                        <p:attrNameLst>
                                          <p:attrName>style.visibility</p:attrName>
                                        </p:attrNameLst>
                                      </p:cBhvr>
                                      <p:to>
                                        <p:strVal val="hidden"/>
                                      </p:to>
                                    </p:set>
                                  </p:childTnLst>
                                </p:cTn>
                              </p:par>
                              <p:par>
                                <p:cTn id="356" presetID="64" presetClass="path" presetSubtype="0" accel="50000" decel="50000" fill="hold" nodeType="withEffect">
                                  <p:stCondLst>
                                    <p:cond delay="5100"/>
                                  </p:stCondLst>
                                  <p:childTnLst>
                                    <p:animMotion origin="layout" path="M -0.14792 0.04282 L -0.15017 -0.13912 " pathEditMode="relative" rAng="0" ptsTypes="AA">
                                      <p:cBhvr>
                                        <p:cTn id="357" dur="1000" fill="hold"/>
                                        <p:tgtEl>
                                          <p:spTgt spid="45"/>
                                        </p:tgtEl>
                                        <p:attrNameLst>
                                          <p:attrName>ppt_x</p:attrName>
                                          <p:attrName>ppt_y</p:attrName>
                                        </p:attrNameLst>
                                      </p:cBhvr>
                                      <p:rCtr x="-122" y="-9097"/>
                                    </p:animMotion>
                                  </p:childTnLst>
                                </p:cTn>
                              </p:par>
                              <p:par>
                                <p:cTn id="358" presetID="64" presetClass="path" presetSubtype="0" accel="50000" decel="50000" fill="hold" nodeType="withEffect">
                                  <p:stCondLst>
                                    <p:cond delay="5100"/>
                                  </p:stCondLst>
                                  <p:childTnLst>
                                    <p:animMotion origin="layout" path="M -0.14948 0.04213 L -0.15174 -0.23773 " pathEditMode="fixed" rAng="0" ptsTypes="AA">
                                      <p:cBhvr>
                                        <p:cTn id="359" dur="1000" fill="hold"/>
                                        <p:tgtEl>
                                          <p:spTgt spid="79"/>
                                        </p:tgtEl>
                                        <p:attrNameLst>
                                          <p:attrName>ppt_x</p:attrName>
                                          <p:attrName>ppt_y</p:attrName>
                                        </p:attrNameLst>
                                      </p:cBhvr>
                                      <p:rCtr x="-122" y="-14005"/>
                                    </p:animMotion>
                                  </p:childTnLst>
                                </p:cTn>
                              </p:par>
                              <p:par>
                                <p:cTn id="360" presetID="22" presetClass="entr" presetSubtype="8" fill="hold" grpId="0" nodeType="withEffect">
                                  <p:stCondLst>
                                    <p:cond delay="5100"/>
                                  </p:stCondLst>
                                  <p:iterate type="lt">
                                    <p:tmPct val="10000"/>
                                  </p:iterate>
                                  <p:childTnLst>
                                    <p:set>
                                      <p:cBhvr>
                                        <p:cTn id="361" dur="1" fill="hold">
                                          <p:stCondLst>
                                            <p:cond delay="0"/>
                                          </p:stCondLst>
                                        </p:cTn>
                                        <p:tgtEl>
                                          <p:spTgt spid="35"/>
                                        </p:tgtEl>
                                        <p:attrNameLst>
                                          <p:attrName>style.visibility</p:attrName>
                                        </p:attrNameLst>
                                      </p:cBhvr>
                                      <p:to>
                                        <p:strVal val="visible"/>
                                      </p:to>
                                    </p:set>
                                    <p:animEffect transition="in" filter="wipe(left)">
                                      <p:cBhvr>
                                        <p:cTn id="362" dur="500"/>
                                        <p:tgtEl>
                                          <p:spTgt spid="35"/>
                                        </p:tgtEl>
                                      </p:cBhvr>
                                    </p:animEffect>
                                  </p:childTnLst>
                                </p:cTn>
                              </p:par>
                              <p:par>
                                <p:cTn id="363" presetID="2" presetClass="exit" presetSubtype="4" fill="hold" nodeType="withEffect">
                                  <p:stCondLst>
                                    <p:cond delay="28000"/>
                                  </p:stCondLst>
                                  <p:childTnLst>
                                    <p:anim calcmode="lin" valueType="num">
                                      <p:cBhvr additive="base">
                                        <p:cTn id="364" dur="500"/>
                                        <p:tgtEl>
                                          <p:spTgt spid="45"/>
                                        </p:tgtEl>
                                        <p:attrNameLst>
                                          <p:attrName>ppt_x</p:attrName>
                                        </p:attrNameLst>
                                      </p:cBhvr>
                                      <p:tavLst>
                                        <p:tav tm="0">
                                          <p:val>
                                            <p:strVal val="ppt_x"/>
                                          </p:val>
                                        </p:tav>
                                        <p:tav tm="100000">
                                          <p:val>
                                            <p:strVal val="ppt_x"/>
                                          </p:val>
                                        </p:tav>
                                      </p:tavLst>
                                    </p:anim>
                                    <p:anim calcmode="lin" valueType="num">
                                      <p:cBhvr additive="base">
                                        <p:cTn id="365" dur="500"/>
                                        <p:tgtEl>
                                          <p:spTgt spid="45"/>
                                        </p:tgtEl>
                                        <p:attrNameLst>
                                          <p:attrName>ppt_y</p:attrName>
                                        </p:attrNameLst>
                                      </p:cBhvr>
                                      <p:tavLst>
                                        <p:tav tm="0">
                                          <p:val>
                                            <p:strVal val="ppt_y"/>
                                          </p:val>
                                        </p:tav>
                                        <p:tav tm="100000">
                                          <p:val>
                                            <p:strVal val="1+ppt_h/2"/>
                                          </p:val>
                                        </p:tav>
                                      </p:tavLst>
                                    </p:anim>
                                    <p:set>
                                      <p:cBhvr>
                                        <p:cTn id="366" dur="1" fill="hold">
                                          <p:stCondLst>
                                            <p:cond delay="499"/>
                                          </p:stCondLst>
                                        </p:cTn>
                                        <p:tgtEl>
                                          <p:spTgt spid="45"/>
                                        </p:tgtEl>
                                        <p:attrNameLst>
                                          <p:attrName>style.visibility</p:attrName>
                                        </p:attrNameLst>
                                      </p:cBhvr>
                                      <p:to>
                                        <p:strVal val="hidden"/>
                                      </p:to>
                                    </p:set>
                                  </p:childTnLst>
                                </p:cTn>
                              </p:par>
                              <p:par>
                                <p:cTn id="367" presetID="2" presetClass="exit" presetSubtype="4" fill="hold" nodeType="withEffect">
                                  <p:stCondLst>
                                    <p:cond delay="28000"/>
                                  </p:stCondLst>
                                  <p:childTnLst>
                                    <p:anim calcmode="lin" valueType="num">
                                      <p:cBhvr additive="base">
                                        <p:cTn id="368" dur="500"/>
                                        <p:tgtEl>
                                          <p:spTgt spid="79"/>
                                        </p:tgtEl>
                                        <p:attrNameLst>
                                          <p:attrName>ppt_x</p:attrName>
                                        </p:attrNameLst>
                                      </p:cBhvr>
                                      <p:tavLst>
                                        <p:tav tm="0">
                                          <p:val>
                                            <p:strVal val="ppt_x"/>
                                          </p:val>
                                        </p:tav>
                                        <p:tav tm="100000">
                                          <p:val>
                                            <p:strVal val="ppt_x"/>
                                          </p:val>
                                        </p:tav>
                                      </p:tavLst>
                                    </p:anim>
                                    <p:anim calcmode="lin" valueType="num">
                                      <p:cBhvr additive="base">
                                        <p:cTn id="369" dur="500"/>
                                        <p:tgtEl>
                                          <p:spTgt spid="79"/>
                                        </p:tgtEl>
                                        <p:attrNameLst>
                                          <p:attrName>ppt_y</p:attrName>
                                        </p:attrNameLst>
                                      </p:cBhvr>
                                      <p:tavLst>
                                        <p:tav tm="0">
                                          <p:val>
                                            <p:strVal val="ppt_y"/>
                                          </p:val>
                                        </p:tav>
                                        <p:tav tm="100000">
                                          <p:val>
                                            <p:strVal val="1+ppt_h/2"/>
                                          </p:val>
                                        </p:tav>
                                      </p:tavLst>
                                    </p:anim>
                                    <p:set>
                                      <p:cBhvr>
                                        <p:cTn id="370" dur="1" fill="hold">
                                          <p:stCondLst>
                                            <p:cond delay="499"/>
                                          </p:stCondLst>
                                        </p:cTn>
                                        <p:tgtEl>
                                          <p:spTgt spid="79"/>
                                        </p:tgtEl>
                                        <p:attrNameLst>
                                          <p:attrName>style.visibility</p:attrName>
                                        </p:attrNameLst>
                                      </p:cBhvr>
                                      <p:to>
                                        <p:strVal val="hidden"/>
                                      </p:to>
                                    </p:set>
                                  </p:childTnLst>
                                </p:cTn>
                              </p:par>
                              <p:par>
                                <p:cTn id="371" presetID="64" presetClass="path" presetSubtype="0" accel="50000" decel="50000" fill="hold" nodeType="withEffect">
                                  <p:stCondLst>
                                    <p:cond delay="29500"/>
                                  </p:stCondLst>
                                  <p:childTnLst>
                                    <p:animMotion origin="layout" path="M -0.16771 0.04259 L -0.16996 -0.13936 " pathEditMode="relative" rAng="0" ptsTypes="AA">
                                      <p:cBhvr>
                                        <p:cTn id="372" dur="1000" fill="hold"/>
                                        <p:tgtEl>
                                          <p:spTgt spid="64"/>
                                        </p:tgtEl>
                                        <p:attrNameLst>
                                          <p:attrName>ppt_x</p:attrName>
                                          <p:attrName>ppt_y</p:attrName>
                                        </p:attrNameLst>
                                      </p:cBhvr>
                                      <p:rCtr x="-122" y="-9097"/>
                                    </p:animMotion>
                                  </p:childTnLst>
                                </p:cTn>
                              </p:par>
                              <p:par>
                                <p:cTn id="373" presetID="64" presetClass="path" presetSubtype="0" accel="50000" decel="50000" fill="hold" nodeType="withEffect">
                                  <p:stCondLst>
                                    <p:cond delay="29500"/>
                                  </p:stCondLst>
                                  <p:childTnLst>
                                    <p:animMotion origin="layout" path="M -0.16927 0.04237 L -0.17153 -0.2375 " pathEditMode="fixed" rAng="0" ptsTypes="AA">
                                      <p:cBhvr>
                                        <p:cTn id="374" dur="1000" fill="hold"/>
                                        <p:tgtEl>
                                          <p:spTgt spid="80"/>
                                        </p:tgtEl>
                                        <p:attrNameLst>
                                          <p:attrName>ppt_x</p:attrName>
                                          <p:attrName>ppt_y</p:attrName>
                                        </p:attrNameLst>
                                      </p:cBhvr>
                                      <p:rCtr x="-122" y="-14005"/>
                                    </p:animMotion>
                                  </p:childTnLst>
                                </p:cTn>
                              </p:par>
                              <p:par>
                                <p:cTn id="375" presetID="22" presetClass="entr" presetSubtype="8" fill="hold" grpId="0" nodeType="withEffect">
                                  <p:stCondLst>
                                    <p:cond delay="29500"/>
                                  </p:stCondLst>
                                  <p:iterate type="lt">
                                    <p:tmPct val="10000"/>
                                  </p:iterate>
                                  <p:childTnLst>
                                    <p:set>
                                      <p:cBhvr>
                                        <p:cTn id="376" dur="1" fill="hold">
                                          <p:stCondLst>
                                            <p:cond delay="0"/>
                                          </p:stCondLst>
                                        </p:cTn>
                                        <p:tgtEl>
                                          <p:spTgt spid="36"/>
                                        </p:tgtEl>
                                        <p:attrNameLst>
                                          <p:attrName>style.visibility</p:attrName>
                                        </p:attrNameLst>
                                      </p:cBhvr>
                                      <p:to>
                                        <p:strVal val="visible"/>
                                      </p:to>
                                    </p:set>
                                    <p:animEffect transition="in" filter="wipe(left)">
                                      <p:cBhvr>
                                        <p:cTn id="377" dur="500"/>
                                        <p:tgtEl>
                                          <p:spTgt spid="36"/>
                                        </p:tgtEl>
                                      </p:cBhvr>
                                    </p:animEffect>
                                  </p:childTnLst>
                                </p:cTn>
                              </p:par>
                            </p:childTnLst>
                          </p:cTn>
                        </p:par>
                        <p:par>
                          <p:cTn id="378" fill="hold">
                            <p:stCondLst>
                              <p:cond delay="68200"/>
                            </p:stCondLst>
                            <p:childTnLst>
                              <p:par>
                                <p:cTn id="379" presetID="2" presetClass="exit" presetSubtype="4" fill="hold" nodeType="afterEffect">
                                  <p:stCondLst>
                                    <p:cond delay="0"/>
                                  </p:stCondLst>
                                  <p:childTnLst>
                                    <p:anim calcmode="lin" valueType="num">
                                      <p:cBhvr additive="base">
                                        <p:cTn id="380" dur="500"/>
                                        <p:tgtEl>
                                          <p:spTgt spid="64"/>
                                        </p:tgtEl>
                                        <p:attrNameLst>
                                          <p:attrName>ppt_x</p:attrName>
                                        </p:attrNameLst>
                                      </p:cBhvr>
                                      <p:tavLst>
                                        <p:tav tm="0">
                                          <p:val>
                                            <p:strVal val="ppt_x"/>
                                          </p:val>
                                        </p:tav>
                                        <p:tav tm="100000">
                                          <p:val>
                                            <p:strVal val="ppt_x"/>
                                          </p:val>
                                        </p:tav>
                                      </p:tavLst>
                                    </p:anim>
                                    <p:anim calcmode="lin" valueType="num">
                                      <p:cBhvr additive="base">
                                        <p:cTn id="381" dur="500"/>
                                        <p:tgtEl>
                                          <p:spTgt spid="64"/>
                                        </p:tgtEl>
                                        <p:attrNameLst>
                                          <p:attrName>ppt_y</p:attrName>
                                        </p:attrNameLst>
                                      </p:cBhvr>
                                      <p:tavLst>
                                        <p:tav tm="0">
                                          <p:val>
                                            <p:strVal val="ppt_y"/>
                                          </p:val>
                                        </p:tav>
                                        <p:tav tm="100000">
                                          <p:val>
                                            <p:strVal val="1+ppt_h/2"/>
                                          </p:val>
                                        </p:tav>
                                      </p:tavLst>
                                    </p:anim>
                                    <p:set>
                                      <p:cBhvr>
                                        <p:cTn id="382" dur="1" fill="hold">
                                          <p:stCondLst>
                                            <p:cond delay="499"/>
                                          </p:stCondLst>
                                        </p:cTn>
                                        <p:tgtEl>
                                          <p:spTgt spid="64"/>
                                        </p:tgtEl>
                                        <p:attrNameLst>
                                          <p:attrName>style.visibility</p:attrName>
                                        </p:attrNameLst>
                                      </p:cBhvr>
                                      <p:to>
                                        <p:strVal val="hidden"/>
                                      </p:to>
                                    </p:set>
                                  </p:childTnLst>
                                </p:cTn>
                              </p:par>
                              <p:par>
                                <p:cTn id="383" presetID="2" presetClass="exit" presetSubtype="4" fill="hold" nodeType="withEffect">
                                  <p:stCondLst>
                                    <p:cond delay="0"/>
                                  </p:stCondLst>
                                  <p:childTnLst>
                                    <p:anim calcmode="lin" valueType="num">
                                      <p:cBhvr additive="base">
                                        <p:cTn id="384" dur="500"/>
                                        <p:tgtEl>
                                          <p:spTgt spid="80"/>
                                        </p:tgtEl>
                                        <p:attrNameLst>
                                          <p:attrName>ppt_x</p:attrName>
                                        </p:attrNameLst>
                                      </p:cBhvr>
                                      <p:tavLst>
                                        <p:tav tm="0">
                                          <p:val>
                                            <p:strVal val="ppt_x"/>
                                          </p:val>
                                        </p:tav>
                                        <p:tav tm="100000">
                                          <p:val>
                                            <p:strVal val="ppt_x"/>
                                          </p:val>
                                        </p:tav>
                                      </p:tavLst>
                                    </p:anim>
                                    <p:anim calcmode="lin" valueType="num">
                                      <p:cBhvr additive="base">
                                        <p:cTn id="385" dur="500"/>
                                        <p:tgtEl>
                                          <p:spTgt spid="80"/>
                                        </p:tgtEl>
                                        <p:attrNameLst>
                                          <p:attrName>ppt_y</p:attrName>
                                        </p:attrNameLst>
                                      </p:cBhvr>
                                      <p:tavLst>
                                        <p:tav tm="0">
                                          <p:val>
                                            <p:strVal val="ppt_y"/>
                                          </p:val>
                                        </p:tav>
                                        <p:tav tm="100000">
                                          <p:val>
                                            <p:strVal val="1+ppt_h/2"/>
                                          </p:val>
                                        </p:tav>
                                      </p:tavLst>
                                    </p:anim>
                                    <p:set>
                                      <p:cBhvr>
                                        <p:cTn id="386" dur="1" fill="hold">
                                          <p:stCondLst>
                                            <p:cond delay="499"/>
                                          </p:stCondLst>
                                        </p:cTn>
                                        <p:tgtEl>
                                          <p:spTgt spid="80"/>
                                        </p:tgtEl>
                                        <p:attrNameLst>
                                          <p:attrName>style.visibility</p:attrName>
                                        </p:attrNameLst>
                                      </p:cBhvr>
                                      <p:to>
                                        <p:strVal val="hidden"/>
                                      </p:to>
                                    </p:set>
                                  </p:childTnLst>
                                </p:cTn>
                              </p:par>
                            </p:childTnLst>
                          </p:cTn>
                        </p:par>
                        <p:par>
                          <p:cTn id="387" fill="hold">
                            <p:stCondLst>
                              <p:cond delay="68700"/>
                            </p:stCondLst>
                            <p:childTnLst>
                              <p:par>
                                <p:cTn id="388" presetID="16" presetClass="emph" presetSubtype="0" fill="hold" grpId="2" nodeType="afterEffect">
                                  <p:stCondLst>
                                    <p:cond delay="0"/>
                                  </p:stCondLst>
                                  <p:iterate type="lt">
                                    <p:tmPct val="4000"/>
                                  </p:iterate>
                                  <p:childTnLst>
                                    <p:set>
                                      <p:cBhvr override="childStyle">
                                        <p:cTn id="389" dur="500" fill="hold"/>
                                        <p:tgtEl>
                                          <p:spTgt spid="72"/>
                                        </p:tgtEl>
                                        <p:attrNameLst>
                                          <p:attrName>style.color</p:attrName>
                                        </p:attrNameLst>
                                      </p:cBhvr>
                                      <p:to>
                                        <p:clrVal>
                                          <a:srgbClr val="C00000"/>
                                        </p:clrVal>
                                      </p:to>
                                    </p:set>
                                    <p:set>
                                      <p:cBhvr>
                                        <p:cTn id="390" dur="500" fill="hold"/>
                                        <p:tgtEl>
                                          <p:spTgt spid="72"/>
                                        </p:tgtEl>
                                        <p:attrNameLst>
                                          <p:attrName>fillcolor</p:attrName>
                                        </p:attrNameLst>
                                      </p:cBhvr>
                                      <p:to>
                                        <p:clrVal>
                                          <a:srgbClr val="C00000"/>
                                        </p:clrVal>
                                      </p:to>
                                    </p:set>
                                    <p:set>
                                      <p:cBhvr>
                                        <p:cTn id="391" dur="500" fill="hold"/>
                                        <p:tgtEl>
                                          <p:spTgt spid="72"/>
                                        </p:tgtEl>
                                        <p:attrNameLst>
                                          <p:attrName>fill.type</p:attrName>
                                        </p:attrNameLst>
                                      </p:cBhvr>
                                      <p:to>
                                        <p:strVal val="solid"/>
                                      </p:to>
                                    </p:set>
                                  </p:childTnLst>
                                </p:cTn>
                              </p:par>
                            </p:childTnLst>
                          </p:cTn>
                        </p:par>
                      </p:childTnLst>
                    </p:cTn>
                  </p:par>
                </p:childTnLst>
              </p:cTn>
              <p:nextCondLst>
                <p:cond evt="onClick" delay="0">
                  <p:tgtEl>
                    <p:spTgt spid="72"/>
                  </p:tgtEl>
                </p:cond>
              </p:nextCondLst>
            </p:seq>
            <p:seq concurrent="1" nextAc="seek">
              <p:cTn id="392" restart="whenNotActive" fill="hold" evtFilter="cancelBubble" nodeType="interactiveSeq">
                <p:stCondLst>
                  <p:cond evt="onClick" delay="0">
                    <p:tgtEl>
                      <p:spTgt spid="40"/>
                    </p:tgtEl>
                  </p:cond>
                </p:stCondLst>
                <p:endSync evt="end" delay="0">
                  <p:rtn val="all"/>
                </p:endSync>
                <p:childTnLst>
                  <p:par>
                    <p:cTn id="393" fill="hold">
                      <p:stCondLst>
                        <p:cond delay="0"/>
                      </p:stCondLst>
                      <p:childTnLst>
                        <p:par>
                          <p:cTn id="394" fill="hold">
                            <p:stCondLst>
                              <p:cond delay="0"/>
                            </p:stCondLst>
                            <p:childTnLst>
                              <p:par>
                                <p:cTn id="395" presetID="26" presetClass="emph" presetSubtype="0" fill="hold" grpId="1" nodeType="withEffect">
                                  <p:stCondLst>
                                    <p:cond delay="0"/>
                                  </p:stCondLst>
                                  <p:iterate type="lt">
                                    <p:tmPct val="0"/>
                                  </p:iterate>
                                  <p:childTnLst>
                                    <p:animEffect transition="out" filter="fade">
                                      <p:cBhvr>
                                        <p:cTn id="396" dur="500" tmFilter="0, 0; .2, .5; .8, .5; 1, 0"/>
                                        <p:tgtEl>
                                          <p:spTgt spid="40"/>
                                        </p:tgtEl>
                                      </p:cBhvr>
                                    </p:animEffect>
                                    <p:animScale>
                                      <p:cBhvr>
                                        <p:cTn id="397" dur="250" autoRev="1" fill="hold"/>
                                        <p:tgtEl>
                                          <p:spTgt spid="40"/>
                                        </p:tgtEl>
                                      </p:cBhvr>
                                      <p:by x="105000" y="105000"/>
                                    </p:animScale>
                                  </p:childTnLst>
                                </p:cTn>
                              </p:par>
                              <p:par>
                                <p:cTn id="398" presetID="9" presetClass="entr" presetSubtype="0" fill="hold" grpId="4" nodeType="withEffect">
                                  <p:stCondLst>
                                    <p:cond delay="0"/>
                                  </p:stCondLst>
                                  <p:childTnLst>
                                    <p:set>
                                      <p:cBhvr>
                                        <p:cTn id="399" dur="1" fill="hold">
                                          <p:stCondLst>
                                            <p:cond delay="0"/>
                                          </p:stCondLst>
                                        </p:cTn>
                                        <p:tgtEl>
                                          <p:spTgt spid="57"/>
                                        </p:tgtEl>
                                        <p:attrNameLst>
                                          <p:attrName>style.visibility</p:attrName>
                                        </p:attrNameLst>
                                      </p:cBhvr>
                                      <p:to>
                                        <p:strVal val="visible"/>
                                      </p:to>
                                    </p:set>
                                    <p:animEffect transition="in" filter="dissolve">
                                      <p:cBhvr>
                                        <p:cTn id="400" dur="500"/>
                                        <p:tgtEl>
                                          <p:spTgt spid="57"/>
                                        </p:tgtEl>
                                      </p:cBhvr>
                                    </p:animEffect>
                                  </p:childTnLst>
                                </p:cTn>
                              </p:par>
                            </p:childTnLst>
                          </p:cTn>
                        </p:par>
                        <p:par>
                          <p:cTn id="401" fill="hold">
                            <p:stCondLst>
                              <p:cond delay="500"/>
                            </p:stCondLst>
                            <p:childTnLst>
                              <p:par>
                                <p:cTn id="402" presetID="34" presetClass="emph" presetSubtype="0" fill="hold" grpId="0" nodeType="afterEffect">
                                  <p:stCondLst>
                                    <p:cond delay="0"/>
                                  </p:stCondLst>
                                  <p:iterate type="lt">
                                    <p:tmPct val="10000"/>
                                  </p:iterate>
                                  <p:childTnLst>
                                    <p:animMotion origin="layout" path="M -0.00104 2.96296E-6 L 3.05556E-6 -0.04815 " pathEditMode="relative" rAng="0" ptsTypes="AA">
                                      <p:cBhvr>
                                        <p:cTn id="403" dur="250" accel="50000" decel="50000" autoRev="1" fill="hold">
                                          <p:stCondLst>
                                            <p:cond delay="0"/>
                                          </p:stCondLst>
                                        </p:cTn>
                                        <p:tgtEl>
                                          <p:spTgt spid="4"/>
                                        </p:tgtEl>
                                        <p:attrNameLst>
                                          <p:attrName>ppt_x</p:attrName>
                                          <p:attrName>ppt_y</p:attrName>
                                        </p:attrNameLst>
                                      </p:cBhvr>
                                      <p:rCtr x="52" y="-2407"/>
                                    </p:animMotion>
                                    <p:animRot by="1500000">
                                      <p:cBhvr>
                                        <p:cTn id="404" dur="125" fill="hold">
                                          <p:stCondLst>
                                            <p:cond delay="0"/>
                                          </p:stCondLst>
                                        </p:cTn>
                                        <p:tgtEl>
                                          <p:spTgt spid="4"/>
                                        </p:tgtEl>
                                        <p:attrNameLst>
                                          <p:attrName>r</p:attrName>
                                        </p:attrNameLst>
                                      </p:cBhvr>
                                    </p:animRot>
                                    <p:animRot by="-1500000">
                                      <p:cBhvr>
                                        <p:cTn id="405" dur="125" fill="hold">
                                          <p:stCondLst>
                                            <p:cond delay="125"/>
                                          </p:stCondLst>
                                        </p:cTn>
                                        <p:tgtEl>
                                          <p:spTgt spid="4"/>
                                        </p:tgtEl>
                                        <p:attrNameLst>
                                          <p:attrName>r</p:attrName>
                                        </p:attrNameLst>
                                      </p:cBhvr>
                                    </p:animRot>
                                    <p:animRot by="-1500000">
                                      <p:cBhvr>
                                        <p:cTn id="406" dur="125" fill="hold">
                                          <p:stCondLst>
                                            <p:cond delay="250"/>
                                          </p:stCondLst>
                                        </p:cTn>
                                        <p:tgtEl>
                                          <p:spTgt spid="4"/>
                                        </p:tgtEl>
                                        <p:attrNameLst>
                                          <p:attrName>r</p:attrName>
                                        </p:attrNameLst>
                                      </p:cBhvr>
                                    </p:animRot>
                                    <p:animRot by="1500000">
                                      <p:cBhvr>
                                        <p:cTn id="407" dur="125" fill="hold">
                                          <p:stCondLst>
                                            <p:cond delay="375"/>
                                          </p:stCondLst>
                                        </p:cTn>
                                        <p:tgtEl>
                                          <p:spTgt spid="4"/>
                                        </p:tgtEl>
                                        <p:attrNameLst>
                                          <p:attrName>r</p:attrName>
                                        </p:attrNameLst>
                                      </p:cBhvr>
                                    </p:animRot>
                                  </p:childTnLst>
                                </p:cTn>
                              </p:par>
                              <p:par>
                                <p:cTn id="408" presetID="1" presetClass="entr" presetSubtype="0" fill="hold" grpId="1" nodeType="withEffect">
                                  <p:stCondLst>
                                    <p:cond delay="0"/>
                                  </p:stCondLst>
                                  <p:iterate type="lt">
                                    <p:tmAbs val="0"/>
                                  </p:iterate>
                                  <p:childTnLst>
                                    <p:set>
                                      <p:cBhvr>
                                        <p:cTn id="409" dur="1" fill="hold">
                                          <p:stCondLst>
                                            <p:cond delay="19999"/>
                                          </p:stCondLst>
                                        </p:cTn>
                                        <p:tgtEl>
                                          <p:spTgt spid="4"/>
                                        </p:tgtEl>
                                        <p:attrNameLst>
                                          <p:attrName>style.visibility</p:attrName>
                                        </p:attrNameLst>
                                      </p:cBhvr>
                                      <p:to>
                                        <p:strVal val="visible"/>
                                      </p:to>
                                    </p:set>
                                  </p:childTnLst>
                                  <p:subTnLst>
                                    <p:audio>
                                      <p:cMediaNode>
                                        <p:cTn display="0" masterRel="sameClick">
                                          <p:stCondLst>
                                            <p:cond evt="begin" delay="0">
                                              <p:tn val="408"/>
                                            </p:cond>
                                          </p:stCondLst>
                                          <p:endCondLst>
                                            <p:cond evt="onStopAudio" delay="0">
                                              <p:tgtEl>
                                                <p:sldTgt/>
                                              </p:tgtEl>
                                            </p:cond>
                                          </p:endCondLst>
                                        </p:cTn>
                                        <p:tgtEl>
                                          <p:sndTgt r:embed="rId14" name="cpL07S09_Clip_1.wav"/>
                                        </p:tgtEl>
                                      </p:cMediaNode>
                                    </p:audio>
                                  </p:subTnLst>
                                </p:cTn>
                              </p:par>
                              <p:par>
                                <p:cTn id="410" presetID="64" presetClass="path" presetSubtype="0" accel="50000" decel="50000" fill="hold" nodeType="withEffect">
                                  <p:stCondLst>
                                    <p:cond delay="0"/>
                                  </p:stCondLst>
                                  <p:childTnLst>
                                    <p:animMotion origin="layout" path="M 0.10798 0.04166 L 0.10573 -0.14028 " pathEditMode="relative" rAng="0" ptsTypes="AA">
                                      <p:cBhvr>
                                        <p:cTn id="411" dur="1000" fill="hold"/>
                                        <p:tgtEl>
                                          <p:spTgt spid="27"/>
                                        </p:tgtEl>
                                        <p:attrNameLst>
                                          <p:attrName>ppt_x</p:attrName>
                                          <p:attrName>ppt_y</p:attrName>
                                        </p:attrNameLst>
                                      </p:cBhvr>
                                      <p:rCtr x="-122" y="-9097"/>
                                    </p:animMotion>
                                  </p:childTnLst>
                                </p:cTn>
                              </p:par>
                              <p:par>
                                <p:cTn id="412" presetID="64" presetClass="path" presetSubtype="0" accel="50000" decel="50000" fill="hold" nodeType="withEffect">
                                  <p:stCondLst>
                                    <p:cond delay="0"/>
                                  </p:stCondLst>
                                  <p:childTnLst>
                                    <p:animMotion origin="layout" path="M 0.10642 0.04167 L 0.10416 -0.23819 " pathEditMode="fixed" rAng="0" ptsTypes="AA">
                                      <p:cBhvr>
                                        <p:cTn id="413" dur="1000" fill="hold"/>
                                        <p:tgtEl>
                                          <p:spTgt spid="61"/>
                                        </p:tgtEl>
                                        <p:attrNameLst>
                                          <p:attrName>ppt_x</p:attrName>
                                          <p:attrName>ppt_y</p:attrName>
                                        </p:attrNameLst>
                                      </p:cBhvr>
                                      <p:rCtr x="-122" y="-14005"/>
                                    </p:animMotion>
                                  </p:childTnLst>
                                </p:cTn>
                              </p:par>
                            </p:childTnLst>
                          </p:cTn>
                        </p:par>
                        <p:par>
                          <p:cTn id="414" fill="hold">
                            <p:stCondLst>
                              <p:cond delay="20500"/>
                            </p:stCondLst>
                            <p:childTnLst>
                              <p:par>
                                <p:cTn id="415" presetID="2" presetClass="exit" presetSubtype="4" fill="hold" nodeType="afterEffect">
                                  <p:stCondLst>
                                    <p:cond delay="0"/>
                                  </p:stCondLst>
                                  <p:childTnLst>
                                    <p:anim calcmode="lin" valueType="num">
                                      <p:cBhvr additive="base">
                                        <p:cTn id="416" dur="500"/>
                                        <p:tgtEl>
                                          <p:spTgt spid="27"/>
                                        </p:tgtEl>
                                        <p:attrNameLst>
                                          <p:attrName>ppt_x</p:attrName>
                                        </p:attrNameLst>
                                      </p:cBhvr>
                                      <p:tavLst>
                                        <p:tav tm="0">
                                          <p:val>
                                            <p:strVal val="ppt_x"/>
                                          </p:val>
                                        </p:tav>
                                        <p:tav tm="100000">
                                          <p:val>
                                            <p:strVal val="ppt_x"/>
                                          </p:val>
                                        </p:tav>
                                      </p:tavLst>
                                    </p:anim>
                                    <p:anim calcmode="lin" valueType="num">
                                      <p:cBhvr additive="base">
                                        <p:cTn id="417" dur="500"/>
                                        <p:tgtEl>
                                          <p:spTgt spid="27"/>
                                        </p:tgtEl>
                                        <p:attrNameLst>
                                          <p:attrName>ppt_y</p:attrName>
                                        </p:attrNameLst>
                                      </p:cBhvr>
                                      <p:tavLst>
                                        <p:tav tm="0">
                                          <p:val>
                                            <p:strVal val="ppt_y"/>
                                          </p:val>
                                        </p:tav>
                                        <p:tav tm="100000">
                                          <p:val>
                                            <p:strVal val="1+ppt_h/2"/>
                                          </p:val>
                                        </p:tav>
                                      </p:tavLst>
                                    </p:anim>
                                    <p:set>
                                      <p:cBhvr>
                                        <p:cTn id="418" dur="1" fill="hold">
                                          <p:stCondLst>
                                            <p:cond delay="499"/>
                                          </p:stCondLst>
                                        </p:cTn>
                                        <p:tgtEl>
                                          <p:spTgt spid="27"/>
                                        </p:tgtEl>
                                        <p:attrNameLst>
                                          <p:attrName>style.visibility</p:attrName>
                                        </p:attrNameLst>
                                      </p:cBhvr>
                                      <p:to>
                                        <p:strVal val="hidden"/>
                                      </p:to>
                                    </p:set>
                                  </p:childTnLst>
                                </p:cTn>
                              </p:par>
                              <p:par>
                                <p:cTn id="419" presetID="2" presetClass="exit" presetSubtype="4" fill="hold" nodeType="withEffect">
                                  <p:stCondLst>
                                    <p:cond delay="0"/>
                                  </p:stCondLst>
                                  <p:childTnLst>
                                    <p:anim calcmode="lin" valueType="num">
                                      <p:cBhvr additive="base">
                                        <p:cTn id="420" dur="500"/>
                                        <p:tgtEl>
                                          <p:spTgt spid="61"/>
                                        </p:tgtEl>
                                        <p:attrNameLst>
                                          <p:attrName>ppt_x</p:attrName>
                                        </p:attrNameLst>
                                      </p:cBhvr>
                                      <p:tavLst>
                                        <p:tav tm="0">
                                          <p:val>
                                            <p:strVal val="ppt_x"/>
                                          </p:val>
                                        </p:tav>
                                        <p:tav tm="100000">
                                          <p:val>
                                            <p:strVal val="ppt_x"/>
                                          </p:val>
                                        </p:tav>
                                      </p:tavLst>
                                    </p:anim>
                                    <p:anim calcmode="lin" valueType="num">
                                      <p:cBhvr additive="base">
                                        <p:cTn id="421" dur="500"/>
                                        <p:tgtEl>
                                          <p:spTgt spid="61"/>
                                        </p:tgtEl>
                                        <p:attrNameLst>
                                          <p:attrName>ppt_y</p:attrName>
                                        </p:attrNameLst>
                                      </p:cBhvr>
                                      <p:tavLst>
                                        <p:tav tm="0">
                                          <p:val>
                                            <p:strVal val="ppt_y"/>
                                          </p:val>
                                        </p:tav>
                                        <p:tav tm="100000">
                                          <p:val>
                                            <p:strVal val="1+ppt_h/2"/>
                                          </p:val>
                                        </p:tav>
                                      </p:tavLst>
                                    </p:anim>
                                    <p:set>
                                      <p:cBhvr>
                                        <p:cTn id="422" dur="1" fill="hold">
                                          <p:stCondLst>
                                            <p:cond delay="499"/>
                                          </p:stCondLst>
                                        </p:cTn>
                                        <p:tgtEl>
                                          <p:spTgt spid="61"/>
                                        </p:tgtEl>
                                        <p:attrNameLst>
                                          <p:attrName>style.visibility</p:attrName>
                                        </p:attrNameLst>
                                      </p:cBhvr>
                                      <p:to>
                                        <p:strVal val="hidden"/>
                                      </p:to>
                                    </p:set>
                                  </p:childTnLst>
                                </p:cTn>
                              </p:par>
                            </p:childTnLst>
                          </p:cTn>
                        </p:par>
                        <p:par>
                          <p:cTn id="423" fill="hold">
                            <p:stCondLst>
                              <p:cond delay="21000"/>
                            </p:stCondLst>
                            <p:childTnLst>
                              <p:par>
                                <p:cTn id="424" presetID="16" presetClass="emph" presetSubtype="0" fill="hold" grpId="2" nodeType="afterEffect">
                                  <p:stCondLst>
                                    <p:cond delay="0"/>
                                  </p:stCondLst>
                                  <p:iterate type="lt">
                                    <p:tmPct val="4000"/>
                                  </p:iterate>
                                  <p:childTnLst>
                                    <p:set>
                                      <p:cBhvr override="childStyle">
                                        <p:cTn id="425" dur="500" fill="hold"/>
                                        <p:tgtEl>
                                          <p:spTgt spid="40"/>
                                        </p:tgtEl>
                                        <p:attrNameLst>
                                          <p:attrName>style.color</p:attrName>
                                        </p:attrNameLst>
                                      </p:cBhvr>
                                      <p:to>
                                        <p:clrVal>
                                          <a:srgbClr val="C00000"/>
                                        </p:clrVal>
                                      </p:to>
                                    </p:set>
                                    <p:set>
                                      <p:cBhvr>
                                        <p:cTn id="426" dur="500" fill="hold"/>
                                        <p:tgtEl>
                                          <p:spTgt spid="40"/>
                                        </p:tgtEl>
                                        <p:attrNameLst>
                                          <p:attrName>fillcolor</p:attrName>
                                        </p:attrNameLst>
                                      </p:cBhvr>
                                      <p:to>
                                        <p:clrVal>
                                          <a:srgbClr val="C00000"/>
                                        </p:clrVal>
                                      </p:to>
                                    </p:set>
                                    <p:set>
                                      <p:cBhvr>
                                        <p:cTn id="427" dur="500" fill="hold"/>
                                        <p:tgtEl>
                                          <p:spTgt spid="40"/>
                                        </p:tgtEl>
                                        <p:attrNameLst>
                                          <p:attrName>fill.type</p:attrName>
                                        </p:attrNameLst>
                                      </p:cBhvr>
                                      <p:to>
                                        <p:strVal val="solid"/>
                                      </p:to>
                                    </p:set>
                                  </p:childTnLst>
                                  <p:subTnLst>
                                    <p:audio>
                                      <p:cMediaNode>
                                        <p:cTn display="0" masterRel="sameClick">
                                          <p:stCondLst>
                                            <p:cond evt="begin" delay="0">
                                              <p:tn val="424"/>
                                            </p:cond>
                                          </p:stCondLst>
                                          <p:endCondLst>
                                            <p:cond evt="onStopAudio" delay="0">
                                              <p:tgtEl>
                                                <p:sldTgt/>
                                              </p:tgtEl>
                                            </p:cond>
                                          </p:endCondLst>
                                        </p:cTn>
                                        <p:tgtEl>
                                          <p:sndTgt r:embed="rId15" name="WhizzUpper.wav"/>
                                        </p:tgtEl>
                                      </p:cMediaNode>
                                    </p:audio>
                                  </p:subTnLst>
                                </p:cTn>
                              </p:par>
                            </p:childTnLst>
                          </p:cTn>
                        </p:par>
                      </p:childTnLst>
                    </p:cTn>
                  </p:par>
                </p:childTnLst>
              </p:cTn>
              <p:nextCondLst>
                <p:cond evt="onClick" delay="0">
                  <p:tgtEl>
                    <p:spTgt spid="40"/>
                  </p:tgtEl>
                </p:cond>
              </p:nextCondLst>
            </p:seq>
            <p:seq concurrent="1" nextAc="seek">
              <p:cTn id="428" restart="whenNotActive" fill="hold" evtFilter="cancelBubble" nodeType="interactiveSeq">
                <p:stCondLst>
                  <p:cond evt="onClick" delay="0">
                    <p:tgtEl>
                      <p:spTgt spid="51"/>
                    </p:tgtEl>
                  </p:cond>
                </p:stCondLst>
                <p:endSync evt="end" delay="0">
                  <p:rtn val="all"/>
                </p:endSync>
                <p:childTnLst>
                  <p:par>
                    <p:cTn id="429" fill="hold">
                      <p:stCondLst>
                        <p:cond delay="0"/>
                      </p:stCondLst>
                      <p:childTnLst>
                        <p:par>
                          <p:cTn id="430" fill="hold">
                            <p:stCondLst>
                              <p:cond delay="0"/>
                            </p:stCondLst>
                            <p:childTnLst>
                              <p:par>
                                <p:cTn id="431" presetID="1" presetClass="entr" presetSubtype="0" fill="hold" grpId="0" nodeType="withEffect">
                                  <p:stCondLst>
                                    <p:cond delay="0"/>
                                  </p:stCondLst>
                                  <p:childTnLst>
                                    <p:set>
                                      <p:cBhvr>
                                        <p:cTn id="432" dur="1" fill="hold">
                                          <p:stCondLst>
                                            <p:cond delay="0"/>
                                          </p:stCondLst>
                                        </p:cTn>
                                        <p:tgtEl>
                                          <p:spTgt spid="28"/>
                                        </p:tgtEl>
                                        <p:attrNameLst>
                                          <p:attrName>style.visibility</p:attrName>
                                        </p:attrNameLst>
                                      </p:cBhvr>
                                      <p:to>
                                        <p:strVal val="visible"/>
                                      </p:to>
                                    </p:set>
                                  </p:childTnLst>
                                </p:cTn>
                              </p:par>
                              <p:par>
                                <p:cTn id="433" presetID="1" presetClass="entr" presetSubtype="0" fill="hold" grpId="0" nodeType="withEffect">
                                  <p:stCondLst>
                                    <p:cond delay="0"/>
                                  </p:stCondLst>
                                  <p:childTnLst>
                                    <p:set>
                                      <p:cBhvr>
                                        <p:cTn id="434" dur="1" fill="hold">
                                          <p:stCondLst>
                                            <p:cond delay="0"/>
                                          </p:stCondLst>
                                        </p:cTn>
                                        <p:tgtEl>
                                          <p:spTgt spid="29"/>
                                        </p:tgtEl>
                                        <p:attrNameLst>
                                          <p:attrName>style.visibility</p:attrName>
                                        </p:attrNameLst>
                                      </p:cBhvr>
                                      <p:to>
                                        <p:strVal val="visible"/>
                                      </p:to>
                                    </p:set>
                                  </p:childTnLst>
                                </p:cTn>
                              </p:par>
                              <p:par>
                                <p:cTn id="435" presetID="1" presetClass="entr" presetSubtype="0" fill="hold" grpId="0" nodeType="withEffect">
                                  <p:stCondLst>
                                    <p:cond delay="0"/>
                                  </p:stCondLst>
                                  <p:childTnLst>
                                    <p:set>
                                      <p:cBhvr>
                                        <p:cTn id="436" dur="1" fill="hold">
                                          <p:stCondLst>
                                            <p:cond delay="0"/>
                                          </p:stCondLst>
                                        </p:cTn>
                                        <p:tgtEl>
                                          <p:spTgt spid="30"/>
                                        </p:tgtEl>
                                        <p:attrNameLst>
                                          <p:attrName>style.visibility</p:attrName>
                                        </p:attrNameLst>
                                      </p:cBhvr>
                                      <p:to>
                                        <p:strVal val="visible"/>
                                      </p:to>
                                    </p:set>
                                  </p:childTnLst>
                                </p:cTn>
                              </p:par>
                              <p:par>
                                <p:cTn id="437" presetID="1" presetClass="entr" presetSubtype="0" fill="hold" grpId="0" nodeType="withEffect">
                                  <p:stCondLst>
                                    <p:cond delay="0"/>
                                  </p:stCondLst>
                                  <p:childTnLst>
                                    <p:set>
                                      <p:cBhvr>
                                        <p:cTn id="438" dur="1" fill="hold">
                                          <p:stCondLst>
                                            <p:cond delay="0"/>
                                          </p:stCondLst>
                                        </p:cTn>
                                        <p:tgtEl>
                                          <p:spTgt spid="31"/>
                                        </p:tgtEl>
                                        <p:attrNameLst>
                                          <p:attrName>style.visibility</p:attrName>
                                        </p:attrNameLst>
                                      </p:cBhvr>
                                      <p:to>
                                        <p:strVal val="visible"/>
                                      </p:to>
                                    </p:set>
                                  </p:childTnLst>
                                </p:cTn>
                              </p:par>
                              <p:par>
                                <p:cTn id="439" presetID="1" presetClass="entr" presetSubtype="0" fill="hold" grpId="0" nodeType="withEffect">
                                  <p:stCondLst>
                                    <p:cond delay="0"/>
                                  </p:stCondLst>
                                  <p:childTnLst>
                                    <p:set>
                                      <p:cBhvr>
                                        <p:cTn id="440" dur="1" fill="hold">
                                          <p:stCondLst>
                                            <p:cond delay="0"/>
                                          </p:stCondLst>
                                        </p:cTn>
                                        <p:tgtEl>
                                          <p:spTgt spid="32"/>
                                        </p:tgtEl>
                                        <p:attrNameLst>
                                          <p:attrName>style.visibility</p:attrName>
                                        </p:attrNameLst>
                                      </p:cBhvr>
                                      <p:to>
                                        <p:strVal val="visible"/>
                                      </p:to>
                                    </p:set>
                                  </p:childTnLst>
                                </p:cTn>
                              </p:par>
                              <p:par>
                                <p:cTn id="441" presetID="1" presetClass="entr" presetSubtype="0" fill="hold" grpId="0" nodeType="withEffect">
                                  <p:stCondLst>
                                    <p:cond delay="0"/>
                                  </p:stCondLst>
                                  <p:childTnLst>
                                    <p:set>
                                      <p:cBhvr>
                                        <p:cTn id="442" dur="1" fill="hold">
                                          <p:stCondLst>
                                            <p:cond delay="0"/>
                                          </p:stCondLst>
                                        </p:cTn>
                                        <p:tgtEl>
                                          <p:spTgt spid="47"/>
                                        </p:tgtEl>
                                        <p:attrNameLst>
                                          <p:attrName>style.visibility</p:attrName>
                                        </p:attrNameLst>
                                      </p:cBhvr>
                                      <p:to>
                                        <p:strVal val="visible"/>
                                      </p:to>
                                    </p:set>
                                  </p:childTnLst>
                                </p:cTn>
                              </p:par>
                              <p:par>
                                <p:cTn id="443" presetID="1" presetClass="entr" presetSubtype="0" fill="hold" grpId="0" nodeType="withEffect">
                                  <p:stCondLst>
                                    <p:cond delay="0"/>
                                  </p:stCondLst>
                                  <p:childTnLst>
                                    <p:set>
                                      <p:cBhvr>
                                        <p:cTn id="444" dur="1" fill="hold">
                                          <p:stCondLst>
                                            <p:cond delay="0"/>
                                          </p:stCondLst>
                                        </p:cTn>
                                        <p:tgtEl>
                                          <p:spTgt spid="54"/>
                                        </p:tgtEl>
                                        <p:attrNameLst>
                                          <p:attrName>style.visibility</p:attrName>
                                        </p:attrNameLst>
                                      </p:cBhvr>
                                      <p:to>
                                        <p:strVal val="visible"/>
                                      </p:to>
                                    </p:set>
                                  </p:childTnLst>
                                </p:cTn>
                              </p:par>
                              <p:par>
                                <p:cTn id="445" presetID="1" presetClass="entr" presetSubtype="0" fill="hold" grpId="0" nodeType="withEffect">
                                  <p:stCondLst>
                                    <p:cond delay="0"/>
                                  </p:stCondLst>
                                  <p:childTnLst>
                                    <p:set>
                                      <p:cBhvr>
                                        <p:cTn id="446" dur="1" fill="hold">
                                          <p:stCondLst>
                                            <p:cond delay="0"/>
                                          </p:stCondLst>
                                        </p:cTn>
                                        <p:tgtEl>
                                          <p:spTgt spid="62"/>
                                        </p:tgtEl>
                                        <p:attrNameLst>
                                          <p:attrName>style.visibility</p:attrName>
                                        </p:attrNameLst>
                                      </p:cBhvr>
                                      <p:to>
                                        <p:strVal val="visible"/>
                                      </p:to>
                                    </p:set>
                                  </p:childTnLst>
                                </p:cTn>
                              </p:par>
                              <p:par>
                                <p:cTn id="447" presetID="1" presetClass="entr" presetSubtype="0" fill="hold" grpId="0" nodeType="withEffect">
                                  <p:stCondLst>
                                    <p:cond delay="0"/>
                                  </p:stCondLst>
                                  <p:childTnLst>
                                    <p:set>
                                      <p:cBhvr>
                                        <p:cTn id="448" dur="1" fill="hold">
                                          <p:stCondLst>
                                            <p:cond delay="0"/>
                                          </p:stCondLst>
                                        </p:cTn>
                                        <p:tgtEl>
                                          <p:spTgt spid="63"/>
                                        </p:tgtEl>
                                        <p:attrNameLst>
                                          <p:attrName>style.visibility</p:attrName>
                                        </p:attrNameLst>
                                      </p:cBhvr>
                                      <p:to>
                                        <p:strVal val="visible"/>
                                      </p:to>
                                    </p:set>
                                  </p:childTnLst>
                                </p:cTn>
                              </p:par>
                              <p:par>
                                <p:cTn id="449" presetID="1" presetClass="entr" presetSubtype="0" fill="hold" grpId="0" nodeType="withEffect">
                                  <p:stCondLst>
                                    <p:cond delay="0"/>
                                  </p:stCondLst>
                                  <p:childTnLst>
                                    <p:set>
                                      <p:cBhvr>
                                        <p:cTn id="450" dur="1" fill="hold">
                                          <p:stCondLst>
                                            <p:cond delay="0"/>
                                          </p:stCondLst>
                                        </p:cTn>
                                        <p:tgtEl>
                                          <p:spTgt spid="65"/>
                                        </p:tgtEl>
                                        <p:attrNameLst>
                                          <p:attrName>style.visibility</p:attrName>
                                        </p:attrNameLst>
                                      </p:cBhvr>
                                      <p:to>
                                        <p:strVal val="visible"/>
                                      </p:to>
                                    </p:set>
                                  </p:childTnLst>
                                </p:cTn>
                              </p:par>
                              <p:par>
                                <p:cTn id="451" presetID="1" presetClass="entr" presetSubtype="0" fill="hold" grpId="0" nodeType="withEffect">
                                  <p:stCondLst>
                                    <p:cond delay="0"/>
                                  </p:stCondLst>
                                  <p:childTnLst>
                                    <p:set>
                                      <p:cBhvr>
                                        <p:cTn id="452" dur="1" fill="hold">
                                          <p:stCondLst>
                                            <p:cond delay="0"/>
                                          </p:stCondLst>
                                        </p:cTn>
                                        <p:tgtEl>
                                          <p:spTgt spid="37"/>
                                        </p:tgtEl>
                                        <p:attrNameLst>
                                          <p:attrName>style.visibility</p:attrName>
                                        </p:attrNameLst>
                                      </p:cBhvr>
                                      <p:to>
                                        <p:strVal val="visible"/>
                                      </p:to>
                                    </p:set>
                                  </p:childTnLst>
                                </p:cTn>
                              </p:par>
                              <p:par>
                                <p:cTn id="453" presetID="1" presetClass="entr" presetSubtype="0" fill="hold" grpId="0" nodeType="withEffect">
                                  <p:stCondLst>
                                    <p:cond delay="0"/>
                                  </p:stCondLst>
                                  <p:childTnLst>
                                    <p:set>
                                      <p:cBhvr>
                                        <p:cTn id="454" dur="1" fill="hold">
                                          <p:stCondLst>
                                            <p:cond delay="0"/>
                                          </p:stCondLst>
                                        </p:cTn>
                                        <p:tgtEl>
                                          <p:spTgt spid="38"/>
                                        </p:tgtEl>
                                        <p:attrNameLst>
                                          <p:attrName>style.visibility</p:attrName>
                                        </p:attrNameLst>
                                      </p:cBhvr>
                                      <p:to>
                                        <p:strVal val="visible"/>
                                      </p:to>
                                    </p:set>
                                  </p:childTnLst>
                                </p:cTn>
                              </p:par>
                              <p:par>
                                <p:cTn id="455" presetID="1" presetClass="entr" presetSubtype="0" fill="hold" grpId="0" nodeType="withEffect">
                                  <p:stCondLst>
                                    <p:cond delay="0"/>
                                  </p:stCondLst>
                                  <p:childTnLst>
                                    <p:set>
                                      <p:cBhvr>
                                        <p:cTn id="456" dur="1" fill="hold">
                                          <p:stCondLst>
                                            <p:cond delay="0"/>
                                          </p:stCondLst>
                                        </p:cTn>
                                        <p:tgtEl>
                                          <p:spTgt spid="45"/>
                                        </p:tgtEl>
                                        <p:attrNameLst>
                                          <p:attrName>style.visibility</p:attrName>
                                        </p:attrNameLst>
                                      </p:cBhvr>
                                      <p:to>
                                        <p:strVal val="visible"/>
                                      </p:to>
                                    </p:set>
                                  </p:childTnLst>
                                </p:cTn>
                              </p:par>
                              <p:par>
                                <p:cTn id="457" presetID="1" presetClass="entr" presetSubtype="0" fill="hold" grpId="0" nodeType="withEffect">
                                  <p:stCondLst>
                                    <p:cond delay="0"/>
                                  </p:stCondLst>
                                  <p:childTnLst>
                                    <p:set>
                                      <p:cBhvr>
                                        <p:cTn id="458" dur="1" fill="hold">
                                          <p:stCondLst>
                                            <p:cond delay="0"/>
                                          </p:stCondLst>
                                        </p:cTn>
                                        <p:tgtEl>
                                          <p:spTgt spid="64"/>
                                        </p:tgtEl>
                                        <p:attrNameLst>
                                          <p:attrName>style.visibility</p:attrName>
                                        </p:attrNameLst>
                                      </p:cBhvr>
                                      <p:to>
                                        <p:strVal val="visible"/>
                                      </p:to>
                                    </p:set>
                                  </p:childTnLst>
                                </p:cTn>
                              </p:par>
                              <p:par>
                                <p:cTn id="459" presetID="1" presetClass="entr" presetSubtype="0" fill="hold" grpId="0" nodeType="withEffect">
                                  <p:stCondLst>
                                    <p:cond delay="0"/>
                                  </p:stCondLst>
                                  <p:childTnLst>
                                    <p:set>
                                      <p:cBhvr>
                                        <p:cTn id="460" dur="1" fill="hold">
                                          <p:stCondLst>
                                            <p:cond delay="0"/>
                                          </p:stCondLst>
                                        </p:cTn>
                                        <p:tgtEl>
                                          <p:spTgt spid="27"/>
                                        </p:tgtEl>
                                        <p:attrNameLst>
                                          <p:attrName>style.visibility</p:attrName>
                                        </p:attrNameLst>
                                      </p:cBhvr>
                                      <p:to>
                                        <p:strVal val="visible"/>
                                      </p:to>
                                    </p:set>
                                  </p:childTnLst>
                                </p:cTn>
                              </p:par>
                              <p:par>
                                <p:cTn id="461" presetID="1" presetClass="emph" presetSubtype="2" fill="hold" nodeType="withEffect">
                                  <p:stCondLst>
                                    <p:cond delay="0"/>
                                  </p:stCondLst>
                                  <p:childTnLst>
                                    <p:animClr clrSpc="rgb" dir="cw">
                                      <p:cBhvr>
                                        <p:cTn id="462" dur="1000" fill="hold"/>
                                        <p:tgtEl>
                                          <p:spTgt spid="51"/>
                                        </p:tgtEl>
                                        <p:attrNameLst>
                                          <p:attrName>fillcolor</p:attrName>
                                        </p:attrNameLst>
                                      </p:cBhvr>
                                      <p:to>
                                        <a:srgbClr val="4E67C8"/>
                                      </p:to>
                                    </p:animClr>
                                    <p:set>
                                      <p:cBhvr>
                                        <p:cTn id="463" dur="1000" fill="hold"/>
                                        <p:tgtEl>
                                          <p:spTgt spid="51"/>
                                        </p:tgtEl>
                                        <p:attrNameLst>
                                          <p:attrName>fill.type</p:attrName>
                                        </p:attrNameLst>
                                      </p:cBhvr>
                                      <p:to>
                                        <p:strVal val="solid"/>
                                      </p:to>
                                    </p:set>
                                    <p:set>
                                      <p:cBhvr>
                                        <p:cTn id="464" dur="1000" fill="hold"/>
                                        <p:tgtEl>
                                          <p:spTgt spid="51"/>
                                        </p:tgtEl>
                                        <p:attrNameLst>
                                          <p:attrName>fill.on</p:attrName>
                                        </p:attrNameLst>
                                      </p:cBhvr>
                                      <p:to>
                                        <p:strVal val="true"/>
                                      </p:to>
                                    </p:set>
                                  </p:childTnLst>
                                </p:cTn>
                              </p:par>
                              <p:par>
                                <p:cTn id="465" presetID="1" presetClass="emph" presetSubtype="2" fill="hold" nodeType="withEffect">
                                  <p:stCondLst>
                                    <p:cond delay="0"/>
                                  </p:stCondLst>
                                  <p:childTnLst>
                                    <p:animClr clrSpc="rgb" dir="cw">
                                      <p:cBhvr>
                                        <p:cTn id="466" dur="1000" fill="hold"/>
                                        <p:tgtEl>
                                          <p:spTgt spid="53"/>
                                        </p:tgtEl>
                                        <p:attrNameLst>
                                          <p:attrName>fillcolor</p:attrName>
                                        </p:attrNameLst>
                                      </p:cBhvr>
                                      <p:to>
                                        <a:srgbClr val="B4DCFA"/>
                                      </p:to>
                                    </p:animClr>
                                    <p:set>
                                      <p:cBhvr>
                                        <p:cTn id="467" dur="1000" fill="hold"/>
                                        <p:tgtEl>
                                          <p:spTgt spid="53"/>
                                        </p:tgtEl>
                                        <p:attrNameLst>
                                          <p:attrName>fill.type</p:attrName>
                                        </p:attrNameLst>
                                      </p:cBhvr>
                                      <p:to>
                                        <p:strVal val="solid"/>
                                      </p:to>
                                    </p:set>
                                    <p:set>
                                      <p:cBhvr>
                                        <p:cTn id="468" dur="1000" fill="hold"/>
                                        <p:tgtEl>
                                          <p:spTgt spid="53"/>
                                        </p:tgtEl>
                                        <p:attrNameLst>
                                          <p:attrName>fill.on</p:attrName>
                                        </p:attrNameLst>
                                      </p:cBhvr>
                                      <p:to>
                                        <p:strVal val="true"/>
                                      </p:to>
                                    </p:set>
                                  </p:childTnLst>
                                </p:cTn>
                              </p:par>
                            </p:childTnLst>
                          </p:cTn>
                        </p:par>
                        <p:par>
                          <p:cTn id="469" fill="hold">
                            <p:stCondLst>
                              <p:cond delay="1000"/>
                            </p:stCondLst>
                            <p:childTnLst>
                              <p:par>
                                <p:cTn id="470" presetID="9" presetClass="entr" presetSubtype="0" fill="hold" grpId="2" nodeType="afterEffect">
                                  <p:stCondLst>
                                    <p:cond delay="0"/>
                                  </p:stCondLst>
                                  <p:childTnLst>
                                    <p:set>
                                      <p:cBhvr>
                                        <p:cTn id="471" dur="1" fill="hold">
                                          <p:stCondLst>
                                            <p:cond delay="0"/>
                                          </p:stCondLst>
                                        </p:cTn>
                                        <p:tgtEl>
                                          <p:spTgt spid="57"/>
                                        </p:tgtEl>
                                        <p:attrNameLst>
                                          <p:attrName>style.visibility</p:attrName>
                                        </p:attrNameLst>
                                      </p:cBhvr>
                                      <p:to>
                                        <p:strVal val="visible"/>
                                      </p:to>
                                    </p:set>
                                    <p:animEffect transition="in" filter="dissolve">
                                      <p:cBhvr>
                                        <p:cTn id="472" dur="1000"/>
                                        <p:tgtEl>
                                          <p:spTgt spid="57"/>
                                        </p:tgtEl>
                                      </p:cBhvr>
                                    </p:animEffect>
                                  </p:childTnLst>
                                </p:cTn>
                              </p:par>
                            </p:childTnLst>
                          </p:cTn>
                        </p:par>
                      </p:childTnLst>
                    </p:cTn>
                  </p:par>
                </p:childTnLst>
              </p:cTn>
              <p:nextCondLst>
                <p:cond evt="onClick" delay="0">
                  <p:tgtEl>
                    <p:spTgt spid="51"/>
                  </p:tgtEl>
                </p:cond>
              </p:nextCondLst>
            </p:seq>
            <p:seq concurrent="1" nextAc="seek">
              <p:cTn id="473" restart="whenNotActive" fill="hold" evtFilter="cancelBubble" nodeType="interactiveSeq">
                <p:stCondLst>
                  <p:cond evt="onClick" delay="0">
                    <p:tgtEl>
                      <p:spTgt spid="52"/>
                    </p:tgtEl>
                  </p:cond>
                </p:stCondLst>
                <p:endSync evt="end" delay="0">
                  <p:rtn val="all"/>
                </p:endSync>
                <p:childTnLst>
                  <p:par>
                    <p:cTn id="474" fill="hold">
                      <p:stCondLst>
                        <p:cond delay="0"/>
                      </p:stCondLst>
                      <p:childTnLst>
                        <p:par>
                          <p:cTn id="475" fill="hold">
                            <p:stCondLst>
                              <p:cond delay="0"/>
                            </p:stCondLst>
                            <p:childTnLst>
                              <p:par>
                                <p:cTn id="476" presetID="1" presetClass="entr" presetSubtype="0" fill="hold" grpId="1" nodeType="withEffect">
                                  <p:stCondLst>
                                    <p:cond delay="0"/>
                                  </p:stCondLst>
                                  <p:childTnLst>
                                    <p:set>
                                      <p:cBhvr>
                                        <p:cTn id="477" dur="1" fill="hold">
                                          <p:stCondLst>
                                            <p:cond delay="0"/>
                                          </p:stCondLst>
                                        </p:cTn>
                                        <p:tgtEl>
                                          <p:spTgt spid="61"/>
                                        </p:tgtEl>
                                        <p:attrNameLst>
                                          <p:attrName>style.visibility</p:attrName>
                                        </p:attrNameLst>
                                      </p:cBhvr>
                                      <p:to>
                                        <p:strVal val="visible"/>
                                      </p:to>
                                    </p:set>
                                  </p:childTnLst>
                                </p:cTn>
                              </p:par>
                              <p:par>
                                <p:cTn id="478" presetID="1" presetClass="entr" presetSubtype="0" fill="hold" grpId="1" nodeType="withEffect">
                                  <p:stCondLst>
                                    <p:cond delay="0"/>
                                  </p:stCondLst>
                                  <p:childTnLst>
                                    <p:set>
                                      <p:cBhvr>
                                        <p:cTn id="479" dur="1" fill="hold">
                                          <p:stCondLst>
                                            <p:cond delay="0"/>
                                          </p:stCondLst>
                                        </p:cTn>
                                        <p:tgtEl>
                                          <p:spTgt spid="66"/>
                                        </p:tgtEl>
                                        <p:attrNameLst>
                                          <p:attrName>style.visibility</p:attrName>
                                        </p:attrNameLst>
                                      </p:cBhvr>
                                      <p:to>
                                        <p:strVal val="visible"/>
                                      </p:to>
                                    </p:set>
                                  </p:childTnLst>
                                </p:cTn>
                              </p:par>
                              <p:par>
                                <p:cTn id="480" presetID="1" presetClass="entr" presetSubtype="0" fill="hold" grpId="1" nodeType="withEffect">
                                  <p:stCondLst>
                                    <p:cond delay="0"/>
                                  </p:stCondLst>
                                  <p:childTnLst>
                                    <p:set>
                                      <p:cBhvr>
                                        <p:cTn id="481" dur="1" fill="hold">
                                          <p:stCondLst>
                                            <p:cond delay="0"/>
                                          </p:stCondLst>
                                        </p:cTn>
                                        <p:tgtEl>
                                          <p:spTgt spid="67"/>
                                        </p:tgtEl>
                                        <p:attrNameLst>
                                          <p:attrName>style.visibility</p:attrName>
                                        </p:attrNameLst>
                                      </p:cBhvr>
                                      <p:to>
                                        <p:strVal val="visible"/>
                                      </p:to>
                                    </p:set>
                                  </p:childTnLst>
                                </p:cTn>
                              </p:par>
                              <p:par>
                                <p:cTn id="482" presetID="1" presetClass="entr" presetSubtype="0" fill="hold" grpId="1" nodeType="withEffect">
                                  <p:stCondLst>
                                    <p:cond delay="0"/>
                                  </p:stCondLst>
                                  <p:childTnLst>
                                    <p:set>
                                      <p:cBhvr>
                                        <p:cTn id="483" dur="1" fill="hold">
                                          <p:stCondLst>
                                            <p:cond delay="0"/>
                                          </p:stCondLst>
                                        </p:cTn>
                                        <p:tgtEl>
                                          <p:spTgt spid="68"/>
                                        </p:tgtEl>
                                        <p:attrNameLst>
                                          <p:attrName>style.visibility</p:attrName>
                                        </p:attrNameLst>
                                      </p:cBhvr>
                                      <p:to>
                                        <p:strVal val="visible"/>
                                      </p:to>
                                    </p:set>
                                  </p:childTnLst>
                                </p:cTn>
                              </p:par>
                              <p:par>
                                <p:cTn id="484" presetID="1" presetClass="entr" presetSubtype="0" fill="hold" grpId="1" nodeType="withEffect">
                                  <p:stCondLst>
                                    <p:cond delay="0"/>
                                  </p:stCondLst>
                                  <p:childTnLst>
                                    <p:set>
                                      <p:cBhvr>
                                        <p:cTn id="485" dur="1" fill="hold">
                                          <p:stCondLst>
                                            <p:cond delay="0"/>
                                          </p:stCondLst>
                                        </p:cTn>
                                        <p:tgtEl>
                                          <p:spTgt spid="69"/>
                                        </p:tgtEl>
                                        <p:attrNameLst>
                                          <p:attrName>style.visibility</p:attrName>
                                        </p:attrNameLst>
                                      </p:cBhvr>
                                      <p:to>
                                        <p:strVal val="visible"/>
                                      </p:to>
                                    </p:set>
                                  </p:childTnLst>
                                </p:cTn>
                              </p:par>
                              <p:par>
                                <p:cTn id="486" presetID="1" presetClass="entr" presetSubtype="0" fill="hold" grpId="1" nodeType="withEffect">
                                  <p:stCondLst>
                                    <p:cond delay="0"/>
                                  </p:stCondLst>
                                  <p:childTnLst>
                                    <p:set>
                                      <p:cBhvr>
                                        <p:cTn id="487" dur="1" fill="hold">
                                          <p:stCondLst>
                                            <p:cond delay="0"/>
                                          </p:stCondLst>
                                        </p:cTn>
                                        <p:tgtEl>
                                          <p:spTgt spid="70"/>
                                        </p:tgtEl>
                                        <p:attrNameLst>
                                          <p:attrName>style.visibility</p:attrName>
                                        </p:attrNameLst>
                                      </p:cBhvr>
                                      <p:to>
                                        <p:strVal val="visible"/>
                                      </p:to>
                                    </p:set>
                                  </p:childTnLst>
                                </p:cTn>
                              </p:par>
                              <p:par>
                                <p:cTn id="488" presetID="1" presetClass="entr" presetSubtype="0" fill="hold" grpId="1" nodeType="withEffect">
                                  <p:stCondLst>
                                    <p:cond delay="0"/>
                                  </p:stCondLst>
                                  <p:childTnLst>
                                    <p:set>
                                      <p:cBhvr>
                                        <p:cTn id="489" dur="1" fill="hold">
                                          <p:stCondLst>
                                            <p:cond delay="0"/>
                                          </p:stCondLst>
                                        </p:cTn>
                                        <p:tgtEl>
                                          <p:spTgt spid="71"/>
                                        </p:tgtEl>
                                        <p:attrNameLst>
                                          <p:attrName>style.visibility</p:attrName>
                                        </p:attrNameLst>
                                      </p:cBhvr>
                                      <p:to>
                                        <p:strVal val="visible"/>
                                      </p:to>
                                    </p:set>
                                  </p:childTnLst>
                                </p:cTn>
                              </p:par>
                              <p:par>
                                <p:cTn id="490" presetID="1" presetClass="entr" presetSubtype="0" fill="hold" grpId="1" nodeType="withEffect">
                                  <p:stCondLst>
                                    <p:cond delay="0"/>
                                  </p:stCondLst>
                                  <p:childTnLst>
                                    <p:set>
                                      <p:cBhvr>
                                        <p:cTn id="491" dur="1" fill="hold">
                                          <p:stCondLst>
                                            <p:cond delay="0"/>
                                          </p:stCondLst>
                                        </p:cTn>
                                        <p:tgtEl>
                                          <p:spTgt spid="73"/>
                                        </p:tgtEl>
                                        <p:attrNameLst>
                                          <p:attrName>style.visibility</p:attrName>
                                        </p:attrNameLst>
                                      </p:cBhvr>
                                      <p:to>
                                        <p:strVal val="visible"/>
                                      </p:to>
                                    </p:set>
                                  </p:childTnLst>
                                </p:cTn>
                              </p:par>
                              <p:par>
                                <p:cTn id="492" presetID="1" presetClass="entr" presetSubtype="0" fill="hold" grpId="1" nodeType="withEffect">
                                  <p:stCondLst>
                                    <p:cond delay="0"/>
                                  </p:stCondLst>
                                  <p:childTnLst>
                                    <p:set>
                                      <p:cBhvr>
                                        <p:cTn id="493" dur="1" fill="hold">
                                          <p:stCondLst>
                                            <p:cond delay="0"/>
                                          </p:stCondLst>
                                        </p:cTn>
                                        <p:tgtEl>
                                          <p:spTgt spid="74"/>
                                        </p:tgtEl>
                                        <p:attrNameLst>
                                          <p:attrName>style.visibility</p:attrName>
                                        </p:attrNameLst>
                                      </p:cBhvr>
                                      <p:to>
                                        <p:strVal val="visible"/>
                                      </p:to>
                                    </p:set>
                                  </p:childTnLst>
                                </p:cTn>
                              </p:par>
                              <p:par>
                                <p:cTn id="494" presetID="1" presetClass="entr" presetSubtype="0" fill="hold" grpId="1" nodeType="withEffect">
                                  <p:stCondLst>
                                    <p:cond delay="0"/>
                                  </p:stCondLst>
                                  <p:childTnLst>
                                    <p:set>
                                      <p:cBhvr>
                                        <p:cTn id="495" dur="1" fill="hold">
                                          <p:stCondLst>
                                            <p:cond delay="0"/>
                                          </p:stCondLst>
                                        </p:cTn>
                                        <p:tgtEl>
                                          <p:spTgt spid="75"/>
                                        </p:tgtEl>
                                        <p:attrNameLst>
                                          <p:attrName>style.visibility</p:attrName>
                                        </p:attrNameLst>
                                      </p:cBhvr>
                                      <p:to>
                                        <p:strVal val="visible"/>
                                      </p:to>
                                    </p:set>
                                  </p:childTnLst>
                                </p:cTn>
                              </p:par>
                              <p:par>
                                <p:cTn id="496" presetID="1" presetClass="entr" presetSubtype="0" fill="hold" grpId="1" nodeType="withEffect">
                                  <p:stCondLst>
                                    <p:cond delay="0"/>
                                  </p:stCondLst>
                                  <p:childTnLst>
                                    <p:set>
                                      <p:cBhvr>
                                        <p:cTn id="497" dur="1" fill="hold">
                                          <p:stCondLst>
                                            <p:cond delay="0"/>
                                          </p:stCondLst>
                                        </p:cTn>
                                        <p:tgtEl>
                                          <p:spTgt spid="76"/>
                                        </p:tgtEl>
                                        <p:attrNameLst>
                                          <p:attrName>style.visibility</p:attrName>
                                        </p:attrNameLst>
                                      </p:cBhvr>
                                      <p:to>
                                        <p:strVal val="visible"/>
                                      </p:to>
                                    </p:set>
                                  </p:childTnLst>
                                </p:cTn>
                              </p:par>
                              <p:par>
                                <p:cTn id="498" presetID="1" presetClass="entr" presetSubtype="0" fill="hold" grpId="1" nodeType="withEffect">
                                  <p:stCondLst>
                                    <p:cond delay="0"/>
                                  </p:stCondLst>
                                  <p:childTnLst>
                                    <p:set>
                                      <p:cBhvr>
                                        <p:cTn id="499" dur="1" fill="hold">
                                          <p:stCondLst>
                                            <p:cond delay="0"/>
                                          </p:stCondLst>
                                        </p:cTn>
                                        <p:tgtEl>
                                          <p:spTgt spid="77"/>
                                        </p:tgtEl>
                                        <p:attrNameLst>
                                          <p:attrName>style.visibility</p:attrName>
                                        </p:attrNameLst>
                                      </p:cBhvr>
                                      <p:to>
                                        <p:strVal val="visible"/>
                                      </p:to>
                                    </p:set>
                                  </p:childTnLst>
                                </p:cTn>
                              </p:par>
                              <p:par>
                                <p:cTn id="500" presetID="1" presetClass="entr" presetSubtype="0" fill="hold" grpId="1" nodeType="withEffect">
                                  <p:stCondLst>
                                    <p:cond delay="0"/>
                                  </p:stCondLst>
                                  <p:childTnLst>
                                    <p:set>
                                      <p:cBhvr>
                                        <p:cTn id="501" dur="1" fill="hold">
                                          <p:stCondLst>
                                            <p:cond delay="0"/>
                                          </p:stCondLst>
                                        </p:cTn>
                                        <p:tgtEl>
                                          <p:spTgt spid="78"/>
                                        </p:tgtEl>
                                        <p:attrNameLst>
                                          <p:attrName>style.visibility</p:attrName>
                                        </p:attrNameLst>
                                      </p:cBhvr>
                                      <p:to>
                                        <p:strVal val="visible"/>
                                      </p:to>
                                    </p:set>
                                  </p:childTnLst>
                                </p:cTn>
                              </p:par>
                              <p:par>
                                <p:cTn id="502" presetID="1" presetClass="entr" presetSubtype="0" fill="hold" grpId="1" nodeType="withEffect">
                                  <p:stCondLst>
                                    <p:cond delay="0"/>
                                  </p:stCondLst>
                                  <p:childTnLst>
                                    <p:set>
                                      <p:cBhvr>
                                        <p:cTn id="503" dur="1" fill="hold">
                                          <p:stCondLst>
                                            <p:cond delay="0"/>
                                          </p:stCondLst>
                                        </p:cTn>
                                        <p:tgtEl>
                                          <p:spTgt spid="79"/>
                                        </p:tgtEl>
                                        <p:attrNameLst>
                                          <p:attrName>style.visibility</p:attrName>
                                        </p:attrNameLst>
                                      </p:cBhvr>
                                      <p:to>
                                        <p:strVal val="visible"/>
                                      </p:to>
                                    </p:set>
                                  </p:childTnLst>
                                </p:cTn>
                              </p:par>
                              <p:par>
                                <p:cTn id="504" presetID="1" presetClass="entr" presetSubtype="0" fill="hold" grpId="1" nodeType="withEffect">
                                  <p:stCondLst>
                                    <p:cond delay="0"/>
                                  </p:stCondLst>
                                  <p:childTnLst>
                                    <p:set>
                                      <p:cBhvr>
                                        <p:cTn id="505" dur="1" fill="hold">
                                          <p:stCondLst>
                                            <p:cond delay="0"/>
                                          </p:stCondLst>
                                        </p:cTn>
                                        <p:tgtEl>
                                          <p:spTgt spid="80"/>
                                        </p:tgtEl>
                                        <p:attrNameLst>
                                          <p:attrName>style.visibility</p:attrName>
                                        </p:attrNameLst>
                                      </p:cBhvr>
                                      <p:to>
                                        <p:strVal val="visible"/>
                                      </p:to>
                                    </p:set>
                                  </p:childTnLst>
                                </p:cTn>
                              </p:par>
                              <p:par>
                                <p:cTn id="506" presetID="1" presetClass="emph" presetSubtype="2" fill="hold" nodeType="withEffect">
                                  <p:stCondLst>
                                    <p:cond delay="0"/>
                                  </p:stCondLst>
                                  <p:childTnLst>
                                    <p:animClr clrSpc="rgb" dir="cw">
                                      <p:cBhvr>
                                        <p:cTn id="507" dur="1000" fill="hold"/>
                                        <p:tgtEl>
                                          <p:spTgt spid="52"/>
                                        </p:tgtEl>
                                        <p:attrNameLst>
                                          <p:attrName>fillcolor</p:attrName>
                                        </p:attrNameLst>
                                      </p:cBhvr>
                                      <p:to>
                                        <a:srgbClr val="4E67C8"/>
                                      </p:to>
                                    </p:animClr>
                                    <p:set>
                                      <p:cBhvr>
                                        <p:cTn id="508" dur="1000" fill="hold"/>
                                        <p:tgtEl>
                                          <p:spTgt spid="52"/>
                                        </p:tgtEl>
                                        <p:attrNameLst>
                                          <p:attrName>fill.type</p:attrName>
                                        </p:attrNameLst>
                                      </p:cBhvr>
                                      <p:to>
                                        <p:strVal val="solid"/>
                                      </p:to>
                                    </p:set>
                                    <p:set>
                                      <p:cBhvr>
                                        <p:cTn id="509" dur="1000" fill="hold"/>
                                        <p:tgtEl>
                                          <p:spTgt spid="52"/>
                                        </p:tgtEl>
                                        <p:attrNameLst>
                                          <p:attrName>fill.on</p:attrName>
                                        </p:attrNameLst>
                                      </p:cBhvr>
                                      <p:to>
                                        <p:strVal val="true"/>
                                      </p:to>
                                    </p:set>
                                  </p:childTnLst>
                                </p:cTn>
                              </p:par>
                              <p:par>
                                <p:cTn id="510" presetID="1" presetClass="emph" presetSubtype="2" fill="hold" nodeType="withEffect">
                                  <p:stCondLst>
                                    <p:cond delay="0"/>
                                  </p:stCondLst>
                                  <p:childTnLst>
                                    <p:animClr clrSpc="rgb" dir="cw">
                                      <p:cBhvr>
                                        <p:cTn id="511" dur="1000" fill="hold"/>
                                        <p:tgtEl>
                                          <p:spTgt spid="53"/>
                                        </p:tgtEl>
                                        <p:attrNameLst>
                                          <p:attrName>fillcolor</p:attrName>
                                        </p:attrNameLst>
                                      </p:cBhvr>
                                      <p:to>
                                        <a:srgbClr val="B4DCFA"/>
                                      </p:to>
                                    </p:animClr>
                                    <p:set>
                                      <p:cBhvr>
                                        <p:cTn id="512" dur="1000" fill="hold"/>
                                        <p:tgtEl>
                                          <p:spTgt spid="53"/>
                                        </p:tgtEl>
                                        <p:attrNameLst>
                                          <p:attrName>fill.type</p:attrName>
                                        </p:attrNameLst>
                                      </p:cBhvr>
                                      <p:to>
                                        <p:strVal val="solid"/>
                                      </p:to>
                                    </p:set>
                                    <p:set>
                                      <p:cBhvr>
                                        <p:cTn id="513" dur="1000" fill="hold"/>
                                        <p:tgtEl>
                                          <p:spTgt spid="53"/>
                                        </p:tgtEl>
                                        <p:attrNameLst>
                                          <p:attrName>fill.on</p:attrName>
                                        </p:attrNameLst>
                                      </p:cBhvr>
                                      <p:to>
                                        <p:strVal val="true"/>
                                      </p:to>
                                    </p:set>
                                  </p:childTnLst>
                                </p:cTn>
                              </p:par>
                            </p:childTnLst>
                          </p:cTn>
                        </p:par>
                        <p:par>
                          <p:cTn id="514" fill="hold">
                            <p:stCondLst>
                              <p:cond delay="1000"/>
                            </p:stCondLst>
                            <p:childTnLst>
                              <p:par>
                                <p:cTn id="515" presetID="9" presetClass="entr" presetSubtype="0" fill="hold" grpId="3" nodeType="afterEffect">
                                  <p:stCondLst>
                                    <p:cond delay="0"/>
                                  </p:stCondLst>
                                  <p:childTnLst>
                                    <p:set>
                                      <p:cBhvr>
                                        <p:cTn id="516" dur="1" fill="hold">
                                          <p:stCondLst>
                                            <p:cond delay="0"/>
                                          </p:stCondLst>
                                        </p:cTn>
                                        <p:tgtEl>
                                          <p:spTgt spid="57"/>
                                        </p:tgtEl>
                                        <p:attrNameLst>
                                          <p:attrName>style.visibility</p:attrName>
                                        </p:attrNameLst>
                                      </p:cBhvr>
                                      <p:to>
                                        <p:strVal val="visible"/>
                                      </p:to>
                                    </p:set>
                                    <p:animEffect transition="in" filter="dissolve">
                                      <p:cBhvr>
                                        <p:cTn id="517" dur="1000"/>
                                        <p:tgtEl>
                                          <p:spTgt spid="57"/>
                                        </p:tgtEl>
                                      </p:cBhvr>
                                    </p:animEffect>
                                  </p:childTnLst>
                                </p:cTn>
                              </p:par>
                            </p:childTnLst>
                          </p:cTn>
                        </p:par>
                      </p:childTnLst>
                    </p:cTn>
                  </p:par>
                </p:childTnLst>
              </p:cTn>
              <p:nextCondLst>
                <p:cond evt="onClick" delay="0">
                  <p:tgtEl>
                    <p:spTgt spid="52"/>
                  </p:tgtEl>
                </p:cond>
              </p:nextCondLst>
            </p:seq>
          </p:childTnLst>
        </p:cTn>
      </p:par>
    </p:tnLst>
    <p:bldLst>
      <p:bldP spid="4" grpId="0"/>
      <p:bldP spid="4" grpId="1"/>
      <p:bldP spid="4" grpId="2"/>
      <p:bldP spid="4" grpId="3"/>
      <p:bldP spid="9" grpId="0"/>
      <p:bldP spid="9" grpId="1"/>
      <p:bldP spid="21" grpId="0"/>
      <p:bldP spid="21" grpId="1"/>
      <p:bldP spid="25" grpId="0" animBg="1"/>
      <p:bldP spid="25" grpId="1" animBg="1"/>
      <p:bldP spid="25" grpId="2" animBg="1"/>
      <p:bldP spid="27" grpId="0" animBg="1"/>
      <p:bldP spid="27" grpId="1" animBg="1"/>
      <p:bldP spid="28" grpId="0" animBg="1"/>
      <p:bldP spid="28" grpId="1" animBg="1"/>
      <p:bldP spid="29" grpId="0" animBg="1"/>
      <p:bldP spid="29" grpId="1" animBg="1"/>
      <p:bldP spid="30" grpId="0" animBg="1"/>
      <p:bldP spid="30" grpId="1" animBg="1"/>
      <p:bldP spid="31" grpId="0" animBg="1"/>
      <p:bldP spid="31" grpId="1" animBg="1"/>
      <p:bldP spid="32" grpId="0" animBg="1"/>
      <p:bldP spid="32" grpId="1" animBg="1"/>
      <p:bldP spid="47" grpId="0" animBg="1"/>
      <p:bldP spid="47" grpId="1" animBg="1"/>
      <p:bldP spid="54" grpId="0" animBg="1"/>
      <p:bldP spid="54" grpId="1" animBg="1"/>
      <p:bldP spid="62" grpId="0" animBg="1"/>
      <p:bldP spid="62" grpId="1" animBg="1"/>
      <p:bldP spid="63" grpId="0" animBg="1"/>
      <p:bldP spid="63" grpId="1" animBg="1"/>
      <p:bldP spid="65" grpId="0" animBg="1"/>
      <p:bldP spid="65" grpId="1" animBg="1"/>
      <p:bldP spid="72" grpId="0" animBg="1"/>
      <p:bldP spid="72" grpId="1" animBg="1"/>
      <p:bldP spid="72" grpId="2" animBg="1"/>
      <p:bldP spid="37" grpId="0" animBg="1"/>
      <p:bldP spid="37" grpId="1" animBg="1"/>
      <p:bldP spid="38" grpId="0" animBg="1"/>
      <p:bldP spid="38" grpId="1" animBg="1"/>
      <p:bldP spid="55" grpId="0"/>
      <p:bldP spid="55" grpId="1"/>
      <p:bldP spid="58" grpId="0"/>
      <p:bldP spid="58" grpId="1"/>
      <p:bldP spid="45" grpId="0" animBg="1"/>
      <p:bldP spid="45" grpId="1" animBg="1"/>
      <p:bldP spid="64" grpId="0" animBg="1"/>
      <p:bldP spid="64" grpId="1" animBg="1"/>
      <p:bldP spid="50" grpId="0"/>
      <p:bldP spid="50" grpId="1"/>
      <p:bldP spid="6" grpId="0"/>
      <p:bldP spid="6" grpId="1"/>
      <p:bldP spid="33" grpId="0"/>
      <p:bldP spid="34" grpId="0"/>
      <p:bldP spid="35" grpId="0"/>
      <p:bldP spid="36" grpId="0"/>
      <p:bldP spid="40" grpId="0" animBg="1"/>
      <p:bldP spid="40" grpId="1" animBg="1"/>
      <p:bldP spid="40" grpId="2" animBg="1"/>
      <p:bldP spid="41" grpId="0"/>
      <p:bldP spid="41" grpId="1"/>
      <p:bldP spid="42" grpId="0"/>
      <p:bldP spid="43" grpId="0"/>
      <p:bldP spid="44" grpId="0"/>
      <p:bldP spid="46" grpId="0"/>
      <p:bldP spid="5" grpId="0" animBg="1"/>
      <p:bldP spid="7" grpId="0" animBg="1"/>
      <p:bldP spid="7" grpId="1" animBg="1"/>
      <p:bldP spid="48" grpId="0" animBg="1"/>
      <p:bldP spid="48" grpId="1" animBg="1"/>
      <p:bldP spid="49" grpId="0" animBg="1"/>
      <p:bldP spid="49" grpId="1" animBg="1"/>
      <p:bldP spid="8" grpId="0" animBg="1"/>
      <p:bldP spid="8" grpId="1" animBg="1"/>
      <p:bldP spid="57" grpId="0" animBg="1"/>
      <p:bldP spid="57" grpId="1" animBg="1"/>
      <p:bldP spid="57" grpId="2" animBg="1"/>
      <p:bldP spid="57" grpId="3" animBg="1"/>
      <p:bldP spid="57" grpId="4" animBg="1"/>
      <p:bldP spid="59" grpId="0" animBg="1"/>
      <p:bldP spid="60" grpId="0" animBg="1"/>
      <p:bldP spid="61" grpId="0" animBg="1"/>
      <p:bldP spid="61" grpId="1" animBg="1"/>
      <p:bldP spid="66" grpId="0" animBg="1"/>
      <p:bldP spid="66" grpId="1" animBg="1"/>
      <p:bldP spid="67" grpId="0" animBg="1"/>
      <p:bldP spid="67" grpId="1" animBg="1"/>
      <p:bldP spid="68" grpId="0" animBg="1"/>
      <p:bldP spid="68" grpId="1" animBg="1"/>
      <p:bldP spid="69" grpId="0" animBg="1"/>
      <p:bldP spid="69" grpId="1" animBg="1"/>
      <p:bldP spid="70" grpId="0" animBg="1"/>
      <p:bldP spid="70" grpId="1" animBg="1"/>
      <p:bldP spid="71" grpId="0" animBg="1"/>
      <p:bldP spid="71" grpId="1" animBg="1"/>
      <p:bldP spid="73" grpId="0" animBg="1"/>
      <p:bldP spid="73" grpId="1" animBg="1"/>
      <p:bldP spid="74" grpId="0" animBg="1"/>
      <p:bldP spid="74" grpId="1" animBg="1"/>
      <p:bldP spid="75" grpId="0" animBg="1"/>
      <p:bldP spid="75" grpId="1" animBg="1"/>
      <p:bldP spid="76" grpId="0" animBg="1"/>
      <p:bldP spid="76" grpId="1" animBg="1"/>
      <p:bldP spid="77" grpId="0" animBg="1"/>
      <p:bldP spid="77" grpId="1" animBg="1"/>
      <p:bldP spid="78" grpId="0" animBg="1"/>
      <p:bldP spid="78" grpId="1" animBg="1"/>
      <p:bldP spid="79" grpId="0" animBg="1"/>
      <p:bldP spid="79" grpId="1" animBg="1"/>
      <p:bldP spid="80" grpId="0" animBg="1"/>
      <p:bldP spid="80" grpId="1"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1" name="Tabulka 110">
            <a:extLst>
              <a:ext uri="{FF2B5EF4-FFF2-40B4-BE49-F238E27FC236}">
                <a16:creationId xmlns:a16="http://schemas.microsoft.com/office/drawing/2014/main" id="{4FA6B689-AE98-4D3B-8DC9-22D64D3597FC}"/>
              </a:ext>
            </a:extLst>
          </p:cNvPr>
          <p:cNvGraphicFramePr>
            <a:graphicFrameLocks noGrp="1"/>
          </p:cNvGraphicFramePr>
          <p:nvPr>
            <p:extLst>
              <p:ext uri="{D42A27DB-BD31-4B8C-83A1-F6EECF244321}">
                <p14:modId xmlns:p14="http://schemas.microsoft.com/office/powerpoint/2010/main" val="2049669166"/>
              </p:ext>
            </p:extLst>
          </p:nvPr>
        </p:nvGraphicFramePr>
        <p:xfrm>
          <a:off x="5652000" y="1188000"/>
          <a:ext cx="3024000" cy="1440000"/>
        </p:xfrm>
        <a:graphic>
          <a:graphicData uri="http://schemas.openxmlformats.org/drawingml/2006/table">
            <a:tbl>
              <a:tblPr firstRow="1">
                <a:tableStyleId>{5C22544A-7EE6-4342-B048-85BDC9FD1C3A}</a:tableStyleId>
              </a:tblPr>
              <a:tblGrid>
                <a:gridCol w="378000">
                  <a:extLst>
                    <a:ext uri="{9D8B030D-6E8A-4147-A177-3AD203B41FA5}">
                      <a16:colId xmlns:a16="http://schemas.microsoft.com/office/drawing/2014/main" val="2262104106"/>
                    </a:ext>
                  </a:extLst>
                </a:gridCol>
                <a:gridCol w="378000">
                  <a:extLst>
                    <a:ext uri="{9D8B030D-6E8A-4147-A177-3AD203B41FA5}">
                      <a16:colId xmlns:a16="http://schemas.microsoft.com/office/drawing/2014/main" val="20000"/>
                    </a:ext>
                  </a:extLst>
                </a:gridCol>
                <a:gridCol w="378000">
                  <a:extLst>
                    <a:ext uri="{9D8B030D-6E8A-4147-A177-3AD203B41FA5}">
                      <a16:colId xmlns:a16="http://schemas.microsoft.com/office/drawing/2014/main" val="2540462792"/>
                    </a:ext>
                  </a:extLst>
                </a:gridCol>
                <a:gridCol w="378000">
                  <a:extLst>
                    <a:ext uri="{9D8B030D-6E8A-4147-A177-3AD203B41FA5}">
                      <a16:colId xmlns:a16="http://schemas.microsoft.com/office/drawing/2014/main" val="2302868131"/>
                    </a:ext>
                  </a:extLst>
                </a:gridCol>
                <a:gridCol w="378000">
                  <a:extLst>
                    <a:ext uri="{9D8B030D-6E8A-4147-A177-3AD203B41FA5}">
                      <a16:colId xmlns:a16="http://schemas.microsoft.com/office/drawing/2014/main" val="3566043464"/>
                    </a:ext>
                  </a:extLst>
                </a:gridCol>
                <a:gridCol w="378000">
                  <a:extLst>
                    <a:ext uri="{9D8B030D-6E8A-4147-A177-3AD203B41FA5}">
                      <a16:colId xmlns:a16="http://schemas.microsoft.com/office/drawing/2014/main" val="2494122162"/>
                    </a:ext>
                  </a:extLst>
                </a:gridCol>
                <a:gridCol w="378000">
                  <a:extLst>
                    <a:ext uri="{9D8B030D-6E8A-4147-A177-3AD203B41FA5}">
                      <a16:colId xmlns:a16="http://schemas.microsoft.com/office/drawing/2014/main" val="1167935399"/>
                    </a:ext>
                  </a:extLst>
                </a:gridCol>
                <a:gridCol w="378000">
                  <a:extLst>
                    <a:ext uri="{9D8B030D-6E8A-4147-A177-3AD203B41FA5}">
                      <a16:colId xmlns:a16="http://schemas.microsoft.com/office/drawing/2014/main" val="20002"/>
                    </a:ext>
                  </a:extLst>
                </a:gridCol>
              </a:tblGrid>
              <a:tr h="180000">
                <a:tc>
                  <a:txBody>
                    <a:bodyPr/>
                    <a:lstStyle/>
                    <a:p>
                      <a:pPr algn="ctr"/>
                      <a:endParaRPr lang="en-GB" sz="1000" noProof="0" dirty="0">
                        <a:latin typeface="Cambria Math" panose="02040503050406030204" pitchFamily="18" charset="0"/>
                        <a:ea typeface="Cambria Math" panose="02040503050406030204" pitchFamily="18" charset="0"/>
                      </a:endParaRPr>
                    </a:p>
                  </a:txBody>
                  <a:tcPr marL="0" marR="0" marT="0" marB="0"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50000"/>
                      </a:schemeClr>
                    </a:solidFill>
                  </a:tcPr>
                </a:tc>
                <a:tc>
                  <a:txBody>
                    <a:bodyPr/>
                    <a:lstStyle/>
                    <a:p>
                      <a:pPr algn="ctr"/>
                      <a:r>
                        <a:rPr lang="cs-CZ" sz="1000" noProof="0" dirty="0">
                          <a:latin typeface="Cambria Math" panose="02040503050406030204" pitchFamily="18" charset="0"/>
                          <a:ea typeface="Cambria Math" panose="02040503050406030204" pitchFamily="18" charset="0"/>
                        </a:rPr>
                        <a:t>6</a:t>
                      </a:r>
                      <a:endParaRPr lang="en-GB" sz="100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50000"/>
                      </a:schemeClr>
                    </a:solidFill>
                  </a:tcPr>
                </a:tc>
                <a:tc>
                  <a:txBody>
                    <a:bodyPr/>
                    <a:lstStyle/>
                    <a:p>
                      <a:pPr algn="ctr"/>
                      <a:r>
                        <a:rPr lang="cs-CZ" sz="1000" noProof="0" dirty="0">
                          <a:latin typeface="Cambria Math" panose="02040503050406030204" pitchFamily="18" charset="0"/>
                          <a:ea typeface="Cambria Math" panose="02040503050406030204" pitchFamily="18" charset="0"/>
                        </a:rPr>
                        <a:t>7</a:t>
                      </a:r>
                      <a:endParaRPr lang="en-GB" sz="100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50000"/>
                      </a:schemeClr>
                    </a:solidFill>
                  </a:tcPr>
                </a:tc>
                <a:tc>
                  <a:txBody>
                    <a:bodyPr/>
                    <a:lstStyle/>
                    <a:p>
                      <a:pPr algn="ctr"/>
                      <a:r>
                        <a:rPr lang="cs-CZ" sz="1000" noProof="0" dirty="0">
                          <a:latin typeface="Cambria Math" panose="02040503050406030204" pitchFamily="18" charset="0"/>
                          <a:ea typeface="Cambria Math" panose="02040503050406030204" pitchFamily="18" charset="0"/>
                        </a:rPr>
                        <a:t>8</a:t>
                      </a:r>
                      <a:endParaRPr lang="en-GB" sz="100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50000"/>
                      </a:schemeClr>
                    </a:solidFill>
                  </a:tcPr>
                </a:tc>
                <a:tc>
                  <a:txBody>
                    <a:bodyPr/>
                    <a:lstStyle/>
                    <a:p>
                      <a:pPr algn="ctr"/>
                      <a:r>
                        <a:rPr lang="cs-CZ" sz="1000" noProof="0" dirty="0">
                          <a:latin typeface="Cambria Math" panose="02040503050406030204" pitchFamily="18" charset="0"/>
                          <a:ea typeface="Cambria Math" panose="02040503050406030204" pitchFamily="18" charset="0"/>
                        </a:rPr>
                        <a:t>9</a:t>
                      </a:r>
                      <a:endParaRPr lang="en-GB" sz="100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50000"/>
                      </a:schemeClr>
                    </a:solidFill>
                  </a:tcPr>
                </a:tc>
                <a:tc>
                  <a:txBody>
                    <a:bodyPr/>
                    <a:lstStyle/>
                    <a:p>
                      <a:pPr algn="ctr"/>
                      <a:r>
                        <a:rPr lang="cs-CZ" sz="1000" noProof="0" dirty="0">
                          <a:latin typeface="Cambria Math" panose="02040503050406030204" pitchFamily="18" charset="0"/>
                          <a:ea typeface="Cambria Math" panose="02040503050406030204" pitchFamily="18" charset="0"/>
                        </a:rPr>
                        <a:t>10</a:t>
                      </a:r>
                      <a:endParaRPr lang="en-GB" sz="100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50000"/>
                      </a:schemeClr>
                    </a:solidFill>
                  </a:tcPr>
                </a:tc>
                <a:tc>
                  <a:txBody>
                    <a:bodyPr/>
                    <a:lstStyle/>
                    <a:p>
                      <a:pPr algn="ctr"/>
                      <a:r>
                        <a:rPr lang="cs-CZ" sz="1000" noProof="0" dirty="0">
                          <a:latin typeface="Cambria Math" panose="02040503050406030204" pitchFamily="18" charset="0"/>
                          <a:ea typeface="Cambria Math" panose="02040503050406030204" pitchFamily="18" charset="0"/>
                        </a:rPr>
                        <a:t>11</a:t>
                      </a:r>
                      <a:endParaRPr lang="en-GB" sz="100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5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cs-CZ" sz="1000" b="1" noProof="0" dirty="0">
                          <a:solidFill>
                            <a:schemeClr val="bg1"/>
                          </a:solidFill>
                          <a:latin typeface="Cambria Math" panose="02040503050406030204" pitchFamily="18" charset="0"/>
                          <a:ea typeface="Cambria Math" panose="02040503050406030204" pitchFamily="18" charset="0"/>
                        </a:rPr>
                        <a:t>12</a:t>
                      </a:r>
                      <a:endParaRPr lang="en-GB" sz="1000" b="1" noProof="0" dirty="0">
                        <a:solidFill>
                          <a:schemeClr val="bg1"/>
                        </a:solidFill>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50000"/>
                      </a:schemeClr>
                    </a:solidFill>
                  </a:tcPr>
                </a:tc>
                <a:extLst>
                  <a:ext uri="{0D108BD9-81ED-4DB2-BD59-A6C34878D82A}">
                    <a16:rowId xmlns:a16="http://schemas.microsoft.com/office/drawing/2014/main" val="10001"/>
                  </a:ext>
                </a:extLst>
              </a:tr>
              <a:tr h="180000">
                <a:tc>
                  <a:txBody>
                    <a:bodyPr/>
                    <a:lstStyle/>
                    <a:p>
                      <a:pPr algn="ctr"/>
                      <a:r>
                        <a:rPr lang="cs-CZ" sz="1000" b="1" kern="1200" noProof="0" dirty="0">
                          <a:solidFill>
                            <a:schemeClr val="lt1"/>
                          </a:solidFill>
                          <a:latin typeface="Cambria Math" panose="02040503050406030204" pitchFamily="18" charset="0"/>
                          <a:ea typeface="Cambria Math" panose="02040503050406030204" pitchFamily="18" charset="0"/>
                          <a:cs typeface="+mn-cs"/>
                        </a:rPr>
                        <a:t>3</a:t>
                      </a:r>
                      <a:endParaRPr lang="en-GB" sz="1000" b="1" kern="1200" noProof="0" dirty="0">
                        <a:solidFill>
                          <a:schemeClr val="lt1"/>
                        </a:solidFill>
                        <a:latin typeface="Cambria Math" panose="02040503050406030204" pitchFamily="18" charset="0"/>
                        <a:ea typeface="Cambria Math" panose="02040503050406030204" pitchFamily="18" charset="0"/>
                        <a:cs typeface="+mn-cs"/>
                      </a:endParaRPr>
                    </a:p>
                  </a:txBody>
                  <a:tcPr marL="0" marR="0" marT="0" marB="0"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50000"/>
                      </a:schemeClr>
                    </a:solidFill>
                  </a:tcPr>
                </a:tc>
                <a:tc>
                  <a:txBody>
                    <a:bodyPr/>
                    <a:lstStyle/>
                    <a:p>
                      <a:pPr algn="ctr"/>
                      <a:endParaRPr lang="en-GB" sz="1000" b="0" i="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endParaRPr lang="en-GB" sz="1000" b="1" i="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000" b="1" i="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endParaRPr lang="en-GB" sz="1000" b="0" i="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000" b="1" i="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000" b="1" i="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endParaRPr lang="en-GB" sz="1000" b="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extLst>
                  <a:ext uri="{0D108BD9-81ED-4DB2-BD59-A6C34878D82A}">
                    <a16:rowId xmlns:a16="http://schemas.microsoft.com/office/drawing/2014/main" val="10002"/>
                  </a:ext>
                </a:extLst>
              </a:tr>
              <a:tr h="180000">
                <a:tc>
                  <a:txBody>
                    <a:bodyPr/>
                    <a:lstStyle/>
                    <a:p>
                      <a:pPr algn="ctr"/>
                      <a:r>
                        <a:rPr lang="cs-CZ" sz="1000" b="1" kern="1200" noProof="0" dirty="0">
                          <a:solidFill>
                            <a:schemeClr val="lt1"/>
                          </a:solidFill>
                          <a:latin typeface="Cambria Math" panose="02040503050406030204" pitchFamily="18" charset="0"/>
                          <a:ea typeface="Cambria Math" panose="02040503050406030204" pitchFamily="18" charset="0"/>
                          <a:cs typeface="+mn-cs"/>
                        </a:rPr>
                        <a:t>4</a:t>
                      </a:r>
                      <a:endParaRPr lang="en-GB" sz="1000" b="1" kern="1200" noProof="0" dirty="0">
                        <a:solidFill>
                          <a:schemeClr val="lt1"/>
                        </a:solidFill>
                        <a:latin typeface="Cambria Math" panose="02040503050406030204" pitchFamily="18" charset="0"/>
                        <a:ea typeface="Cambria Math" panose="02040503050406030204" pitchFamily="18" charset="0"/>
                        <a:cs typeface="+mn-cs"/>
                      </a:endParaRPr>
                    </a:p>
                  </a:txBody>
                  <a:tcPr marL="0" marR="0" marT="0" marB="0"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50000"/>
                      </a:schemeClr>
                    </a:solidFill>
                  </a:tcPr>
                </a:tc>
                <a:tc>
                  <a:txBody>
                    <a:bodyPr/>
                    <a:lstStyle/>
                    <a:p>
                      <a:pPr algn="ctr"/>
                      <a:endParaRPr lang="en-GB" sz="1000" b="0"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endParaRPr lang="en-GB" sz="1000" b="1"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000" b="1"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000" b="1"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000" b="1"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endParaRPr lang="en-GB" sz="1000" b="0"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GB" sz="1000" b="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extLst>
                  <a:ext uri="{0D108BD9-81ED-4DB2-BD59-A6C34878D82A}">
                    <a16:rowId xmlns:a16="http://schemas.microsoft.com/office/drawing/2014/main" val="10003"/>
                  </a:ext>
                </a:extLst>
              </a:tr>
              <a:tr h="180000">
                <a:tc>
                  <a:txBody>
                    <a:bodyPr/>
                    <a:lstStyle/>
                    <a:p>
                      <a:pPr algn="ctr"/>
                      <a:r>
                        <a:rPr lang="cs-CZ" sz="1000" b="1" kern="1200" noProof="0" dirty="0">
                          <a:solidFill>
                            <a:schemeClr val="lt1"/>
                          </a:solidFill>
                          <a:latin typeface="Cambria Math" panose="02040503050406030204" pitchFamily="18" charset="0"/>
                          <a:ea typeface="Cambria Math" panose="02040503050406030204" pitchFamily="18" charset="0"/>
                          <a:cs typeface="+mn-cs"/>
                        </a:rPr>
                        <a:t>5</a:t>
                      </a:r>
                      <a:endParaRPr lang="en-GB" sz="1000" b="1" kern="1200" noProof="0" dirty="0">
                        <a:solidFill>
                          <a:schemeClr val="lt1"/>
                        </a:solidFill>
                        <a:latin typeface="Cambria Math" panose="02040503050406030204" pitchFamily="18" charset="0"/>
                        <a:ea typeface="Cambria Math" panose="02040503050406030204" pitchFamily="18" charset="0"/>
                        <a:cs typeface="+mn-cs"/>
                      </a:endParaRPr>
                    </a:p>
                  </a:txBody>
                  <a:tcPr marL="0" marR="0" marT="0" marB="0"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50000"/>
                      </a:schemeClr>
                    </a:solidFill>
                  </a:tcPr>
                </a:tc>
                <a:tc>
                  <a:txBody>
                    <a:bodyPr/>
                    <a:lstStyle/>
                    <a:p>
                      <a:pPr algn="ctr"/>
                      <a:endParaRPr lang="en-GB" sz="1000" b="0"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endParaRPr lang="en-GB" sz="1000" b="0"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000" b="1"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000" b="1"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000" b="1"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000" b="1"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GB" sz="1000" b="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extLst>
                  <a:ext uri="{0D108BD9-81ED-4DB2-BD59-A6C34878D82A}">
                    <a16:rowId xmlns:a16="http://schemas.microsoft.com/office/drawing/2014/main" val="3530833670"/>
                  </a:ext>
                </a:extLst>
              </a:tr>
              <a:tr h="180000">
                <a:tc>
                  <a:txBody>
                    <a:bodyPr/>
                    <a:lstStyle/>
                    <a:p>
                      <a:pPr algn="ctr"/>
                      <a:r>
                        <a:rPr lang="cs-CZ" sz="1000" b="1" kern="1200" noProof="0" dirty="0">
                          <a:solidFill>
                            <a:schemeClr val="lt1"/>
                          </a:solidFill>
                          <a:latin typeface="Cambria Math" panose="02040503050406030204" pitchFamily="18" charset="0"/>
                          <a:ea typeface="Cambria Math" panose="02040503050406030204" pitchFamily="18" charset="0"/>
                          <a:cs typeface="+mn-cs"/>
                        </a:rPr>
                        <a:t>6</a:t>
                      </a:r>
                      <a:endParaRPr lang="en-GB" sz="1000" b="1" kern="1200" noProof="0" dirty="0">
                        <a:solidFill>
                          <a:schemeClr val="lt1"/>
                        </a:solidFill>
                        <a:latin typeface="Cambria Math" panose="02040503050406030204" pitchFamily="18" charset="0"/>
                        <a:ea typeface="Cambria Math" panose="02040503050406030204" pitchFamily="18" charset="0"/>
                        <a:cs typeface="+mn-cs"/>
                      </a:endParaRPr>
                    </a:p>
                  </a:txBody>
                  <a:tcPr marL="0" marR="0" marT="0" marB="0"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50000"/>
                      </a:schemeClr>
                    </a:solidFill>
                  </a:tcPr>
                </a:tc>
                <a:tc>
                  <a:txBody>
                    <a:bodyPr/>
                    <a:lstStyle/>
                    <a:p>
                      <a:pPr algn="ctr"/>
                      <a:endParaRPr lang="en-GB" sz="1000" b="0"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endParaRPr lang="en-GB" sz="1000" b="0"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endParaRPr lang="en-GB" sz="1000" b="0"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endParaRPr lang="en-GB" sz="1000" b="0"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000" b="1" i="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000" b="1" i="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GB" sz="1000" b="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extLst>
                  <a:ext uri="{0D108BD9-81ED-4DB2-BD59-A6C34878D82A}">
                    <a16:rowId xmlns:a16="http://schemas.microsoft.com/office/drawing/2014/main" val="3271529384"/>
                  </a:ext>
                </a:extLst>
              </a:tr>
              <a:tr h="180000">
                <a:tc>
                  <a:txBody>
                    <a:bodyPr/>
                    <a:lstStyle/>
                    <a:p>
                      <a:pPr algn="ctr"/>
                      <a:r>
                        <a:rPr lang="cs-CZ" sz="1000" b="1" kern="1200" noProof="0" dirty="0">
                          <a:solidFill>
                            <a:schemeClr val="lt1"/>
                          </a:solidFill>
                          <a:latin typeface="Cambria Math" panose="02040503050406030204" pitchFamily="18" charset="0"/>
                          <a:ea typeface="Cambria Math" panose="02040503050406030204" pitchFamily="18" charset="0"/>
                          <a:cs typeface="+mn-cs"/>
                        </a:rPr>
                        <a:t>7</a:t>
                      </a:r>
                      <a:endParaRPr lang="en-GB" sz="1000" b="1" kern="1200" noProof="0" dirty="0">
                        <a:solidFill>
                          <a:schemeClr val="lt1"/>
                        </a:solidFill>
                        <a:latin typeface="Cambria Math" panose="02040503050406030204" pitchFamily="18" charset="0"/>
                        <a:ea typeface="Cambria Math" panose="02040503050406030204" pitchFamily="18" charset="0"/>
                        <a:cs typeface="+mn-cs"/>
                      </a:endParaRPr>
                    </a:p>
                  </a:txBody>
                  <a:tcPr marL="0" marR="0" marT="0" marB="0"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50000"/>
                      </a:schemeClr>
                    </a:solidFill>
                  </a:tcPr>
                </a:tc>
                <a:tc>
                  <a:txBody>
                    <a:bodyPr/>
                    <a:lstStyle/>
                    <a:p>
                      <a:pPr algn="ctr"/>
                      <a:endParaRPr lang="en-GB" sz="1000" b="0"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endParaRPr lang="en-GB" sz="1000" b="0"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endParaRPr lang="en-GB" sz="1000" b="0"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endParaRPr lang="en-GB" sz="1000" b="0"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000" b="1"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endParaRPr lang="en-GB" sz="1000" b="0"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GB" sz="1000" b="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extLst>
                  <a:ext uri="{0D108BD9-81ED-4DB2-BD59-A6C34878D82A}">
                    <a16:rowId xmlns:a16="http://schemas.microsoft.com/office/drawing/2014/main" val="666970346"/>
                  </a:ext>
                </a:extLst>
              </a:tr>
              <a:tr h="180000">
                <a:tc>
                  <a:txBody>
                    <a:bodyPr/>
                    <a:lstStyle/>
                    <a:p>
                      <a:pPr algn="ctr"/>
                      <a:r>
                        <a:rPr lang="cs-CZ" sz="1000" b="1" kern="1200" noProof="0" dirty="0">
                          <a:solidFill>
                            <a:schemeClr val="lt1"/>
                          </a:solidFill>
                          <a:latin typeface="Cambria Math" panose="02040503050406030204" pitchFamily="18" charset="0"/>
                          <a:ea typeface="Cambria Math" panose="02040503050406030204" pitchFamily="18" charset="0"/>
                          <a:cs typeface="+mn-cs"/>
                        </a:rPr>
                        <a:t>8</a:t>
                      </a:r>
                      <a:endParaRPr lang="en-GB" sz="1000" b="1" kern="1200" noProof="0" dirty="0">
                        <a:solidFill>
                          <a:schemeClr val="lt1"/>
                        </a:solidFill>
                        <a:latin typeface="Cambria Math" panose="02040503050406030204" pitchFamily="18" charset="0"/>
                        <a:ea typeface="Cambria Math" panose="02040503050406030204" pitchFamily="18" charset="0"/>
                        <a:cs typeface="+mn-cs"/>
                      </a:endParaRPr>
                    </a:p>
                  </a:txBody>
                  <a:tcPr marL="0" marR="0" marT="0" marB="0"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50000"/>
                      </a:schemeClr>
                    </a:solidFill>
                  </a:tcPr>
                </a:tc>
                <a:tc>
                  <a:txBody>
                    <a:bodyPr/>
                    <a:lstStyle/>
                    <a:p>
                      <a:pPr algn="ctr"/>
                      <a:endParaRPr lang="en-GB" sz="1000" b="0"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endParaRPr lang="en-GB" sz="1000" b="0"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endParaRPr lang="en-GB" sz="1000" b="0"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endParaRPr lang="en-GB" sz="1000" b="0"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endParaRPr lang="en-GB" sz="1000" b="0"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000" b="1"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GB" sz="1000" b="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extLst>
                  <a:ext uri="{0D108BD9-81ED-4DB2-BD59-A6C34878D82A}">
                    <a16:rowId xmlns:a16="http://schemas.microsoft.com/office/drawing/2014/main" val="4130398862"/>
                  </a:ext>
                </a:extLst>
              </a:tr>
              <a:tr h="180000">
                <a:tc>
                  <a:txBody>
                    <a:bodyPr/>
                    <a:lstStyle/>
                    <a:p>
                      <a:pPr algn="ctr"/>
                      <a:r>
                        <a:rPr lang="cs-CZ" sz="1000" b="1" kern="1200" noProof="0" dirty="0">
                          <a:solidFill>
                            <a:schemeClr val="lt1"/>
                          </a:solidFill>
                          <a:latin typeface="Cambria Math" panose="02040503050406030204" pitchFamily="18" charset="0"/>
                          <a:ea typeface="Cambria Math" panose="02040503050406030204" pitchFamily="18" charset="0"/>
                          <a:cs typeface="+mn-cs"/>
                        </a:rPr>
                        <a:t>9</a:t>
                      </a:r>
                      <a:endParaRPr lang="en-GB" sz="1000" b="1" kern="1200" noProof="0" dirty="0">
                        <a:solidFill>
                          <a:schemeClr val="lt1"/>
                        </a:solidFill>
                        <a:latin typeface="Cambria Math" panose="02040503050406030204" pitchFamily="18" charset="0"/>
                        <a:ea typeface="Cambria Math" panose="02040503050406030204" pitchFamily="18" charset="0"/>
                        <a:cs typeface="+mn-cs"/>
                      </a:endParaRPr>
                    </a:p>
                  </a:txBody>
                  <a:tcPr marL="0" marR="0" marT="0" marB="0"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50000"/>
                      </a:schemeClr>
                    </a:solidFill>
                  </a:tcPr>
                </a:tc>
                <a:tc>
                  <a:txBody>
                    <a:bodyPr/>
                    <a:lstStyle/>
                    <a:p>
                      <a:pPr algn="ctr"/>
                      <a:endParaRPr lang="en-GB" sz="1000" b="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endParaRPr lang="en-GB" sz="1000" b="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endParaRPr lang="en-GB" sz="1000" b="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endParaRPr lang="en-GB" sz="1000" b="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endParaRPr lang="en-GB" sz="1000" b="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endParaRPr lang="en-GB" sz="1000" b="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endParaRPr lang="en-GB" sz="1000" b="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extLst>
                  <a:ext uri="{0D108BD9-81ED-4DB2-BD59-A6C34878D82A}">
                    <a16:rowId xmlns:a16="http://schemas.microsoft.com/office/drawing/2014/main" val="10005"/>
                  </a:ext>
                </a:extLst>
              </a:tr>
            </a:tbl>
          </a:graphicData>
        </a:graphic>
      </p:graphicFrame>
      <p:sp>
        <p:nvSpPr>
          <p:cNvPr id="2" name="Zástupný symbol pro zápatí 1"/>
          <p:cNvSpPr>
            <a:spLocks noGrp="1"/>
          </p:cNvSpPr>
          <p:nvPr>
            <p:ph type="ftr" sz="quarter" idx="11"/>
          </p:nvPr>
        </p:nvSpPr>
        <p:spPr>
          <a:xfrm>
            <a:off x="180000" y="6336000"/>
            <a:ext cx="3312000" cy="360000"/>
          </a:xfrm>
        </p:spPr>
        <p:txBody>
          <a:bodyPr/>
          <a:lstStyle/>
          <a:p>
            <a:r>
              <a:rPr lang="en-GB" dirty="0"/>
              <a:t>Forward rate agreement</a:t>
            </a:r>
          </a:p>
        </p:txBody>
      </p:sp>
      <p:sp>
        <p:nvSpPr>
          <p:cNvPr id="3" name="Zástupný symbol pro číslo snímku 2"/>
          <p:cNvSpPr>
            <a:spLocks noGrp="1"/>
          </p:cNvSpPr>
          <p:nvPr>
            <p:ph type="sldNum" sz="quarter" idx="12"/>
          </p:nvPr>
        </p:nvSpPr>
        <p:spPr>
          <a:xfrm>
            <a:off x="7164000" y="6336000"/>
            <a:ext cx="1800000" cy="360000"/>
          </a:xfrm>
        </p:spPr>
        <p:txBody>
          <a:bodyPr/>
          <a:lstStyle/>
          <a:p>
            <a:pPr algn="r"/>
            <a:r>
              <a:rPr lang="cs-CZ" dirty="0"/>
              <a:t>10</a:t>
            </a:r>
          </a:p>
        </p:txBody>
      </p:sp>
      <p:sp>
        <p:nvSpPr>
          <p:cNvPr id="4" name="Nadpis 3"/>
          <p:cNvSpPr>
            <a:spLocks noGrp="1"/>
          </p:cNvSpPr>
          <p:nvPr>
            <p:ph type="title"/>
          </p:nvPr>
        </p:nvSpPr>
        <p:spPr>
          <a:xfrm>
            <a:off x="144000" y="144000"/>
            <a:ext cx="4408913" cy="648072"/>
          </a:xfrm>
        </p:spPr>
        <p:txBody>
          <a:bodyPr/>
          <a:lstStyle/>
          <a:p>
            <a:r>
              <a:rPr lang="en-GB" dirty="0"/>
              <a:t>Interpolated FRA rates</a:t>
            </a:r>
          </a:p>
        </p:txBody>
      </p:sp>
      <p:sp>
        <p:nvSpPr>
          <p:cNvPr id="9" name="TextovéPole 8"/>
          <p:cNvSpPr txBox="1"/>
          <p:nvPr/>
        </p:nvSpPr>
        <p:spPr>
          <a:xfrm>
            <a:off x="864000" y="4320000"/>
            <a:ext cx="8040033" cy="430887"/>
          </a:xfrm>
          <a:prstGeom prst="rect">
            <a:avLst/>
          </a:prstGeom>
          <a:noFill/>
          <a:ln>
            <a:noFill/>
          </a:ln>
        </p:spPr>
        <p:txBody>
          <a:bodyPr wrap="square" rtlCol="0">
            <a:spAutoFit/>
          </a:bodyPr>
          <a:lstStyle/>
          <a:p>
            <a:pPr marL="324000" lvl="2" indent="-324000">
              <a:buClr>
                <a:srgbClr val="7030A0"/>
              </a:buClr>
              <a:buFont typeface="Wingdings" panose="05000000000000000000" pitchFamily="2" charset="2"/>
              <a:buChar char="Ø"/>
            </a:pPr>
            <a:r>
              <a:rPr lang="en-GB" sz="2200" dirty="0">
                <a:latin typeface="Cambria Math" panose="02040503050406030204" pitchFamily="18" charset="0"/>
                <a:ea typeface="Cambria Math" panose="02040503050406030204" pitchFamily="18" charset="0"/>
              </a:rPr>
              <a:t>Linear interpolation ― the same length and different start</a:t>
            </a:r>
          </a:p>
        </p:txBody>
      </p:sp>
      <p:sp>
        <p:nvSpPr>
          <p:cNvPr id="21" name="TextovéPole 20"/>
          <p:cNvSpPr txBox="1"/>
          <p:nvPr/>
        </p:nvSpPr>
        <p:spPr>
          <a:xfrm>
            <a:off x="863999" y="2628000"/>
            <a:ext cx="7472149" cy="430887"/>
          </a:xfrm>
          <a:prstGeom prst="rect">
            <a:avLst/>
          </a:prstGeom>
          <a:noFill/>
          <a:ln>
            <a:noFill/>
          </a:ln>
        </p:spPr>
        <p:txBody>
          <a:bodyPr wrap="square" rtlCol="0">
            <a:spAutoFit/>
          </a:bodyPr>
          <a:lstStyle/>
          <a:p>
            <a:pPr marL="324000" lvl="2" indent="-324000">
              <a:buClr>
                <a:srgbClr val="7030A0"/>
              </a:buClr>
              <a:buFont typeface="Wingdings" panose="05000000000000000000" pitchFamily="2" charset="2"/>
              <a:buChar char="Ø"/>
            </a:pPr>
            <a:r>
              <a:rPr lang="en-GB" sz="2200" dirty="0">
                <a:latin typeface="Cambria Math" panose="02040503050406030204" pitchFamily="18" charset="0"/>
                <a:ea typeface="Cambria Math" panose="02040503050406030204" pitchFamily="18" charset="0"/>
              </a:rPr>
              <a:t>Linear interpolation ―</a:t>
            </a:r>
            <a:r>
              <a:rPr lang="cs-CZ" sz="2200" dirty="0">
                <a:latin typeface="Cambria Math" panose="02040503050406030204" pitchFamily="18" charset="0"/>
                <a:ea typeface="Cambria Math" panose="02040503050406030204" pitchFamily="18" charset="0"/>
              </a:rPr>
              <a:t> </a:t>
            </a:r>
            <a:r>
              <a:rPr lang="en-GB" sz="2200" dirty="0">
                <a:latin typeface="Cambria Math" panose="02040503050406030204" pitchFamily="18" charset="0"/>
                <a:ea typeface="Cambria Math" panose="02040503050406030204" pitchFamily="18" charset="0"/>
              </a:rPr>
              <a:t>the same start and different length</a:t>
            </a:r>
          </a:p>
        </p:txBody>
      </p:sp>
      <p:sp>
        <p:nvSpPr>
          <p:cNvPr id="25" name="Tlačítko akce: Zvuk 24">
            <a:hlinkClick r:id="" action="ppaction://noaction" highlightClick="1"/>
          </p:cNvPr>
          <p:cNvSpPr/>
          <p:nvPr/>
        </p:nvSpPr>
        <p:spPr>
          <a:xfrm>
            <a:off x="252000" y="2574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cs-CZ" sz="1200" b="1" dirty="0">
                <a:solidFill>
                  <a:srgbClr val="FFFF00"/>
                </a:solidFill>
              </a:rPr>
              <a:t>3</a:t>
            </a:r>
          </a:p>
        </p:txBody>
      </p:sp>
      <p:sp>
        <p:nvSpPr>
          <p:cNvPr id="27" name="TextovéPole 26"/>
          <p:cNvSpPr txBox="1">
            <a:spLocks/>
          </p:cNvSpPr>
          <p:nvPr/>
        </p:nvSpPr>
        <p:spPr>
          <a:xfrm>
            <a:off x="-720000" y="7092000"/>
            <a:ext cx="8676592" cy="576064"/>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a:r>
              <a:rPr lang="cs-CZ" dirty="0"/>
              <a:t>Provázané FRA kontrakty a stripy přebírají své ceny přímo z kotací úrokových futurit. Na předchozím snímku jsme se dozvěděli, že v případě tří aktivně obchodovaných úrokových futurit bude v daný den celkem šest FRA kontraktů přebírat ceny z aktuálních kotací futuritních kontraktů.</a:t>
            </a:r>
            <a:endParaRPr lang="cs-CZ" dirty="0">
              <a:effectLst/>
            </a:endParaRPr>
          </a:p>
        </p:txBody>
      </p:sp>
      <p:sp>
        <p:nvSpPr>
          <p:cNvPr id="28" name="TextovéPole 27"/>
          <p:cNvSpPr txBox="1">
            <a:spLocks/>
          </p:cNvSpPr>
          <p:nvPr/>
        </p:nvSpPr>
        <p:spPr>
          <a:xfrm>
            <a:off x="-54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fontAlgn="base"/>
            <a:r>
              <a:rPr lang="cs-CZ" dirty="0"/>
              <a:t>Počet provázaných FRA kontaktů tím však nekončí, pokud ceny těchto instrumentů můžeme rozumným způsobem předvídat. Ukažme si, jak tento problém řeší lineární interpolace.</a:t>
            </a:r>
          </a:p>
        </p:txBody>
      </p:sp>
      <p:sp>
        <p:nvSpPr>
          <p:cNvPr id="29" name="TextovéPole 28"/>
          <p:cNvSpPr txBox="1">
            <a:spLocks/>
          </p:cNvSpPr>
          <p:nvPr/>
        </p:nvSpPr>
        <p:spPr>
          <a:xfrm>
            <a:off x="-3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marL="0" lvl="1"/>
            <a:r>
              <a:rPr lang="cs-CZ" sz="1000" dirty="0"/>
              <a:t>Budeme chtít vyplnit tuto tabulku všech FRA kontraktů, které lze v daný den provázat s kotacemi futuritních kontraktů. Čísla v prvním sloupci představují začátek FRA obhodí a čísla v prvním řádku konec FRA období. Vyjdeme přitom z předpokladu předchozího snímku, že dnes je 18. března a aktivně jsou obchodovány tři úrokové futurity se splatnostmi červen, září a prosinec.</a:t>
            </a:r>
          </a:p>
        </p:txBody>
      </p:sp>
      <p:sp>
        <p:nvSpPr>
          <p:cNvPr id="30" name="TextovéPole 29"/>
          <p:cNvSpPr txBox="1">
            <a:spLocks/>
          </p:cNvSpPr>
          <p:nvPr/>
        </p:nvSpPr>
        <p:spPr>
          <a:xfrm>
            <a:off x="-1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fontAlgn="base"/>
            <a:r>
              <a:rPr lang="cs-CZ" dirty="0"/>
              <a:t>Než se ale pustíme do díla, měli bychom si ujasnit, proč FRA trhy sledují futuritní trhy a proč tomu není naopak? Důvodem je větší velikost i likvidita vysoce standardizovaných futuritních trhů. Podmínka neexistující arbitráže pak zajišťuje, že větší trh vždy ovlivňuje menší trh.</a:t>
            </a:r>
          </a:p>
        </p:txBody>
      </p:sp>
      <p:sp>
        <p:nvSpPr>
          <p:cNvPr id="31" name="TextovéPole 30"/>
          <p:cNvSpPr txBox="1">
            <a:spLocks/>
          </p:cNvSpPr>
          <p:nvPr/>
        </p:nvSpPr>
        <p:spPr>
          <a:xfrm>
            <a:off x="0" y="7092000"/>
            <a:ext cx="8640000" cy="576000"/>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fontAlgn="base"/>
            <a:r>
              <a:rPr lang="cs-CZ" dirty="0"/>
              <a:t>Do připravené tabulky si zanesme přímo provázané FRA kontrakty, které značíme hvězdičkou. Z předchozího snímku víme, že při daných splatnostech úrokových futurit přímo provázány budou FRA kontrakty 3v6, 6v9 a 9v12.</a:t>
            </a:r>
          </a:p>
        </p:txBody>
      </p:sp>
      <p:sp>
        <p:nvSpPr>
          <p:cNvPr id="32" name="TextovéPole 31"/>
          <p:cNvSpPr txBox="1">
            <a:spLocks/>
          </p:cNvSpPr>
          <p:nvPr/>
        </p:nvSpPr>
        <p:spPr>
          <a:xfrm>
            <a:off x="180000" y="7092000"/>
            <a:ext cx="8640000" cy="576000"/>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a:r>
              <a:rPr lang="cs-CZ" dirty="0"/>
              <a:t>Z provázaných FRA kontraktů jsme dále vytvořili provázané FRA stripy, které budeme značit čtverečkem. Také již víme, že z pozorovaných tří provázaných FRA kontraktů můžeme vytvořit celkem tři provázané FRA stripy, a to 3v9, 3v12 a 6v12.</a:t>
            </a:r>
          </a:p>
        </p:txBody>
      </p:sp>
      <p:sp>
        <p:nvSpPr>
          <p:cNvPr id="47" name="TextovéPole 46"/>
          <p:cNvSpPr txBox="1">
            <a:spLocks/>
          </p:cNvSpPr>
          <p:nvPr/>
        </p:nvSpPr>
        <p:spPr>
          <a:xfrm>
            <a:off x="3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a:r>
              <a:rPr lang="cs-CZ" dirty="0"/>
              <a:t>Další vazby můžeme obdržet za předpokladu určité předvídatelnosti FRA sazeb s využitím lineární interpolace.</a:t>
            </a:r>
          </a:p>
        </p:txBody>
      </p:sp>
      <p:sp>
        <p:nvSpPr>
          <p:cNvPr id="54" name="TextovéPole 53"/>
          <p:cNvSpPr txBox="1">
            <a:spLocks/>
          </p:cNvSpPr>
          <p:nvPr/>
        </p:nvSpPr>
        <p:spPr>
          <a:xfrm>
            <a:off x="54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r>
              <a:rPr lang="cs-CZ" dirty="0"/>
              <a:t>Na tomto obrázku jsou zachyceny dvě známé FRA sazby dvou FRA kontraktů 3v6 a 3v9. Oba kontrakty začínají ve stejném okamžiku, konkrétně za tři měsíce, a liší se různě dlouhým FRA obdobím. Aplikujme lineární interpolaci na FRA kontrakt 3v8, který také začíná za tři měsíce a jehož FRA období leží mezi FRA obdobími dvou sousedních provázaných FRA kontaktů.</a:t>
            </a:r>
            <a:endParaRPr lang="cs-CZ" dirty="0">
              <a:effectLst/>
            </a:endParaRPr>
          </a:p>
        </p:txBody>
      </p:sp>
      <p:sp>
        <p:nvSpPr>
          <p:cNvPr id="62" name="TextovéPole 61"/>
          <p:cNvSpPr txBox="1">
            <a:spLocks/>
          </p:cNvSpPr>
          <p:nvPr/>
        </p:nvSpPr>
        <p:spPr>
          <a:xfrm>
            <a:off x="720000" y="7092000"/>
            <a:ext cx="8676536"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marL="0" lvl="1" fontAlgn="base"/>
            <a:r>
              <a:rPr lang="cs-CZ" sz="1000" dirty="0"/>
              <a:t>Pomocí pravidla podobných trojúhelníků obdržíme tento vztah. Neznámou veličinou je FRA sazba FRA kontraktu 3v8. … A toto je řešení. Stejným způsobem bychom mohli vypočítat FRA sazbu druhého mezilehlého kontraktu 3v7.</a:t>
            </a:r>
          </a:p>
        </p:txBody>
      </p:sp>
      <p:sp>
        <p:nvSpPr>
          <p:cNvPr id="63" name="TextovéPole 62"/>
          <p:cNvSpPr txBox="1">
            <a:spLocks/>
          </p:cNvSpPr>
          <p:nvPr/>
        </p:nvSpPr>
        <p:spPr>
          <a:xfrm>
            <a:off x="90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a:r>
              <a:rPr lang="cs-CZ" dirty="0"/>
              <a:t>Vybereme-li si dvě jiné známé FRA sazby se stejným začátkem FRA období, můžeme opět interpolovat všechny mezilehlé FRA sazby. Doplňme do tabulky všechny takto vypočítané FRA sazby, reprezentované vodorovnou šipkou. Počet interpolovaných FRA sazeb tím ale zdaleka nekončí.</a:t>
            </a:r>
          </a:p>
        </p:txBody>
      </p:sp>
      <p:sp>
        <p:nvSpPr>
          <p:cNvPr id="65" name="TextovéPole 64"/>
          <p:cNvSpPr txBox="1">
            <a:spLocks/>
          </p:cNvSpPr>
          <p:nvPr/>
        </p:nvSpPr>
        <p:spPr>
          <a:xfrm>
            <a:off x="10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lvl="0"/>
            <a:r>
              <a:rPr lang="cs-CZ" dirty="0"/>
              <a:t>Použijme nyní lineární interpolaci na FRA kontrakty, které mají stejnou délku a různý začátek. </a:t>
            </a:r>
          </a:p>
        </p:txBody>
      </p:sp>
      <p:sp>
        <p:nvSpPr>
          <p:cNvPr id="72" name="Tlačítko akce: Zvuk 71">
            <a:hlinkClick r:id="" action="ppaction://noaction" highlightClick="1"/>
          </p:cNvPr>
          <p:cNvSpPr/>
          <p:nvPr/>
        </p:nvSpPr>
        <p:spPr>
          <a:xfrm>
            <a:off x="252000" y="4266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cs-CZ" sz="1200" b="1" dirty="0">
                <a:solidFill>
                  <a:srgbClr val="FFFF00"/>
                </a:solidFill>
              </a:rPr>
              <a:t>4</a:t>
            </a:r>
          </a:p>
        </p:txBody>
      </p:sp>
      <p:sp>
        <p:nvSpPr>
          <p:cNvPr id="37" name="TextovéPole 36"/>
          <p:cNvSpPr txBox="1">
            <a:spLocks/>
          </p:cNvSpPr>
          <p:nvPr/>
        </p:nvSpPr>
        <p:spPr>
          <a:xfrm>
            <a:off x="1260000" y="7092000"/>
            <a:ext cx="8640000" cy="576000"/>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fontAlgn="base"/>
            <a:r>
              <a:rPr lang="cs-CZ" dirty="0"/>
              <a:t>Na obrázku jsou zachyceny dvě známé FRA sazby FRA kontraktů 3v6 a 6v9. Oba tyto kontrakty mají stejně dlouhé tříměsíční FRA období, které však v prvním případě začíná odedneška za tři měsíce a v druhém případě odedneška za šest měsíců. Pomocí metody podobných trojúhelníků nyní obdržíme tento výraz. Neznámou je FRA sazba mezilehlého tříměsíčního FRA kontraktu 5v8. Vypočítat ji můžeme pomocí tohoto vzorečku.</a:t>
            </a:r>
          </a:p>
        </p:txBody>
      </p:sp>
      <p:sp>
        <p:nvSpPr>
          <p:cNvPr id="39" name="Tlačítko akce: Zvuk 38">
            <a:hlinkClick r:id="" action="ppaction://noaction" highlightClick="1"/>
          </p:cNvPr>
          <p:cNvSpPr/>
          <p:nvPr/>
        </p:nvSpPr>
        <p:spPr>
          <a:xfrm>
            <a:off x="7020000" y="180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cs-CZ" sz="1200" b="1" dirty="0">
                <a:solidFill>
                  <a:srgbClr val="FFFF00"/>
                </a:solidFill>
              </a:rPr>
              <a:t>1</a:t>
            </a:r>
          </a:p>
        </p:txBody>
      </p:sp>
      <p:sp>
        <p:nvSpPr>
          <p:cNvPr id="48" name="TextovéPole 47"/>
          <p:cNvSpPr txBox="1"/>
          <p:nvPr/>
        </p:nvSpPr>
        <p:spPr>
          <a:xfrm>
            <a:off x="1907704" y="3889088"/>
            <a:ext cx="237112" cy="157549"/>
          </a:xfrm>
          <a:prstGeom prst="rect">
            <a:avLst/>
          </a:prstGeom>
          <a:noFill/>
        </p:spPr>
        <p:txBody>
          <a:bodyPr wrap="square" rtlCol="0">
            <a:spAutoFit/>
          </a:bodyPr>
          <a:lstStyle/>
          <a:p>
            <a:pPr algn="ctr"/>
            <a:endParaRPr lang="cs-CZ" sz="1200" b="1" i="1" baseline="-25000" dirty="0"/>
          </a:p>
        </p:txBody>
      </p:sp>
      <mc:AlternateContent xmlns:mc="http://schemas.openxmlformats.org/markup-compatibility/2006" xmlns:a14="http://schemas.microsoft.com/office/drawing/2010/main">
        <mc:Choice Requires="a14">
          <p:sp>
            <p:nvSpPr>
              <p:cNvPr id="18" name="TextovéPole 17"/>
              <p:cNvSpPr txBox="1"/>
              <p:nvPr/>
            </p:nvSpPr>
            <p:spPr>
              <a:xfrm>
                <a:off x="5285086" y="3052680"/>
                <a:ext cx="1986377" cy="439992"/>
              </a:xfrm>
              <a:prstGeom prst="rect">
                <a:avLst/>
              </a:prstGeom>
              <a:noFill/>
            </p:spPr>
            <p:txBody>
              <a:bodyPr wrap="none" lIns="0" tIns="0" rIns="0" bIns="0" rtlCol="0">
                <a:spAutoFit/>
              </a:bodyPr>
              <a:lstStyle/>
              <a:p>
                <a:pPr algn="ctr"/>
                <a14:m>
                  <m:oMathPara xmlns:m="http://schemas.openxmlformats.org/officeDocument/2006/math">
                    <m:oMathParaPr>
                      <m:jc m:val="centerGroup"/>
                    </m:oMathParaPr>
                    <m:oMath xmlns:m="http://schemas.openxmlformats.org/officeDocument/2006/math">
                      <m:f>
                        <m:fPr>
                          <m:ctrlPr>
                            <a:rPr lang="cs-CZ" sz="1400" i="1" smtClean="0">
                              <a:latin typeface="Cambria Math" panose="02040503050406030204" pitchFamily="18" charset="0"/>
                              <a:ea typeface="Cambria Math" panose="02040503050406030204" pitchFamily="18" charset="0"/>
                            </a:rPr>
                          </m:ctrlPr>
                        </m:fPr>
                        <m:num>
                          <m:sPre>
                            <m:sPrePr>
                              <m:ctrlPr>
                                <a:rPr lang="cs-CZ" sz="1400" i="1">
                                  <a:latin typeface="Cambria Math" panose="02040503050406030204" pitchFamily="18" charset="0"/>
                                  <a:ea typeface="Cambria Math" panose="02040503050406030204" pitchFamily="18" charset="0"/>
                                </a:rPr>
                              </m:ctrlPr>
                            </m:sPrePr>
                            <m:sub>
                              <m:r>
                                <a:rPr lang="cs-CZ" sz="1400" b="0" i="1" smtClean="0">
                                  <a:latin typeface="Cambria Math" panose="02040503050406030204" pitchFamily="18" charset="0"/>
                                  <a:ea typeface="Cambria Math" panose="02040503050406030204" pitchFamily="18" charset="0"/>
                                </a:rPr>
                                <m:t>3</m:t>
                              </m:r>
                            </m:sub>
                            <m:sup>
                              <m:r>
                                <a:rPr lang="cs-CZ" sz="1400" i="1">
                                  <a:latin typeface="Cambria Math" panose="02040503050406030204" pitchFamily="18" charset="0"/>
                                  <a:ea typeface="Cambria Math" panose="02040503050406030204" pitchFamily="18" charset="0"/>
                                </a:rPr>
                                <m:t> </m:t>
                              </m:r>
                            </m:sup>
                            <m:e>
                              <m:sSub>
                                <m:sSubPr>
                                  <m:ctrlPr>
                                    <a:rPr lang="cs-CZ" sz="1400" i="1">
                                      <a:latin typeface="Cambria Math" panose="02040503050406030204" pitchFamily="18" charset="0"/>
                                    </a:rPr>
                                  </m:ctrlPr>
                                </m:sSubPr>
                                <m:e>
                                  <m:r>
                                    <a:rPr lang="cs-CZ" sz="1400" i="1">
                                      <a:latin typeface="Cambria Math" panose="02040503050406030204" pitchFamily="18" charset="0"/>
                                    </a:rPr>
                                    <m:t>𝐾</m:t>
                                  </m:r>
                                </m:e>
                                <m:sub>
                                  <m:r>
                                    <a:rPr lang="cs-CZ" sz="1400" b="0" i="1" smtClean="0">
                                      <a:latin typeface="Cambria Math" panose="02040503050406030204" pitchFamily="18" charset="0"/>
                                    </a:rPr>
                                    <m:t>9</m:t>
                                  </m:r>
                                </m:sub>
                              </m:sSub>
                            </m:e>
                          </m:sPre>
                          <m:r>
                            <a:rPr lang="cs-CZ" sz="1400" b="0" i="1" smtClean="0">
                              <a:latin typeface="Cambria Math" panose="02040503050406030204" pitchFamily="18" charset="0"/>
                            </a:rPr>
                            <m:t>−</m:t>
                          </m:r>
                          <m:sPre>
                            <m:sPrePr>
                              <m:ctrlPr>
                                <a:rPr lang="cs-CZ" sz="1400" i="1">
                                  <a:latin typeface="Cambria Math" panose="02040503050406030204" pitchFamily="18" charset="0"/>
                                  <a:ea typeface="Cambria Math" panose="02040503050406030204" pitchFamily="18" charset="0"/>
                                </a:rPr>
                              </m:ctrlPr>
                            </m:sPrePr>
                            <m:sub>
                              <m:r>
                                <a:rPr lang="cs-CZ" sz="1400" b="0" i="1" smtClean="0">
                                  <a:latin typeface="Cambria Math" panose="02040503050406030204" pitchFamily="18" charset="0"/>
                                  <a:ea typeface="Cambria Math" panose="02040503050406030204" pitchFamily="18" charset="0"/>
                                </a:rPr>
                                <m:t>3</m:t>
                              </m:r>
                            </m:sub>
                            <m:sup>
                              <m:r>
                                <a:rPr lang="cs-CZ" sz="1400" i="1">
                                  <a:latin typeface="Cambria Math" panose="02040503050406030204" pitchFamily="18" charset="0"/>
                                  <a:ea typeface="Cambria Math" panose="02040503050406030204" pitchFamily="18" charset="0"/>
                                </a:rPr>
                                <m:t> </m:t>
                              </m:r>
                            </m:sup>
                            <m:e>
                              <m:sSub>
                                <m:sSubPr>
                                  <m:ctrlPr>
                                    <a:rPr lang="cs-CZ" sz="1400" i="1">
                                      <a:latin typeface="Cambria Math" panose="02040503050406030204" pitchFamily="18" charset="0"/>
                                    </a:rPr>
                                  </m:ctrlPr>
                                </m:sSubPr>
                                <m:e>
                                  <m:r>
                                    <a:rPr lang="cs-CZ" sz="1400" i="1">
                                      <a:latin typeface="Cambria Math" panose="02040503050406030204" pitchFamily="18" charset="0"/>
                                    </a:rPr>
                                    <m:t>𝐾</m:t>
                                  </m:r>
                                </m:e>
                                <m:sub>
                                  <m:r>
                                    <a:rPr lang="cs-CZ" sz="1400" b="0" i="1" smtClean="0">
                                      <a:latin typeface="Cambria Math" panose="02040503050406030204" pitchFamily="18" charset="0"/>
                                    </a:rPr>
                                    <m:t>6</m:t>
                                  </m:r>
                                </m:sub>
                              </m:sSub>
                            </m:e>
                          </m:sPre>
                        </m:num>
                        <m:den>
                          <m:sSub>
                            <m:sSubPr>
                              <m:ctrlPr>
                                <a:rPr lang="cs-CZ" sz="1400" i="1" smtClean="0">
                                  <a:latin typeface="Cambria Math" panose="02040503050406030204" pitchFamily="18" charset="0"/>
                                  <a:ea typeface="Cambria Math" panose="02040503050406030204" pitchFamily="18" charset="0"/>
                                </a:rPr>
                              </m:ctrlPr>
                            </m:sSubPr>
                            <m:e>
                              <m:r>
                                <a:rPr lang="cs-CZ" sz="1400" b="0" i="1" smtClean="0">
                                  <a:latin typeface="Cambria Math" panose="02040503050406030204" pitchFamily="18" charset="0"/>
                                  <a:ea typeface="Cambria Math" panose="02040503050406030204" pitchFamily="18" charset="0"/>
                                </a:rPr>
                                <m:t>𝑇</m:t>
                              </m:r>
                            </m:e>
                            <m:sub>
                              <m:r>
                                <a:rPr lang="cs-CZ" sz="1400" b="0" i="1" smtClean="0">
                                  <a:latin typeface="Cambria Math" panose="02040503050406030204" pitchFamily="18" charset="0"/>
                                  <a:ea typeface="Cambria Math" panose="02040503050406030204" pitchFamily="18" charset="0"/>
                                </a:rPr>
                                <m:t>3</m:t>
                              </m:r>
                              <m:r>
                                <m:rPr>
                                  <m:sty m:val="p"/>
                                </m:rPr>
                                <a:rPr lang="cs-CZ" sz="1400" b="0" i="0" smtClean="0">
                                  <a:latin typeface="Cambria Math" panose="02040503050406030204" pitchFamily="18" charset="0"/>
                                  <a:ea typeface="Cambria Math" panose="02040503050406030204" pitchFamily="18" charset="0"/>
                                </a:rPr>
                                <m:t>v</m:t>
                              </m:r>
                              <m:r>
                                <a:rPr lang="cs-CZ" sz="1400" b="0" i="1" smtClean="0">
                                  <a:latin typeface="Cambria Math" panose="02040503050406030204" pitchFamily="18" charset="0"/>
                                  <a:ea typeface="Cambria Math" panose="02040503050406030204" pitchFamily="18" charset="0"/>
                                </a:rPr>
                                <m:t>9</m:t>
                              </m:r>
                            </m:sub>
                          </m:sSub>
                          <m:r>
                            <a:rPr lang="cs-CZ" sz="1400" b="0" i="1" smtClean="0">
                              <a:latin typeface="Cambria Math" panose="02040503050406030204" pitchFamily="18" charset="0"/>
                              <a:ea typeface="Cambria Math" panose="02040503050406030204" pitchFamily="18" charset="0"/>
                            </a:rPr>
                            <m:t>−</m:t>
                          </m:r>
                          <m:sSub>
                            <m:sSubPr>
                              <m:ctrlPr>
                                <a:rPr lang="cs-CZ" sz="1400" b="0" i="1" smtClean="0">
                                  <a:latin typeface="Cambria Math" panose="02040503050406030204" pitchFamily="18" charset="0"/>
                                  <a:ea typeface="Cambria Math" panose="02040503050406030204" pitchFamily="18" charset="0"/>
                                </a:rPr>
                              </m:ctrlPr>
                            </m:sSubPr>
                            <m:e>
                              <m:r>
                                <a:rPr lang="cs-CZ" sz="1400" b="0" i="1" smtClean="0">
                                  <a:latin typeface="Cambria Math" panose="02040503050406030204" pitchFamily="18" charset="0"/>
                                  <a:ea typeface="Cambria Math" panose="02040503050406030204" pitchFamily="18" charset="0"/>
                                </a:rPr>
                                <m:t>𝑇</m:t>
                              </m:r>
                            </m:e>
                            <m:sub>
                              <m:r>
                                <a:rPr lang="cs-CZ" sz="1400" b="0" i="1" smtClean="0">
                                  <a:latin typeface="Cambria Math" panose="02040503050406030204" pitchFamily="18" charset="0"/>
                                  <a:ea typeface="Cambria Math" panose="02040503050406030204" pitchFamily="18" charset="0"/>
                                </a:rPr>
                                <m:t>3</m:t>
                              </m:r>
                              <m:r>
                                <m:rPr>
                                  <m:sty m:val="p"/>
                                </m:rPr>
                                <a:rPr lang="cs-CZ" sz="1400" b="0" i="0" smtClean="0">
                                  <a:latin typeface="Cambria Math" panose="02040503050406030204" pitchFamily="18" charset="0"/>
                                  <a:ea typeface="Cambria Math" panose="02040503050406030204" pitchFamily="18" charset="0"/>
                                </a:rPr>
                                <m:t>v</m:t>
                              </m:r>
                              <m:r>
                                <a:rPr lang="cs-CZ" sz="1400" b="0" i="1" smtClean="0">
                                  <a:latin typeface="Cambria Math" panose="02040503050406030204" pitchFamily="18" charset="0"/>
                                  <a:ea typeface="Cambria Math" panose="02040503050406030204" pitchFamily="18" charset="0"/>
                                </a:rPr>
                                <m:t>6</m:t>
                              </m:r>
                            </m:sub>
                          </m:sSub>
                        </m:den>
                      </m:f>
                      <m:r>
                        <a:rPr lang="cs-CZ" sz="1400" b="0" i="1" smtClean="0">
                          <a:latin typeface="Cambria Math" panose="02040503050406030204" pitchFamily="18" charset="0"/>
                          <a:ea typeface="Cambria Math" panose="02040503050406030204" pitchFamily="18" charset="0"/>
                        </a:rPr>
                        <m:t>=</m:t>
                      </m:r>
                      <m:f>
                        <m:fPr>
                          <m:ctrlPr>
                            <a:rPr lang="cs-CZ" sz="1400" b="0" i="1" smtClean="0">
                              <a:latin typeface="Cambria Math" panose="02040503050406030204" pitchFamily="18" charset="0"/>
                              <a:ea typeface="Cambria Math" panose="02040503050406030204" pitchFamily="18" charset="0"/>
                            </a:rPr>
                          </m:ctrlPr>
                        </m:fPr>
                        <m:num>
                          <m:sPre>
                            <m:sPrePr>
                              <m:ctrlPr>
                                <a:rPr lang="cs-CZ" sz="1400" i="1">
                                  <a:latin typeface="Cambria Math" panose="02040503050406030204" pitchFamily="18" charset="0"/>
                                  <a:ea typeface="Cambria Math" panose="02040503050406030204" pitchFamily="18" charset="0"/>
                                </a:rPr>
                              </m:ctrlPr>
                            </m:sPrePr>
                            <m:sub>
                              <m:r>
                                <a:rPr lang="cs-CZ" sz="1400" b="0" i="1" smtClean="0">
                                  <a:latin typeface="Cambria Math" panose="02040503050406030204" pitchFamily="18" charset="0"/>
                                  <a:ea typeface="Cambria Math" panose="02040503050406030204" pitchFamily="18" charset="0"/>
                                </a:rPr>
                                <m:t>3</m:t>
                              </m:r>
                            </m:sub>
                            <m:sup>
                              <m:r>
                                <a:rPr lang="cs-CZ" sz="1400" i="1">
                                  <a:latin typeface="Cambria Math" panose="02040503050406030204" pitchFamily="18" charset="0"/>
                                  <a:ea typeface="Cambria Math" panose="02040503050406030204" pitchFamily="18" charset="0"/>
                                </a:rPr>
                                <m:t> </m:t>
                              </m:r>
                            </m:sup>
                            <m:e>
                              <m:sSub>
                                <m:sSubPr>
                                  <m:ctrlPr>
                                    <a:rPr lang="cs-CZ" sz="1400" i="1">
                                      <a:latin typeface="Cambria Math" panose="02040503050406030204" pitchFamily="18" charset="0"/>
                                    </a:rPr>
                                  </m:ctrlPr>
                                </m:sSubPr>
                                <m:e>
                                  <m:r>
                                    <a:rPr lang="cs-CZ" sz="1400" i="1">
                                      <a:latin typeface="Cambria Math" panose="02040503050406030204" pitchFamily="18" charset="0"/>
                                    </a:rPr>
                                    <m:t>𝐾</m:t>
                                  </m:r>
                                </m:e>
                                <m:sub>
                                  <m:r>
                                    <a:rPr lang="cs-CZ" sz="1400" i="1">
                                      <a:latin typeface="Cambria Math" panose="02040503050406030204" pitchFamily="18" charset="0"/>
                                    </a:rPr>
                                    <m:t>8</m:t>
                                  </m:r>
                                </m:sub>
                              </m:sSub>
                            </m:e>
                          </m:sPre>
                          <m:r>
                            <a:rPr lang="cs-CZ" sz="1400" b="0" i="1" smtClean="0">
                              <a:latin typeface="Cambria Math" panose="02040503050406030204" pitchFamily="18" charset="0"/>
                            </a:rPr>
                            <m:t>−</m:t>
                          </m:r>
                          <m:sPre>
                            <m:sPrePr>
                              <m:ctrlPr>
                                <a:rPr lang="cs-CZ" sz="1400" i="1">
                                  <a:latin typeface="Cambria Math" panose="02040503050406030204" pitchFamily="18" charset="0"/>
                                  <a:ea typeface="Cambria Math" panose="02040503050406030204" pitchFamily="18" charset="0"/>
                                </a:rPr>
                              </m:ctrlPr>
                            </m:sPrePr>
                            <m:sub>
                              <m:r>
                                <a:rPr lang="cs-CZ" sz="1400" b="0" i="1" smtClean="0">
                                  <a:latin typeface="Cambria Math" panose="02040503050406030204" pitchFamily="18" charset="0"/>
                                  <a:ea typeface="Cambria Math" panose="02040503050406030204" pitchFamily="18" charset="0"/>
                                </a:rPr>
                                <m:t>3</m:t>
                              </m:r>
                            </m:sub>
                            <m:sup>
                              <m:r>
                                <a:rPr lang="cs-CZ" sz="1400" i="1">
                                  <a:latin typeface="Cambria Math" panose="02040503050406030204" pitchFamily="18" charset="0"/>
                                  <a:ea typeface="Cambria Math" panose="02040503050406030204" pitchFamily="18" charset="0"/>
                                </a:rPr>
                                <m:t> </m:t>
                              </m:r>
                            </m:sup>
                            <m:e>
                              <m:sSub>
                                <m:sSubPr>
                                  <m:ctrlPr>
                                    <a:rPr lang="cs-CZ" sz="1400" i="1">
                                      <a:latin typeface="Cambria Math" panose="02040503050406030204" pitchFamily="18" charset="0"/>
                                    </a:rPr>
                                  </m:ctrlPr>
                                </m:sSubPr>
                                <m:e>
                                  <m:r>
                                    <a:rPr lang="cs-CZ" sz="1400" i="1">
                                      <a:latin typeface="Cambria Math" panose="02040503050406030204" pitchFamily="18" charset="0"/>
                                    </a:rPr>
                                    <m:t>𝐾</m:t>
                                  </m:r>
                                </m:e>
                                <m:sub>
                                  <m:r>
                                    <a:rPr lang="cs-CZ" sz="1400" b="0" i="1" smtClean="0">
                                      <a:latin typeface="Cambria Math" panose="02040503050406030204" pitchFamily="18" charset="0"/>
                                    </a:rPr>
                                    <m:t>6</m:t>
                                  </m:r>
                                </m:sub>
                              </m:sSub>
                            </m:e>
                          </m:sPre>
                        </m:num>
                        <m:den>
                          <m:sSub>
                            <m:sSubPr>
                              <m:ctrlPr>
                                <a:rPr lang="cs-CZ" sz="1400" i="1">
                                  <a:latin typeface="Cambria Math" panose="02040503050406030204" pitchFamily="18" charset="0"/>
                                  <a:ea typeface="Cambria Math" panose="02040503050406030204" pitchFamily="18" charset="0"/>
                                </a:rPr>
                              </m:ctrlPr>
                            </m:sSubPr>
                            <m:e>
                              <m:r>
                                <a:rPr lang="cs-CZ" sz="1400" i="1">
                                  <a:latin typeface="Cambria Math" panose="02040503050406030204" pitchFamily="18" charset="0"/>
                                  <a:ea typeface="Cambria Math" panose="02040503050406030204" pitchFamily="18" charset="0"/>
                                </a:rPr>
                                <m:t>𝑇</m:t>
                              </m:r>
                            </m:e>
                            <m:sub>
                              <m:r>
                                <a:rPr lang="cs-CZ" sz="1400" i="1">
                                  <a:latin typeface="Cambria Math" panose="02040503050406030204" pitchFamily="18" charset="0"/>
                                  <a:ea typeface="Cambria Math" panose="02040503050406030204" pitchFamily="18" charset="0"/>
                                </a:rPr>
                                <m:t>3</m:t>
                              </m:r>
                              <m:r>
                                <m:rPr>
                                  <m:sty m:val="p"/>
                                </m:rPr>
                                <a:rPr lang="cs-CZ" sz="1400" i="0">
                                  <a:latin typeface="Cambria Math" panose="02040503050406030204" pitchFamily="18" charset="0"/>
                                  <a:ea typeface="Cambria Math" panose="02040503050406030204" pitchFamily="18" charset="0"/>
                                </a:rPr>
                                <m:t>v</m:t>
                              </m:r>
                              <m:r>
                                <a:rPr lang="cs-CZ" sz="1400" b="0" i="1" smtClean="0">
                                  <a:latin typeface="Cambria Math" panose="02040503050406030204" pitchFamily="18" charset="0"/>
                                  <a:ea typeface="Cambria Math" panose="02040503050406030204" pitchFamily="18" charset="0"/>
                                </a:rPr>
                                <m:t>8</m:t>
                              </m:r>
                            </m:sub>
                          </m:sSub>
                          <m:r>
                            <a:rPr lang="cs-CZ" sz="1400" i="1">
                              <a:latin typeface="Cambria Math" panose="02040503050406030204" pitchFamily="18" charset="0"/>
                              <a:ea typeface="Cambria Math" panose="02040503050406030204" pitchFamily="18" charset="0"/>
                            </a:rPr>
                            <m:t>−</m:t>
                          </m:r>
                          <m:sSub>
                            <m:sSubPr>
                              <m:ctrlPr>
                                <a:rPr lang="cs-CZ" sz="1400" i="1">
                                  <a:latin typeface="Cambria Math" panose="02040503050406030204" pitchFamily="18" charset="0"/>
                                  <a:ea typeface="Cambria Math" panose="02040503050406030204" pitchFamily="18" charset="0"/>
                                </a:rPr>
                              </m:ctrlPr>
                            </m:sSubPr>
                            <m:e>
                              <m:r>
                                <a:rPr lang="cs-CZ" sz="1400" i="1">
                                  <a:latin typeface="Cambria Math" panose="02040503050406030204" pitchFamily="18" charset="0"/>
                                  <a:ea typeface="Cambria Math" panose="02040503050406030204" pitchFamily="18" charset="0"/>
                                </a:rPr>
                                <m:t>𝑇</m:t>
                              </m:r>
                            </m:e>
                            <m:sub>
                              <m:r>
                                <a:rPr lang="cs-CZ" sz="1400" i="1">
                                  <a:latin typeface="Cambria Math" panose="02040503050406030204" pitchFamily="18" charset="0"/>
                                  <a:ea typeface="Cambria Math" panose="02040503050406030204" pitchFamily="18" charset="0"/>
                                </a:rPr>
                                <m:t>3</m:t>
                              </m:r>
                              <m:r>
                                <m:rPr>
                                  <m:sty m:val="p"/>
                                </m:rPr>
                                <a:rPr lang="cs-CZ" sz="1400" i="0">
                                  <a:latin typeface="Cambria Math" panose="02040503050406030204" pitchFamily="18" charset="0"/>
                                  <a:ea typeface="Cambria Math" panose="02040503050406030204" pitchFamily="18" charset="0"/>
                                </a:rPr>
                                <m:t>v</m:t>
                              </m:r>
                              <m:r>
                                <a:rPr lang="cs-CZ" sz="1400" i="1">
                                  <a:latin typeface="Cambria Math" panose="02040503050406030204" pitchFamily="18" charset="0"/>
                                  <a:ea typeface="Cambria Math" panose="02040503050406030204" pitchFamily="18" charset="0"/>
                                </a:rPr>
                                <m:t>6</m:t>
                              </m:r>
                            </m:sub>
                          </m:sSub>
                        </m:den>
                      </m:f>
                    </m:oMath>
                  </m:oMathPara>
                </a14:m>
                <a:endParaRPr lang="cs-CZ" sz="1400" i="1" dirty="0">
                  <a:latin typeface="Cambria Math"/>
                  <a:ea typeface="Cambria Math" panose="02040503050406030204" pitchFamily="18" charset="0"/>
                </a:endParaRPr>
              </a:p>
            </p:txBody>
          </p:sp>
        </mc:Choice>
        <mc:Fallback xmlns="">
          <p:sp>
            <p:nvSpPr>
              <p:cNvPr id="18" name="TextovéPole 17"/>
              <p:cNvSpPr txBox="1">
                <a:spLocks noRot="1" noChangeAspect="1" noMove="1" noResize="1" noEditPoints="1" noAdjustHandles="1" noChangeArrowheads="1" noChangeShapeType="1" noTextEdit="1"/>
              </p:cNvSpPr>
              <p:nvPr/>
            </p:nvSpPr>
            <p:spPr>
              <a:xfrm>
                <a:off x="5285086" y="3052680"/>
                <a:ext cx="1986377" cy="439992"/>
              </a:xfrm>
              <a:prstGeom prst="rect">
                <a:avLst/>
              </a:prstGeom>
              <a:blipFill>
                <a:blip r:embed="rId16"/>
                <a:stretch>
                  <a:fillRect l="-2454" b="-8333"/>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74" name="TextovéPole 73"/>
              <p:cNvSpPr txBox="1"/>
              <p:nvPr/>
            </p:nvSpPr>
            <p:spPr>
              <a:xfrm>
                <a:off x="5267648" y="3512216"/>
                <a:ext cx="2841547" cy="439864"/>
              </a:xfrm>
              <a:prstGeom prst="rect">
                <a:avLst/>
              </a:prstGeom>
              <a:noFill/>
            </p:spPr>
            <p:txBody>
              <a:bodyPr wrap="none" lIns="0" tIns="0" rIns="0" bIns="0" rtlCol="0">
                <a:spAutoFit/>
              </a:bodyPr>
              <a:lstStyle/>
              <a:p>
                <a:pPr algn="ctr"/>
                <a14:m>
                  <m:oMathPara xmlns:m="http://schemas.openxmlformats.org/officeDocument/2006/math">
                    <m:oMathParaPr>
                      <m:jc m:val="centerGroup"/>
                    </m:oMathParaPr>
                    <m:oMath xmlns:m="http://schemas.openxmlformats.org/officeDocument/2006/math">
                      <m:sPre>
                        <m:sPrePr>
                          <m:ctrlPr>
                            <a:rPr lang="cs-CZ" sz="1400" i="1" smtClean="0">
                              <a:latin typeface="Cambria Math" panose="02040503050406030204" pitchFamily="18" charset="0"/>
                              <a:ea typeface="Cambria Math" panose="02040503050406030204" pitchFamily="18" charset="0"/>
                            </a:rPr>
                          </m:ctrlPr>
                        </m:sPrePr>
                        <m:sub>
                          <m:r>
                            <a:rPr lang="cs-CZ" sz="1400" i="1">
                              <a:latin typeface="Cambria Math" panose="02040503050406030204" pitchFamily="18" charset="0"/>
                              <a:ea typeface="Cambria Math" panose="02040503050406030204" pitchFamily="18" charset="0"/>
                            </a:rPr>
                            <m:t>3</m:t>
                          </m:r>
                        </m:sub>
                        <m:sup>
                          <m:r>
                            <a:rPr lang="cs-CZ" sz="1400" i="1">
                              <a:latin typeface="Cambria Math" panose="02040503050406030204" pitchFamily="18" charset="0"/>
                              <a:ea typeface="Cambria Math" panose="02040503050406030204" pitchFamily="18" charset="0"/>
                            </a:rPr>
                            <m:t> </m:t>
                          </m:r>
                        </m:sup>
                        <m:e>
                          <m:sSub>
                            <m:sSubPr>
                              <m:ctrlPr>
                                <a:rPr lang="cs-CZ" sz="1400" i="1">
                                  <a:latin typeface="Cambria Math" panose="02040503050406030204" pitchFamily="18" charset="0"/>
                                </a:rPr>
                              </m:ctrlPr>
                            </m:sSubPr>
                            <m:e>
                              <m:r>
                                <a:rPr lang="cs-CZ" sz="1400" i="1">
                                  <a:latin typeface="Cambria Math" panose="02040503050406030204" pitchFamily="18" charset="0"/>
                                </a:rPr>
                                <m:t>𝐾</m:t>
                              </m:r>
                            </m:e>
                            <m:sub>
                              <m:r>
                                <a:rPr lang="cs-CZ" sz="1400" i="1">
                                  <a:latin typeface="Cambria Math" panose="02040503050406030204" pitchFamily="18" charset="0"/>
                                </a:rPr>
                                <m:t>8</m:t>
                              </m:r>
                            </m:sub>
                          </m:sSub>
                        </m:e>
                      </m:sPre>
                      <m:r>
                        <a:rPr lang="cs-CZ" sz="1400" b="0" i="1" smtClean="0">
                          <a:latin typeface="Cambria Math" panose="02040503050406030204" pitchFamily="18" charset="0"/>
                        </a:rPr>
                        <m:t>=</m:t>
                      </m:r>
                      <m:sPre>
                        <m:sPrePr>
                          <m:ctrlPr>
                            <a:rPr lang="cs-CZ" sz="1400" i="1">
                              <a:latin typeface="Cambria Math" panose="02040503050406030204" pitchFamily="18" charset="0"/>
                              <a:ea typeface="Cambria Math" panose="02040503050406030204" pitchFamily="18" charset="0"/>
                            </a:rPr>
                          </m:ctrlPr>
                        </m:sPrePr>
                        <m:sub>
                          <m:r>
                            <a:rPr lang="cs-CZ" sz="1400" i="1">
                              <a:latin typeface="Cambria Math" panose="02040503050406030204" pitchFamily="18" charset="0"/>
                              <a:ea typeface="Cambria Math" panose="02040503050406030204" pitchFamily="18" charset="0"/>
                            </a:rPr>
                            <m:t>3</m:t>
                          </m:r>
                        </m:sub>
                        <m:sup>
                          <m:r>
                            <a:rPr lang="cs-CZ" sz="1400" i="1">
                              <a:latin typeface="Cambria Math" panose="02040503050406030204" pitchFamily="18" charset="0"/>
                              <a:ea typeface="Cambria Math" panose="02040503050406030204" pitchFamily="18" charset="0"/>
                            </a:rPr>
                            <m:t> </m:t>
                          </m:r>
                        </m:sup>
                        <m:e>
                          <m:sSub>
                            <m:sSubPr>
                              <m:ctrlPr>
                                <a:rPr lang="cs-CZ" sz="1400" i="1">
                                  <a:latin typeface="Cambria Math" panose="02040503050406030204" pitchFamily="18" charset="0"/>
                                </a:rPr>
                              </m:ctrlPr>
                            </m:sSubPr>
                            <m:e>
                              <m:r>
                                <a:rPr lang="cs-CZ" sz="1400" i="1">
                                  <a:latin typeface="Cambria Math" panose="02040503050406030204" pitchFamily="18" charset="0"/>
                                </a:rPr>
                                <m:t>𝐾</m:t>
                              </m:r>
                            </m:e>
                            <m:sub>
                              <m:r>
                                <a:rPr lang="cs-CZ" sz="1400" b="0" i="1" smtClean="0">
                                  <a:latin typeface="Cambria Math" panose="02040503050406030204" pitchFamily="18" charset="0"/>
                                </a:rPr>
                                <m:t>6</m:t>
                              </m:r>
                            </m:sub>
                          </m:sSub>
                        </m:e>
                      </m:sPre>
                      <m:r>
                        <a:rPr lang="cs-CZ" sz="1400" b="0" i="1" smtClean="0">
                          <a:latin typeface="Cambria Math" panose="02040503050406030204" pitchFamily="18" charset="0"/>
                        </a:rPr>
                        <m:t>+</m:t>
                      </m:r>
                      <m:d>
                        <m:dPr>
                          <m:ctrlPr>
                            <a:rPr lang="cs-CZ" sz="1400" b="0" i="1" smtClean="0">
                              <a:latin typeface="Cambria Math" panose="02040503050406030204" pitchFamily="18" charset="0"/>
                            </a:rPr>
                          </m:ctrlPr>
                        </m:dPr>
                        <m:e>
                          <m:sPre>
                            <m:sPrePr>
                              <m:ctrlPr>
                                <a:rPr lang="cs-CZ" sz="1400" i="1">
                                  <a:latin typeface="Cambria Math" panose="02040503050406030204" pitchFamily="18" charset="0"/>
                                  <a:ea typeface="Cambria Math" panose="02040503050406030204" pitchFamily="18" charset="0"/>
                                </a:rPr>
                              </m:ctrlPr>
                            </m:sPrePr>
                            <m:sub>
                              <m:r>
                                <a:rPr lang="cs-CZ" sz="1400" i="1">
                                  <a:latin typeface="Cambria Math" panose="02040503050406030204" pitchFamily="18" charset="0"/>
                                  <a:ea typeface="Cambria Math" panose="02040503050406030204" pitchFamily="18" charset="0"/>
                                </a:rPr>
                                <m:t>3</m:t>
                              </m:r>
                            </m:sub>
                            <m:sup>
                              <m:r>
                                <a:rPr lang="cs-CZ" sz="1400" i="1">
                                  <a:latin typeface="Cambria Math" panose="02040503050406030204" pitchFamily="18" charset="0"/>
                                  <a:ea typeface="Cambria Math" panose="02040503050406030204" pitchFamily="18" charset="0"/>
                                </a:rPr>
                                <m:t> </m:t>
                              </m:r>
                            </m:sup>
                            <m:e>
                              <m:sSub>
                                <m:sSubPr>
                                  <m:ctrlPr>
                                    <a:rPr lang="cs-CZ" sz="1400" i="1">
                                      <a:latin typeface="Cambria Math" panose="02040503050406030204" pitchFamily="18" charset="0"/>
                                    </a:rPr>
                                  </m:ctrlPr>
                                </m:sSubPr>
                                <m:e>
                                  <m:r>
                                    <a:rPr lang="cs-CZ" sz="1400" i="1">
                                      <a:latin typeface="Cambria Math" panose="02040503050406030204" pitchFamily="18" charset="0"/>
                                    </a:rPr>
                                    <m:t>𝐾</m:t>
                                  </m:r>
                                </m:e>
                                <m:sub>
                                  <m:r>
                                    <a:rPr lang="cs-CZ" sz="1400" b="0" i="1" smtClean="0">
                                      <a:latin typeface="Cambria Math" panose="02040503050406030204" pitchFamily="18" charset="0"/>
                                    </a:rPr>
                                    <m:t>9</m:t>
                                  </m:r>
                                </m:sub>
                              </m:sSub>
                            </m:e>
                          </m:sPre>
                          <m:r>
                            <a:rPr lang="cs-CZ" sz="1400" b="0" i="1" smtClean="0">
                              <a:latin typeface="Cambria Math" panose="02040503050406030204" pitchFamily="18" charset="0"/>
                            </a:rPr>
                            <m:t>−</m:t>
                          </m:r>
                          <m:sPre>
                            <m:sPrePr>
                              <m:ctrlPr>
                                <a:rPr lang="cs-CZ" sz="1400" i="1">
                                  <a:latin typeface="Cambria Math" panose="02040503050406030204" pitchFamily="18" charset="0"/>
                                  <a:ea typeface="Cambria Math" panose="02040503050406030204" pitchFamily="18" charset="0"/>
                                </a:rPr>
                              </m:ctrlPr>
                            </m:sPrePr>
                            <m:sub>
                              <m:r>
                                <a:rPr lang="cs-CZ" sz="1400" i="1">
                                  <a:latin typeface="Cambria Math" panose="02040503050406030204" pitchFamily="18" charset="0"/>
                                  <a:ea typeface="Cambria Math" panose="02040503050406030204" pitchFamily="18" charset="0"/>
                                </a:rPr>
                                <m:t>3</m:t>
                              </m:r>
                            </m:sub>
                            <m:sup>
                              <m:r>
                                <a:rPr lang="cs-CZ" sz="1400" i="1">
                                  <a:latin typeface="Cambria Math" panose="02040503050406030204" pitchFamily="18" charset="0"/>
                                  <a:ea typeface="Cambria Math" panose="02040503050406030204" pitchFamily="18" charset="0"/>
                                </a:rPr>
                                <m:t> </m:t>
                              </m:r>
                            </m:sup>
                            <m:e>
                              <m:sSub>
                                <m:sSubPr>
                                  <m:ctrlPr>
                                    <a:rPr lang="cs-CZ" sz="1400" i="1">
                                      <a:latin typeface="Cambria Math" panose="02040503050406030204" pitchFamily="18" charset="0"/>
                                    </a:rPr>
                                  </m:ctrlPr>
                                </m:sSubPr>
                                <m:e>
                                  <m:r>
                                    <a:rPr lang="cs-CZ" sz="1400" i="1">
                                      <a:latin typeface="Cambria Math" panose="02040503050406030204" pitchFamily="18" charset="0"/>
                                    </a:rPr>
                                    <m:t>𝐾</m:t>
                                  </m:r>
                                </m:e>
                                <m:sub>
                                  <m:r>
                                    <a:rPr lang="cs-CZ" sz="1400" b="0" i="1" smtClean="0">
                                      <a:latin typeface="Cambria Math" panose="02040503050406030204" pitchFamily="18" charset="0"/>
                                    </a:rPr>
                                    <m:t>6</m:t>
                                  </m:r>
                                </m:sub>
                              </m:sSub>
                            </m:e>
                          </m:sPre>
                        </m:e>
                      </m:d>
                      <m:f>
                        <m:fPr>
                          <m:ctrlPr>
                            <a:rPr lang="cs-CZ" sz="1400" i="1" smtClean="0">
                              <a:latin typeface="Cambria Math" panose="02040503050406030204" pitchFamily="18" charset="0"/>
                              <a:ea typeface="Cambria Math" panose="02040503050406030204" pitchFamily="18" charset="0"/>
                            </a:rPr>
                          </m:ctrlPr>
                        </m:fPr>
                        <m:num>
                          <m:sSub>
                            <m:sSubPr>
                              <m:ctrlPr>
                                <a:rPr lang="cs-CZ" sz="1400" i="1">
                                  <a:latin typeface="Cambria Math" panose="02040503050406030204" pitchFamily="18" charset="0"/>
                                  <a:ea typeface="Cambria Math" panose="02040503050406030204" pitchFamily="18" charset="0"/>
                                </a:rPr>
                              </m:ctrlPr>
                            </m:sSubPr>
                            <m:e>
                              <m:r>
                                <a:rPr lang="cs-CZ" sz="1400" i="1">
                                  <a:latin typeface="Cambria Math" panose="02040503050406030204" pitchFamily="18" charset="0"/>
                                  <a:ea typeface="Cambria Math" panose="02040503050406030204" pitchFamily="18" charset="0"/>
                                </a:rPr>
                                <m:t>𝑇</m:t>
                              </m:r>
                            </m:e>
                            <m:sub>
                              <m:r>
                                <a:rPr lang="cs-CZ" sz="1400" i="1">
                                  <a:latin typeface="Cambria Math" panose="02040503050406030204" pitchFamily="18" charset="0"/>
                                  <a:ea typeface="Cambria Math" panose="02040503050406030204" pitchFamily="18" charset="0"/>
                                </a:rPr>
                                <m:t>3</m:t>
                              </m:r>
                              <m:r>
                                <m:rPr>
                                  <m:sty m:val="p"/>
                                </m:rPr>
                                <a:rPr lang="cs-CZ" sz="1400">
                                  <a:latin typeface="Cambria Math" panose="02040503050406030204" pitchFamily="18" charset="0"/>
                                  <a:ea typeface="Cambria Math" panose="02040503050406030204" pitchFamily="18" charset="0"/>
                                </a:rPr>
                                <m:t>v</m:t>
                              </m:r>
                              <m:r>
                                <a:rPr lang="cs-CZ" sz="1400" b="0" i="1" smtClean="0">
                                  <a:latin typeface="Cambria Math" panose="02040503050406030204" pitchFamily="18" charset="0"/>
                                  <a:ea typeface="Cambria Math" panose="02040503050406030204" pitchFamily="18" charset="0"/>
                                </a:rPr>
                                <m:t>8</m:t>
                              </m:r>
                            </m:sub>
                          </m:sSub>
                          <m:r>
                            <a:rPr lang="cs-CZ" sz="1400" i="1">
                              <a:latin typeface="Cambria Math" panose="02040503050406030204" pitchFamily="18" charset="0"/>
                              <a:ea typeface="Cambria Math" panose="02040503050406030204" pitchFamily="18" charset="0"/>
                            </a:rPr>
                            <m:t>−</m:t>
                          </m:r>
                          <m:sSub>
                            <m:sSubPr>
                              <m:ctrlPr>
                                <a:rPr lang="cs-CZ" sz="1400" i="1">
                                  <a:latin typeface="Cambria Math" panose="02040503050406030204" pitchFamily="18" charset="0"/>
                                  <a:ea typeface="Cambria Math" panose="02040503050406030204" pitchFamily="18" charset="0"/>
                                </a:rPr>
                              </m:ctrlPr>
                            </m:sSubPr>
                            <m:e>
                              <m:r>
                                <a:rPr lang="cs-CZ" sz="1400" i="1">
                                  <a:latin typeface="Cambria Math" panose="02040503050406030204" pitchFamily="18" charset="0"/>
                                  <a:ea typeface="Cambria Math" panose="02040503050406030204" pitchFamily="18" charset="0"/>
                                </a:rPr>
                                <m:t>𝑇</m:t>
                              </m:r>
                            </m:e>
                            <m:sub>
                              <m:r>
                                <a:rPr lang="cs-CZ" sz="1400" i="1">
                                  <a:latin typeface="Cambria Math" panose="02040503050406030204" pitchFamily="18" charset="0"/>
                                  <a:ea typeface="Cambria Math" panose="02040503050406030204" pitchFamily="18" charset="0"/>
                                </a:rPr>
                                <m:t>3</m:t>
                              </m:r>
                              <m:r>
                                <m:rPr>
                                  <m:sty m:val="p"/>
                                </m:rPr>
                                <a:rPr lang="cs-CZ" sz="1400">
                                  <a:latin typeface="Cambria Math" panose="02040503050406030204" pitchFamily="18" charset="0"/>
                                  <a:ea typeface="Cambria Math" panose="02040503050406030204" pitchFamily="18" charset="0"/>
                                </a:rPr>
                                <m:t>v</m:t>
                              </m:r>
                              <m:r>
                                <a:rPr lang="cs-CZ" sz="1400" i="1">
                                  <a:latin typeface="Cambria Math" panose="02040503050406030204" pitchFamily="18" charset="0"/>
                                  <a:ea typeface="Cambria Math" panose="02040503050406030204" pitchFamily="18" charset="0"/>
                                </a:rPr>
                                <m:t>6</m:t>
                              </m:r>
                            </m:sub>
                          </m:sSub>
                        </m:num>
                        <m:den>
                          <m:sSub>
                            <m:sSubPr>
                              <m:ctrlPr>
                                <a:rPr lang="cs-CZ" sz="1400" i="1" smtClean="0">
                                  <a:latin typeface="Cambria Math" panose="02040503050406030204" pitchFamily="18" charset="0"/>
                                  <a:ea typeface="Cambria Math" panose="02040503050406030204" pitchFamily="18" charset="0"/>
                                </a:rPr>
                              </m:ctrlPr>
                            </m:sSubPr>
                            <m:e>
                              <m:r>
                                <a:rPr lang="cs-CZ" sz="1400" b="0" i="1" smtClean="0">
                                  <a:latin typeface="Cambria Math" panose="02040503050406030204" pitchFamily="18" charset="0"/>
                                  <a:ea typeface="Cambria Math" panose="02040503050406030204" pitchFamily="18" charset="0"/>
                                </a:rPr>
                                <m:t>𝑇</m:t>
                              </m:r>
                            </m:e>
                            <m:sub>
                              <m:r>
                                <a:rPr lang="cs-CZ" sz="1400" b="0" i="1" smtClean="0">
                                  <a:latin typeface="Cambria Math" panose="02040503050406030204" pitchFamily="18" charset="0"/>
                                  <a:ea typeface="Cambria Math" panose="02040503050406030204" pitchFamily="18" charset="0"/>
                                </a:rPr>
                                <m:t>3</m:t>
                              </m:r>
                              <m:r>
                                <m:rPr>
                                  <m:sty m:val="p"/>
                                </m:rPr>
                                <a:rPr lang="cs-CZ" sz="1400" b="0" i="0" smtClean="0">
                                  <a:latin typeface="Cambria Math" panose="02040503050406030204" pitchFamily="18" charset="0"/>
                                  <a:ea typeface="Cambria Math" panose="02040503050406030204" pitchFamily="18" charset="0"/>
                                </a:rPr>
                                <m:t>v</m:t>
                              </m:r>
                              <m:r>
                                <a:rPr lang="cs-CZ" sz="1400" b="0" i="1" smtClean="0">
                                  <a:latin typeface="Cambria Math" panose="02040503050406030204" pitchFamily="18" charset="0"/>
                                  <a:ea typeface="Cambria Math" panose="02040503050406030204" pitchFamily="18" charset="0"/>
                                </a:rPr>
                                <m:t>9</m:t>
                              </m:r>
                            </m:sub>
                          </m:sSub>
                          <m:r>
                            <a:rPr lang="cs-CZ" sz="1400" b="0" i="1" smtClean="0">
                              <a:latin typeface="Cambria Math" panose="02040503050406030204" pitchFamily="18" charset="0"/>
                              <a:ea typeface="Cambria Math" panose="02040503050406030204" pitchFamily="18" charset="0"/>
                            </a:rPr>
                            <m:t>−</m:t>
                          </m:r>
                          <m:sSub>
                            <m:sSubPr>
                              <m:ctrlPr>
                                <a:rPr lang="cs-CZ" sz="1400" b="0" i="1" smtClean="0">
                                  <a:latin typeface="Cambria Math" panose="02040503050406030204" pitchFamily="18" charset="0"/>
                                  <a:ea typeface="Cambria Math" panose="02040503050406030204" pitchFamily="18" charset="0"/>
                                </a:rPr>
                              </m:ctrlPr>
                            </m:sSubPr>
                            <m:e>
                              <m:r>
                                <a:rPr lang="cs-CZ" sz="1400" b="0" i="1" smtClean="0">
                                  <a:latin typeface="Cambria Math" panose="02040503050406030204" pitchFamily="18" charset="0"/>
                                  <a:ea typeface="Cambria Math" panose="02040503050406030204" pitchFamily="18" charset="0"/>
                                </a:rPr>
                                <m:t>𝑇</m:t>
                              </m:r>
                            </m:e>
                            <m:sub>
                              <m:r>
                                <a:rPr lang="cs-CZ" sz="1400" b="0" i="1" smtClean="0">
                                  <a:latin typeface="Cambria Math" panose="02040503050406030204" pitchFamily="18" charset="0"/>
                                  <a:ea typeface="Cambria Math" panose="02040503050406030204" pitchFamily="18" charset="0"/>
                                </a:rPr>
                                <m:t>3</m:t>
                              </m:r>
                              <m:r>
                                <m:rPr>
                                  <m:sty m:val="p"/>
                                </m:rPr>
                                <a:rPr lang="cs-CZ" sz="1400" b="0" i="0" smtClean="0">
                                  <a:latin typeface="Cambria Math" panose="02040503050406030204" pitchFamily="18" charset="0"/>
                                  <a:ea typeface="Cambria Math" panose="02040503050406030204" pitchFamily="18" charset="0"/>
                                </a:rPr>
                                <m:t>v</m:t>
                              </m:r>
                              <m:r>
                                <a:rPr lang="cs-CZ" sz="1400" b="0" i="1" smtClean="0">
                                  <a:latin typeface="Cambria Math" panose="02040503050406030204" pitchFamily="18" charset="0"/>
                                  <a:ea typeface="Cambria Math" panose="02040503050406030204" pitchFamily="18" charset="0"/>
                                </a:rPr>
                                <m:t>6</m:t>
                              </m:r>
                            </m:sub>
                          </m:sSub>
                        </m:den>
                      </m:f>
                    </m:oMath>
                  </m:oMathPara>
                </a14:m>
                <a:endParaRPr lang="cs-CZ" sz="1400" i="1" dirty="0">
                  <a:latin typeface="Cambria Math"/>
                  <a:ea typeface="Cambria Math" panose="02040503050406030204" pitchFamily="18" charset="0"/>
                </a:endParaRPr>
              </a:p>
            </p:txBody>
          </p:sp>
        </mc:Choice>
        <mc:Fallback xmlns="">
          <p:sp>
            <p:nvSpPr>
              <p:cNvPr id="74" name="TextovéPole 73"/>
              <p:cNvSpPr txBox="1">
                <a:spLocks noRot="1" noChangeAspect="1" noMove="1" noResize="1" noEditPoints="1" noAdjustHandles="1" noChangeArrowheads="1" noChangeShapeType="1" noTextEdit="1"/>
              </p:cNvSpPr>
              <p:nvPr/>
            </p:nvSpPr>
            <p:spPr>
              <a:xfrm>
                <a:off x="5267648" y="3512216"/>
                <a:ext cx="2841547" cy="439864"/>
              </a:xfrm>
              <a:prstGeom prst="rect">
                <a:avLst/>
              </a:prstGeom>
              <a:blipFill>
                <a:blip r:embed="rId17"/>
                <a:stretch>
                  <a:fillRect l="-858" b="-8333"/>
                </a:stretch>
              </a:blipFill>
            </p:spPr>
            <p:txBody>
              <a:bodyPr/>
              <a:lstStyle/>
              <a:p>
                <a:r>
                  <a:rPr lang="cs-CZ">
                    <a:noFill/>
                  </a:rPr>
                  <a:t> </a:t>
                </a:r>
              </a:p>
            </p:txBody>
          </p:sp>
        </mc:Fallback>
      </mc:AlternateContent>
      <p:graphicFrame>
        <p:nvGraphicFramePr>
          <p:cNvPr id="75" name="Tabulka 74"/>
          <p:cNvGraphicFramePr>
            <a:graphicFrameLocks noGrp="1"/>
          </p:cNvGraphicFramePr>
          <p:nvPr>
            <p:extLst>
              <p:ext uri="{D42A27DB-BD31-4B8C-83A1-F6EECF244321}">
                <p14:modId xmlns:p14="http://schemas.microsoft.com/office/powerpoint/2010/main" val="628580634"/>
              </p:ext>
            </p:extLst>
          </p:nvPr>
        </p:nvGraphicFramePr>
        <p:xfrm>
          <a:off x="5652000" y="1188000"/>
          <a:ext cx="3024000" cy="1440000"/>
        </p:xfrm>
        <a:graphic>
          <a:graphicData uri="http://schemas.openxmlformats.org/drawingml/2006/table">
            <a:tbl>
              <a:tblPr firstRow="1">
                <a:tableStyleId>{5C22544A-7EE6-4342-B048-85BDC9FD1C3A}</a:tableStyleId>
              </a:tblPr>
              <a:tblGrid>
                <a:gridCol w="378000">
                  <a:extLst>
                    <a:ext uri="{9D8B030D-6E8A-4147-A177-3AD203B41FA5}">
                      <a16:colId xmlns:a16="http://schemas.microsoft.com/office/drawing/2014/main" val="2262104106"/>
                    </a:ext>
                  </a:extLst>
                </a:gridCol>
                <a:gridCol w="378000">
                  <a:extLst>
                    <a:ext uri="{9D8B030D-6E8A-4147-A177-3AD203B41FA5}">
                      <a16:colId xmlns:a16="http://schemas.microsoft.com/office/drawing/2014/main" val="20000"/>
                    </a:ext>
                  </a:extLst>
                </a:gridCol>
                <a:gridCol w="378000">
                  <a:extLst>
                    <a:ext uri="{9D8B030D-6E8A-4147-A177-3AD203B41FA5}">
                      <a16:colId xmlns:a16="http://schemas.microsoft.com/office/drawing/2014/main" val="2540462792"/>
                    </a:ext>
                  </a:extLst>
                </a:gridCol>
                <a:gridCol w="378000">
                  <a:extLst>
                    <a:ext uri="{9D8B030D-6E8A-4147-A177-3AD203B41FA5}">
                      <a16:colId xmlns:a16="http://schemas.microsoft.com/office/drawing/2014/main" val="2302868131"/>
                    </a:ext>
                  </a:extLst>
                </a:gridCol>
                <a:gridCol w="378000">
                  <a:extLst>
                    <a:ext uri="{9D8B030D-6E8A-4147-A177-3AD203B41FA5}">
                      <a16:colId xmlns:a16="http://schemas.microsoft.com/office/drawing/2014/main" val="3566043464"/>
                    </a:ext>
                  </a:extLst>
                </a:gridCol>
                <a:gridCol w="378000">
                  <a:extLst>
                    <a:ext uri="{9D8B030D-6E8A-4147-A177-3AD203B41FA5}">
                      <a16:colId xmlns:a16="http://schemas.microsoft.com/office/drawing/2014/main" val="2494122162"/>
                    </a:ext>
                  </a:extLst>
                </a:gridCol>
                <a:gridCol w="378000">
                  <a:extLst>
                    <a:ext uri="{9D8B030D-6E8A-4147-A177-3AD203B41FA5}">
                      <a16:colId xmlns:a16="http://schemas.microsoft.com/office/drawing/2014/main" val="1167935399"/>
                    </a:ext>
                  </a:extLst>
                </a:gridCol>
                <a:gridCol w="378000">
                  <a:extLst>
                    <a:ext uri="{9D8B030D-6E8A-4147-A177-3AD203B41FA5}">
                      <a16:colId xmlns:a16="http://schemas.microsoft.com/office/drawing/2014/main" val="20002"/>
                    </a:ext>
                  </a:extLst>
                </a:gridCol>
              </a:tblGrid>
              <a:tr h="180000">
                <a:tc>
                  <a:txBody>
                    <a:bodyPr/>
                    <a:lstStyle/>
                    <a:p>
                      <a:pPr algn="ctr"/>
                      <a:endParaRPr lang="en-GB" sz="1000" noProof="0" dirty="0">
                        <a:latin typeface="Cambria Math" panose="02040503050406030204" pitchFamily="18" charset="0"/>
                        <a:ea typeface="Cambria Math" panose="02040503050406030204" pitchFamily="18" charset="0"/>
                      </a:endParaRPr>
                    </a:p>
                  </a:txBody>
                  <a:tcPr marL="0" marR="0" marT="0" marB="0"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50000"/>
                      </a:schemeClr>
                    </a:solidFill>
                  </a:tcPr>
                </a:tc>
                <a:tc>
                  <a:txBody>
                    <a:bodyPr/>
                    <a:lstStyle/>
                    <a:p>
                      <a:pPr algn="ctr"/>
                      <a:r>
                        <a:rPr lang="cs-CZ" sz="1000" noProof="0" dirty="0">
                          <a:latin typeface="Cambria Math" panose="02040503050406030204" pitchFamily="18" charset="0"/>
                          <a:ea typeface="Cambria Math" panose="02040503050406030204" pitchFamily="18" charset="0"/>
                        </a:rPr>
                        <a:t>6</a:t>
                      </a:r>
                      <a:endParaRPr lang="en-GB" sz="100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50000"/>
                      </a:schemeClr>
                    </a:solidFill>
                  </a:tcPr>
                </a:tc>
                <a:tc>
                  <a:txBody>
                    <a:bodyPr/>
                    <a:lstStyle/>
                    <a:p>
                      <a:pPr algn="ctr"/>
                      <a:r>
                        <a:rPr lang="cs-CZ" sz="1000" noProof="0" dirty="0">
                          <a:latin typeface="Cambria Math" panose="02040503050406030204" pitchFamily="18" charset="0"/>
                          <a:ea typeface="Cambria Math" panose="02040503050406030204" pitchFamily="18" charset="0"/>
                        </a:rPr>
                        <a:t>7</a:t>
                      </a:r>
                      <a:endParaRPr lang="en-GB" sz="100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50000"/>
                      </a:schemeClr>
                    </a:solidFill>
                  </a:tcPr>
                </a:tc>
                <a:tc>
                  <a:txBody>
                    <a:bodyPr/>
                    <a:lstStyle/>
                    <a:p>
                      <a:pPr algn="ctr"/>
                      <a:r>
                        <a:rPr lang="cs-CZ" sz="1000" noProof="0" dirty="0">
                          <a:latin typeface="Cambria Math" panose="02040503050406030204" pitchFamily="18" charset="0"/>
                          <a:ea typeface="Cambria Math" panose="02040503050406030204" pitchFamily="18" charset="0"/>
                        </a:rPr>
                        <a:t>8</a:t>
                      </a:r>
                      <a:endParaRPr lang="en-GB" sz="100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50000"/>
                      </a:schemeClr>
                    </a:solidFill>
                  </a:tcPr>
                </a:tc>
                <a:tc>
                  <a:txBody>
                    <a:bodyPr/>
                    <a:lstStyle/>
                    <a:p>
                      <a:pPr algn="ctr"/>
                      <a:r>
                        <a:rPr lang="cs-CZ" sz="1000" noProof="0" dirty="0">
                          <a:latin typeface="Cambria Math" panose="02040503050406030204" pitchFamily="18" charset="0"/>
                          <a:ea typeface="Cambria Math" panose="02040503050406030204" pitchFamily="18" charset="0"/>
                        </a:rPr>
                        <a:t>9</a:t>
                      </a:r>
                      <a:endParaRPr lang="en-GB" sz="100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50000"/>
                      </a:schemeClr>
                    </a:solidFill>
                  </a:tcPr>
                </a:tc>
                <a:tc>
                  <a:txBody>
                    <a:bodyPr/>
                    <a:lstStyle/>
                    <a:p>
                      <a:pPr algn="ctr"/>
                      <a:r>
                        <a:rPr lang="cs-CZ" sz="1000" noProof="0" dirty="0">
                          <a:latin typeface="Cambria Math" panose="02040503050406030204" pitchFamily="18" charset="0"/>
                          <a:ea typeface="Cambria Math" panose="02040503050406030204" pitchFamily="18" charset="0"/>
                        </a:rPr>
                        <a:t>10</a:t>
                      </a:r>
                      <a:endParaRPr lang="en-GB" sz="100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50000"/>
                      </a:schemeClr>
                    </a:solidFill>
                  </a:tcPr>
                </a:tc>
                <a:tc>
                  <a:txBody>
                    <a:bodyPr/>
                    <a:lstStyle/>
                    <a:p>
                      <a:pPr algn="ctr"/>
                      <a:r>
                        <a:rPr lang="cs-CZ" sz="1000" noProof="0" dirty="0">
                          <a:latin typeface="Cambria Math" panose="02040503050406030204" pitchFamily="18" charset="0"/>
                          <a:ea typeface="Cambria Math" panose="02040503050406030204" pitchFamily="18" charset="0"/>
                        </a:rPr>
                        <a:t>11</a:t>
                      </a:r>
                      <a:endParaRPr lang="en-GB" sz="100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5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cs-CZ" sz="1000" b="1" noProof="0" dirty="0">
                          <a:solidFill>
                            <a:schemeClr val="bg1"/>
                          </a:solidFill>
                          <a:latin typeface="Cambria Math" panose="02040503050406030204" pitchFamily="18" charset="0"/>
                          <a:ea typeface="Cambria Math" panose="02040503050406030204" pitchFamily="18" charset="0"/>
                        </a:rPr>
                        <a:t>12</a:t>
                      </a:r>
                      <a:endParaRPr lang="en-GB" sz="1000" b="1" noProof="0" dirty="0">
                        <a:solidFill>
                          <a:schemeClr val="bg1"/>
                        </a:solidFill>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50000"/>
                      </a:schemeClr>
                    </a:solidFill>
                  </a:tcPr>
                </a:tc>
                <a:extLst>
                  <a:ext uri="{0D108BD9-81ED-4DB2-BD59-A6C34878D82A}">
                    <a16:rowId xmlns:a16="http://schemas.microsoft.com/office/drawing/2014/main" val="10001"/>
                  </a:ext>
                </a:extLst>
              </a:tr>
              <a:tr h="180000">
                <a:tc>
                  <a:txBody>
                    <a:bodyPr/>
                    <a:lstStyle/>
                    <a:p>
                      <a:pPr algn="ctr"/>
                      <a:r>
                        <a:rPr lang="cs-CZ" sz="1000" b="1" kern="1200" noProof="0" dirty="0">
                          <a:solidFill>
                            <a:schemeClr val="lt1"/>
                          </a:solidFill>
                          <a:latin typeface="Cambria Math" panose="02040503050406030204" pitchFamily="18" charset="0"/>
                          <a:ea typeface="Cambria Math" panose="02040503050406030204" pitchFamily="18" charset="0"/>
                          <a:cs typeface="+mn-cs"/>
                        </a:rPr>
                        <a:t>3</a:t>
                      </a:r>
                      <a:endParaRPr lang="en-GB" sz="1000" b="1" kern="1200" noProof="0" dirty="0">
                        <a:solidFill>
                          <a:schemeClr val="lt1"/>
                        </a:solidFill>
                        <a:latin typeface="Cambria Math" panose="02040503050406030204" pitchFamily="18" charset="0"/>
                        <a:ea typeface="Cambria Math" panose="02040503050406030204" pitchFamily="18" charset="0"/>
                        <a:cs typeface="+mn-cs"/>
                      </a:endParaRPr>
                    </a:p>
                  </a:txBody>
                  <a:tcPr marL="0" marR="0" marT="0" marB="0"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50000"/>
                      </a:schemeClr>
                    </a:solidFill>
                  </a:tcPr>
                </a:tc>
                <a:tc>
                  <a:txBody>
                    <a:bodyPr/>
                    <a:lstStyle/>
                    <a:p>
                      <a:pPr algn="ctr"/>
                      <a:r>
                        <a:rPr lang="en-GB" sz="1000" b="0" i="0" noProof="0" dirty="0">
                          <a:latin typeface="Cambria Math" panose="02040503050406030204" pitchFamily="18" charset="0"/>
                          <a:ea typeface="Cambria Math" panose="02040503050406030204" pitchFamily="18" charset="0"/>
                          <a:sym typeface="Wingdings 2" panose="05020102010507070707" pitchFamily="18" charset="2"/>
                        </a:rPr>
                        <a:t></a:t>
                      </a:r>
                      <a:endParaRPr lang="en-GB" sz="1000" b="0" i="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r>
                        <a:rPr lang="en-GB" sz="1000" b="1" i="0" noProof="0" dirty="0">
                          <a:latin typeface="Cambria Math" panose="02040503050406030204" pitchFamily="18" charset="0"/>
                          <a:ea typeface="Cambria Math" panose="02040503050406030204" pitchFamily="18" charset="0"/>
                        </a:rPr>
                        <a:t>→</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b="1" i="0" noProof="0" dirty="0">
                          <a:latin typeface="Cambria Math" panose="02040503050406030204" pitchFamily="18" charset="0"/>
                          <a:ea typeface="Cambria Math" panose="02040503050406030204" pitchFamily="18" charset="0"/>
                        </a:rPr>
                        <a:t>→</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r>
                        <a:rPr lang="en-GB" sz="1000" b="0" i="0" noProof="0" dirty="0">
                          <a:latin typeface="Cambria Math" panose="02040503050406030204" pitchFamily="18" charset="0"/>
                          <a:ea typeface="Cambria Math" panose="02040503050406030204" pitchFamily="18" charset="0"/>
                          <a:sym typeface="Wingdings 2" panose="05020102010507070707" pitchFamily="18" charset="2"/>
                        </a:rPr>
                        <a:t></a:t>
                      </a:r>
                      <a:endParaRPr lang="en-GB" sz="1000" b="0" i="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b="1" i="0" noProof="0" dirty="0">
                          <a:latin typeface="Cambria Math" panose="02040503050406030204" pitchFamily="18" charset="0"/>
                          <a:ea typeface="Cambria Math" panose="02040503050406030204" pitchFamily="18" charset="0"/>
                        </a:rPr>
                        <a:t>→</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b="1" i="0" noProof="0" dirty="0">
                          <a:latin typeface="Cambria Math" panose="02040503050406030204" pitchFamily="18" charset="0"/>
                          <a:ea typeface="Cambria Math" panose="02040503050406030204" pitchFamily="18" charset="0"/>
                        </a:rPr>
                        <a:t>→</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r>
                        <a:rPr lang="en-GB" sz="1000" b="0" noProof="0" dirty="0">
                          <a:latin typeface="Cambria Math" panose="02040503050406030204" pitchFamily="18" charset="0"/>
                          <a:ea typeface="Cambria Math" panose="02040503050406030204" pitchFamily="18" charset="0"/>
                          <a:sym typeface="Wingdings 2" panose="05020102010507070707" pitchFamily="18" charset="2"/>
                        </a:rPr>
                        <a:t></a:t>
                      </a:r>
                      <a:endParaRPr lang="en-GB" sz="1000" b="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extLst>
                  <a:ext uri="{0D108BD9-81ED-4DB2-BD59-A6C34878D82A}">
                    <a16:rowId xmlns:a16="http://schemas.microsoft.com/office/drawing/2014/main" val="10002"/>
                  </a:ext>
                </a:extLst>
              </a:tr>
              <a:tr h="180000">
                <a:tc>
                  <a:txBody>
                    <a:bodyPr/>
                    <a:lstStyle/>
                    <a:p>
                      <a:pPr algn="ctr"/>
                      <a:r>
                        <a:rPr lang="cs-CZ" sz="1000" b="1" kern="1200" noProof="0" dirty="0">
                          <a:solidFill>
                            <a:schemeClr val="lt1"/>
                          </a:solidFill>
                          <a:latin typeface="Cambria Math" panose="02040503050406030204" pitchFamily="18" charset="0"/>
                          <a:ea typeface="Cambria Math" panose="02040503050406030204" pitchFamily="18" charset="0"/>
                          <a:cs typeface="+mn-cs"/>
                        </a:rPr>
                        <a:t>4</a:t>
                      </a:r>
                      <a:endParaRPr lang="en-GB" sz="1000" b="1" kern="1200" noProof="0" dirty="0">
                        <a:solidFill>
                          <a:schemeClr val="lt1"/>
                        </a:solidFill>
                        <a:latin typeface="Cambria Math" panose="02040503050406030204" pitchFamily="18" charset="0"/>
                        <a:ea typeface="Cambria Math" panose="02040503050406030204" pitchFamily="18" charset="0"/>
                        <a:cs typeface="+mn-cs"/>
                      </a:endParaRPr>
                    </a:p>
                  </a:txBody>
                  <a:tcPr marL="0" marR="0" marT="0" marB="0"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50000"/>
                      </a:schemeClr>
                    </a:solidFill>
                  </a:tcPr>
                </a:tc>
                <a:tc>
                  <a:txBody>
                    <a:bodyPr/>
                    <a:lstStyle/>
                    <a:p>
                      <a:pPr algn="ctr"/>
                      <a:endParaRPr lang="en-GB" sz="1000" b="0"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r>
                        <a:rPr lang="en-GB" sz="1000" b="1" i="0" kern="1200" noProof="0" dirty="0">
                          <a:solidFill>
                            <a:schemeClr val="dk1"/>
                          </a:solidFill>
                          <a:latin typeface="Cambria Math" panose="02040503050406030204" pitchFamily="18" charset="0"/>
                          <a:ea typeface="Cambria Math" panose="02040503050406030204" pitchFamily="18" charset="0"/>
                          <a:cs typeface="+mn-cs"/>
                        </a:rPr>
                        <a:t>↘</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b="1" i="0" kern="1200" noProof="0" dirty="0">
                          <a:solidFill>
                            <a:schemeClr val="dk1"/>
                          </a:solidFill>
                          <a:latin typeface="Cambria Math" panose="02040503050406030204" pitchFamily="18" charset="0"/>
                          <a:ea typeface="Cambria Math" panose="02040503050406030204" pitchFamily="18" charset="0"/>
                          <a:cs typeface="+mn-cs"/>
                        </a:rPr>
                        <a:t>↘</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b="1" i="0" kern="1200" noProof="0" dirty="0">
                          <a:solidFill>
                            <a:schemeClr val="dk1"/>
                          </a:solidFill>
                          <a:latin typeface="Cambria Math" panose="02040503050406030204" pitchFamily="18" charset="0"/>
                          <a:ea typeface="Cambria Math" panose="02040503050406030204" pitchFamily="18" charset="0"/>
                          <a:cs typeface="+mn-cs"/>
                        </a:rPr>
                        <a:t>↘</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b="1" i="0" kern="1200" noProof="0" dirty="0">
                          <a:solidFill>
                            <a:schemeClr val="dk1"/>
                          </a:solidFill>
                          <a:latin typeface="Cambria Math" panose="02040503050406030204" pitchFamily="18" charset="0"/>
                          <a:ea typeface="Cambria Math" panose="02040503050406030204" pitchFamily="18" charset="0"/>
                          <a:cs typeface="+mn-cs"/>
                        </a:rPr>
                        <a:t>↘</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endParaRPr lang="en-GB" sz="1000" b="0"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GB" sz="1000" b="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extLst>
                  <a:ext uri="{0D108BD9-81ED-4DB2-BD59-A6C34878D82A}">
                    <a16:rowId xmlns:a16="http://schemas.microsoft.com/office/drawing/2014/main" val="10003"/>
                  </a:ext>
                </a:extLst>
              </a:tr>
              <a:tr h="180000">
                <a:tc>
                  <a:txBody>
                    <a:bodyPr/>
                    <a:lstStyle/>
                    <a:p>
                      <a:pPr algn="ctr"/>
                      <a:r>
                        <a:rPr lang="cs-CZ" sz="1000" b="1" kern="1200" noProof="0" dirty="0">
                          <a:solidFill>
                            <a:schemeClr val="lt1"/>
                          </a:solidFill>
                          <a:latin typeface="Cambria Math" panose="02040503050406030204" pitchFamily="18" charset="0"/>
                          <a:ea typeface="Cambria Math" panose="02040503050406030204" pitchFamily="18" charset="0"/>
                          <a:cs typeface="+mn-cs"/>
                        </a:rPr>
                        <a:t>5</a:t>
                      </a:r>
                      <a:endParaRPr lang="en-GB" sz="1000" b="1" kern="1200" noProof="0" dirty="0">
                        <a:solidFill>
                          <a:schemeClr val="lt1"/>
                        </a:solidFill>
                        <a:latin typeface="Cambria Math" panose="02040503050406030204" pitchFamily="18" charset="0"/>
                        <a:ea typeface="Cambria Math" panose="02040503050406030204" pitchFamily="18" charset="0"/>
                        <a:cs typeface="+mn-cs"/>
                      </a:endParaRPr>
                    </a:p>
                  </a:txBody>
                  <a:tcPr marL="0" marR="0" marT="0" marB="0"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50000"/>
                      </a:schemeClr>
                    </a:solidFill>
                  </a:tcPr>
                </a:tc>
                <a:tc>
                  <a:txBody>
                    <a:bodyPr/>
                    <a:lstStyle/>
                    <a:p>
                      <a:pPr algn="ctr"/>
                      <a:endParaRPr lang="en-GB" sz="1000" b="0"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endParaRPr lang="en-GB" sz="1000" b="0"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b="1" i="0" kern="1200" noProof="0" dirty="0">
                          <a:solidFill>
                            <a:schemeClr val="dk1"/>
                          </a:solidFill>
                          <a:latin typeface="Cambria Math" panose="02040503050406030204" pitchFamily="18" charset="0"/>
                          <a:ea typeface="Cambria Math" panose="02040503050406030204" pitchFamily="18" charset="0"/>
                          <a:cs typeface="+mn-cs"/>
                        </a:rPr>
                        <a:t>↘</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b="1" i="0" kern="1200" noProof="0" dirty="0">
                          <a:solidFill>
                            <a:schemeClr val="dk1"/>
                          </a:solidFill>
                          <a:latin typeface="Cambria Math" panose="02040503050406030204" pitchFamily="18" charset="0"/>
                          <a:ea typeface="Cambria Math" panose="02040503050406030204" pitchFamily="18" charset="0"/>
                          <a:cs typeface="+mn-cs"/>
                        </a:rPr>
                        <a:t>↘</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b="1" i="0" kern="1200" noProof="0" dirty="0">
                          <a:solidFill>
                            <a:schemeClr val="dk1"/>
                          </a:solidFill>
                          <a:latin typeface="Cambria Math" panose="02040503050406030204" pitchFamily="18" charset="0"/>
                          <a:ea typeface="Cambria Math" panose="02040503050406030204" pitchFamily="18" charset="0"/>
                          <a:cs typeface="+mn-cs"/>
                        </a:rPr>
                        <a:t>↘</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b="1" i="0" kern="1200" noProof="0" dirty="0">
                          <a:solidFill>
                            <a:schemeClr val="dk1"/>
                          </a:solidFill>
                          <a:latin typeface="Cambria Math" panose="02040503050406030204" pitchFamily="18" charset="0"/>
                          <a:ea typeface="Cambria Math" panose="02040503050406030204" pitchFamily="18" charset="0"/>
                          <a:cs typeface="+mn-cs"/>
                        </a:rPr>
                        <a:t>↘</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GB" sz="1000" b="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extLst>
                  <a:ext uri="{0D108BD9-81ED-4DB2-BD59-A6C34878D82A}">
                    <a16:rowId xmlns:a16="http://schemas.microsoft.com/office/drawing/2014/main" val="3530833670"/>
                  </a:ext>
                </a:extLst>
              </a:tr>
              <a:tr h="180000">
                <a:tc>
                  <a:txBody>
                    <a:bodyPr/>
                    <a:lstStyle/>
                    <a:p>
                      <a:pPr algn="ctr"/>
                      <a:r>
                        <a:rPr lang="cs-CZ" sz="1000" b="1" kern="1200" noProof="0" dirty="0">
                          <a:solidFill>
                            <a:schemeClr val="lt1"/>
                          </a:solidFill>
                          <a:latin typeface="Cambria Math" panose="02040503050406030204" pitchFamily="18" charset="0"/>
                          <a:ea typeface="Cambria Math" panose="02040503050406030204" pitchFamily="18" charset="0"/>
                          <a:cs typeface="+mn-cs"/>
                        </a:rPr>
                        <a:t>6</a:t>
                      </a:r>
                      <a:endParaRPr lang="en-GB" sz="1000" b="1" kern="1200" noProof="0" dirty="0">
                        <a:solidFill>
                          <a:schemeClr val="lt1"/>
                        </a:solidFill>
                        <a:latin typeface="Cambria Math" panose="02040503050406030204" pitchFamily="18" charset="0"/>
                        <a:ea typeface="Cambria Math" panose="02040503050406030204" pitchFamily="18" charset="0"/>
                        <a:cs typeface="+mn-cs"/>
                      </a:endParaRPr>
                    </a:p>
                  </a:txBody>
                  <a:tcPr marL="0" marR="0" marT="0" marB="0"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50000"/>
                      </a:schemeClr>
                    </a:solidFill>
                  </a:tcPr>
                </a:tc>
                <a:tc>
                  <a:txBody>
                    <a:bodyPr/>
                    <a:lstStyle/>
                    <a:p>
                      <a:pPr algn="ctr"/>
                      <a:endParaRPr lang="en-GB" sz="1000" b="0"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endParaRPr lang="en-GB" sz="1000" b="0"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endParaRPr lang="en-GB" sz="1000" b="0"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r>
                        <a:rPr lang="en-GB" sz="1000" b="0" i="0" kern="1200" noProof="0" dirty="0">
                          <a:solidFill>
                            <a:schemeClr val="dk1"/>
                          </a:solidFill>
                          <a:latin typeface="Cambria Math" panose="02040503050406030204" pitchFamily="18" charset="0"/>
                          <a:ea typeface="Cambria Math" panose="02040503050406030204" pitchFamily="18" charset="0"/>
                          <a:cs typeface="+mn-cs"/>
                          <a:sym typeface="Wingdings 2" panose="05020102010507070707" pitchFamily="18" charset="2"/>
                        </a:rPr>
                        <a:t></a:t>
                      </a:r>
                      <a:endParaRPr lang="en-GB" sz="1000" b="0"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b="1" i="0" noProof="0" dirty="0">
                          <a:latin typeface="Cambria Math" panose="02040503050406030204" pitchFamily="18" charset="0"/>
                          <a:ea typeface="Cambria Math" panose="02040503050406030204" pitchFamily="18" charset="0"/>
                        </a:rPr>
                        <a:t>→</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b="1" i="0" noProof="0" dirty="0">
                          <a:latin typeface="Cambria Math" panose="02040503050406030204" pitchFamily="18" charset="0"/>
                          <a:ea typeface="Cambria Math" panose="02040503050406030204" pitchFamily="18" charset="0"/>
                        </a:rPr>
                        <a:t>→</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1000" b="0" noProof="0" dirty="0">
                          <a:latin typeface="Cambria Math" panose="02040503050406030204" pitchFamily="18" charset="0"/>
                          <a:ea typeface="Cambria Math" panose="02040503050406030204" pitchFamily="18" charset="0"/>
                          <a:sym typeface="Wingdings 2" panose="05020102010507070707" pitchFamily="18" charset="2"/>
                        </a:rPr>
                        <a:t></a:t>
                      </a:r>
                      <a:endParaRPr lang="en-GB" sz="1000" b="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extLst>
                  <a:ext uri="{0D108BD9-81ED-4DB2-BD59-A6C34878D82A}">
                    <a16:rowId xmlns:a16="http://schemas.microsoft.com/office/drawing/2014/main" val="3271529384"/>
                  </a:ext>
                </a:extLst>
              </a:tr>
              <a:tr h="180000">
                <a:tc>
                  <a:txBody>
                    <a:bodyPr/>
                    <a:lstStyle/>
                    <a:p>
                      <a:pPr algn="ctr"/>
                      <a:r>
                        <a:rPr lang="cs-CZ" sz="1000" b="1" kern="1200" noProof="0" dirty="0">
                          <a:solidFill>
                            <a:schemeClr val="lt1"/>
                          </a:solidFill>
                          <a:latin typeface="Cambria Math" panose="02040503050406030204" pitchFamily="18" charset="0"/>
                          <a:ea typeface="Cambria Math" panose="02040503050406030204" pitchFamily="18" charset="0"/>
                          <a:cs typeface="+mn-cs"/>
                        </a:rPr>
                        <a:t>7</a:t>
                      </a:r>
                      <a:endParaRPr lang="en-GB" sz="1000" b="1" kern="1200" noProof="0" dirty="0">
                        <a:solidFill>
                          <a:schemeClr val="lt1"/>
                        </a:solidFill>
                        <a:latin typeface="Cambria Math" panose="02040503050406030204" pitchFamily="18" charset="0"/>
                        <a:ea typeface="Cambria Math" panose="02040503050406030204" pitchFamily="18" charset="0"/>
                        <a:cs typeface="+mn-cs"/>
                      </a:endParaRPr>
                    </a:p>
                  </a:txBody>
                  <a:tcPr marL="0" marR="0" marT="0" marB="0"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50000"/>
                      </a:schemeClr>
                    </a:solidFill>
                  </a:tcPr>
                </a:tc>
                <a:tc>
                  <a:txBody>
                    <a:bodyPr/>
                    <a:lstStyle/>
                    <a:p>
                      <a:pPr algn="ctr"/>
                      <a:endParaRPr lang="en-GB" sz="1000" b="0"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endParaRPr lang="en-GB" sz="1000" b="0"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endParaRPr lang="en-GB" sz="1000" b="0"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endParaRPr lang="en-GB" sz="1000" b="0"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b="1" i="0" kern="1200" noProof="0" dirty="0">
                          <a:solidFill>
                            <a:schemeClr val="dk1"/>
                          </a:solidFill>
                          <a:latin typeface="Cambria Math" panose="02040503050406030204" pitchFamily="18" charset="0"/>
                          <a:ea typeface="Cambria Math" panose="02040503050406030204" pitchFamily="18" charset="0"/>
                          <a:cs typeface="+mn-cs"/>
                        </a:rPr>
                        <a:t>↘</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endParaRPr lang="en-GB" sz="1000" b="0"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GB" sz="1000" b="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extLst>
                  <a:ext uri="{0D108BD9-81ED-4DB2-BD59-A6C34878D82A}">
                    <a16:rowId xmlns:a16="http://schemas.microsoft.com/office/drawing/2014/main" val="666970346"/>
                  </a:ext>
                </a:extLst>
              </a:tr>
              <a:tr h="180000">
                <a:tc>
                  <a:txBody>
                    <a:bodyPr/>
                    <a:lstStyle/>
                    <a:p>
                      <a:pPr algn="ctr"/>
                      <a:r>
                        <a:rPr lang="cs-CZ" sz="1000" b="1" kern="1200" noProof="0" dirty="0">
                          <a:solidFill>
                            <a:schemeClr val="lt1"/>
                          </a:solidFill>
                          <a:latin typeface="Cambria Math" panose="02040503050406030204" pitchFamily="18" charset="0"/>
                          <a:ea typeface="Cambria Math" panose="02040503050406030204" pitchFamily="18" charset="0"/>
                          <a:cs typeface="+mn-cs"/>
                        </a:rPr>
                        <a:t>8</a:t>
                      </a:r>
                      <a:endParaRPr lang="en-GB" sz="1000" b="1" kern="1200" noProof="0" dirty="0">
                        <a:solidFill>
                          <a:schemeClr val="lt1"/>
                        </a:solidFill>
                        <a:latin typeface="Cambria Math" panose="02040503050406030204" pitchFamily="18" charset="0"/>
                        <a:ea typeface="Cambria Math" panose="02040503050406030204" pitchFamily="18" charset="0"/>
                        <a:cs typeface="+mn-cs"/>
                      </a:endParaRPr>
                    </a:p>
                  </a:txBody>
                  <a:tcPr marL="0" marR="0" marT="0" marB="0"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50000"/>
                      </a:schemeClr>
                    </a:solidFill>
                  </a:tcPr>
                </a:tc>
                <a:tc>
                  <a:txBody>
                    <a:bodyPr/>
                    <a:lstStyle/>
                    <a:p>
                      <a:pPr algn="ctr"/>
                      <a:endParaRPr lang="en-GB" sz="1000" b="0"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endParaRPr lang="en-GB" sz="1000" b="0"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endParaRPr lang="en-GB" sz="1000" b="0"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endParaRPr lang="en-GB" sz="1000" b="0"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endParaRPr lang="en-GB" sz="1000" b="0" i="0" kern="1200" noProof="0" dirty="0">
                        <a:solidFill>
                          <a:schemeClr val="dk1"/>
                        </a:solidFill>
                        <a:latin typeface="Cambria Math" panose="02040503050406030204" pitchFamily="18" charset="0"/>
                        <a:ea typeface="Cambria Math" panose="02040503050406030204" pitchFamily="18" charset="0"/>
                        <a:cs typeface="+mn-cs"/>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b="1" i="0" kern="1200" noProof="0" dirty="0">
                          <a:solidFill>
                            <a:schemeClr val="dk1"/>
                          </a:solidFill>
                          <a:latin typeface="Cambria Math" panose="02040503050406030204" pitchFamily="18" charset="0"/>
                          <a:ea typeface="Cambria Math" panose="02040503050406030204" pitchFamily="18" charset="0"/>
                          <a:cs typeface="+mn-cs"/>
                        </a:rPr>
                        <a:t>↘</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GB" sz="1000" b="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extLst>
                  <a:ext uri="{0D108BD9-81ED-4DB2-BD59-A6C34878D82A}">
                    <a16:rowId xmlns:a16="http://schemas.microsoft.com/office/drawing/2014/main" val="4130398862"/>
                  </a:ext>
                </a:extLst>
              </a:tr>
              <a:tr h="180000">
                <a:tc>
                  <a:txBody>
                    <a:bodyPr/>
                    <a:lstStyle/>
                    <a:p>
                      <a:pPr algn="ctr"/>
                      <a:r>
                        <a:rPr lang="cs-CZ" sz="1000" b="1" kern="1200" noProof="0" dirty="0">
                          <a:solidFill>
                            <a:schemeClr val="lt1"/>
                          </a:solidFill>
                          <a:latin typeface="Cambria Math" panose="02040503050406030204" pitchFamily="18" charset="0"/>
                          <a:ea typeface="Cambria Math" panose="02040503050406030204" pitchFamily="18" charset="0"/>
                          <a:cs typeface="+mn-cs"/>
                        </a:rPr>
                        <a:t>9</a:t>
                      </a:r>
                      <a:endParaRPr lang="en-GB" sz="1000" b="1" kern="1200" noProof="0" dirty="0">
                        <a:solidFill>
                          <a:schemeClr val="lt1"/>
                        </a:solidFill>
                        <a:latin typeface="Cambria Math" panose="02040503050406030204" pitchFamily="18" charset="0"/>
                        <a:ea typeface="Cambria Math" panose="02040503050406030204" pitchFamily="18" charset="0"/>
                        <a:cs typeface="+mn-cs"/>
                      </a:endParaRPr>
                    </a:p>
                  </a:txBody>
                  <a:tcPr marL="0" marR="0" marT="0" marB="0"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50000"/>
                      </a:schemeClr>
                    </a:solidFill>
                  </a:tcPr>
                </a:tc>
                <a:tc>
                  <a:txBody>
                    <a:bodyPr/>
                    <a:lstStyle/>
                    <a:p>
                      <a:pPr algn="ctr"/>
                      <a:endParaRPr lang="en-GB" sz="1000" b="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endParaRPr lang="en-GB" sz="1000" b="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endParaRPr lang="en-GB" sz="1000" b="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endParaRPr lang="en-GB" sz="1000" b="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endParaRPr lang="en-GB" sz="1000" b="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endParaRPr lang="en-GB" sz="1000" b="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algn="ctr"/>
                      <a:r>
                        <a:rPr lang="en-GB" sz="1000" b="0" noProof="0" dirty="0">
                          <a:latin typeface="Cambria Math" panose="02040503050406030204" pitchFamily="18" charset="0"/>
                          <a:ea typeface="Cambria Math" panose="02040503050406030204" pitchFamily="18" charset="0"/>
                          <a:sym typeface="Wingdings 2" panose="05020102010507070707" pitchFamily="18" charset="2"/>
                        </a:rPr>
                        <a:t></a:t>
                      </a:r>
                      <a:endParaRPr lang="en-GB" sz="1000" b="0" noProof="0" dirty="0">
                        <a:latin typeface="Cambria Math" panose="02040503050406030204" pitchFamily="18" charset="0"/>
                        <a:ea typeface="Cambria Math" panose="02040503050406030204" pitchFamily="18" charset="0"/>
                      </a:endParaRPr>
                    </a:p>
                  </a:txBody>
                  <a:tcPr marL="0" marR="0" marT="0" marB="0"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extLst>
                  <a:ext uri="{0D108BD9-81ED-4DB2-BD59-A6C34878D82A}">
                    <a16:rowId xmlns:a16="http://schemas.microsoft.com/office/drawing/2014/main" val="10005"/>
                  </a:ext>
                </a:extLst>
              </a:tr>
            </a:tbl>
          </a:graphicData>
        </a:graphic>
      </p:graphicFrame>
      <p:sp>
        <p:nvSpPr>
          <p:cNvPr id="116" name="TextovéPole 115"/>
          <p:cNvSpPr txBox="1"/>
          <p:nvPr/>
        </p:nvSpPr>
        <p:spPr>
          <a:xfrm>
            <a:off x="1980000" y="1848901"/>
            <a:ext cx="2345954" cy="276999"/>
          </a:xfrm>
          <a:prstGeom prst="rect">
            <a:avLst/>
          </a:prstGeom>
          <a:noFill/>
          <a:ln>
            <a:noFill/>
          </a:ln>
        </p:spPr>
        <p:txBody>
          <a:bodyPr wrap="square" rtlCol="0">
            <a:spAutoFit/>
          </a:bodyPr>
          <a:lstStyle/>
          <a:p>
            <a:pPr marL="0" lvl="2">
              <a:buClr>
                <a:srgbClr val="7030A0"/>
              </a:buClr>
              <a:buSzPct val="80000"/>
            </a:pPr>
            <a:r>
              <a:rPr lang="en-GB" sz="1200" dirty="0">
                <a:latin typeface="Cambria Math" panose="02040503050406030204" pitchFamily="18" charset="0"/>
                <a:ea typeface="Cambria Math" panose="02040503050406030204" pitchFamily="18" charset="0"/>
                <a:sym typeface="Wingdings 2" panose="05020102010507070707" pitchFamily="18" charset="2"/>
              </a:rPr>
              <a:t>  </a:t>
            </a:r>
            <a:r>
              <a:rPr lang="cs-CZ" sz="1200" dirty="0">
                <a:latin typeface="Cambria Math" panose="02040503050406030204" pitchFamily="18" charset="0"/>
                <a:ea typeface="Cambria Math" panose="02040503050406030204" pitchFamily="18" charset="0"/>
                <a:sym typeface="Wingdings 2" panose="05020102010507070707" pitchFamily="18" charset="2"/>
              </a:rPr>
              <a:t> </a:t>
            </a:r>
            <a:r>
              <a:rPr lang="en-GB" sz="1200" dirty="0">
                <a:latin typeface="Cambria Math" panose="02040503050406030204" pitchFamily="18" charset="0"/>
                <a:ea typeface="Cambria Math" panose="02040503050406030204" pitchFamily="18" charset="0"/>
                <a:sym typeface="Wingdings 2" panose="05020102010507070707" pitchFamily="18" charset="2"/>
              </a:rPr>
              <a:t>futures-linked FRA</a:t>
            </a:r>
          </a:p>
        </p:txBody>
      </p:sp>
      <mc:AlternateContent xmlns:mc="http://schemas.openxmlformats.org/markup-compatibility/2006" xmlns:a14="http://schemas.microsoft.com/office/drawing/2010/main">
        <mc:Choice Requires="a14">
          <p:sp>
            <p:nvSpPr>
              <p:cNvPr id="117" name="TextovéPole 116"/>
              <p:cNvSpPr txBox="1"/>
              <p:nvPr/>
            </p:nvSpPr>
            <p:spPr>
              <a:xfrm>
                <a:off x="5231377" y="4774672"/>
                <a:ext cx="2100254" cy="439992"/>
              </a:xfrm>
              <a:prstGeom prst="rect">
                <a:avLst/>
              </a:prstGeom>
              <a:noFill/>
            </p:spPr>
            <p:txBody>
              <a:bodyPr wrap="none" lIns="0" tIns="0" rIns="0" bIns="0" rtlCol="0">
                <a:spAutoFit/>
              </a:bodyPr>
              <a:lstStyle/>
              <a:p>
                <a:pPr algn="ctr"/>
                <a14:m>
                  <m:oMathPara xmlns:m="http://schemas.openxmlformats.org/officeDocument/2006/math">
                    <m:oMathParaPr>
                      <m:jc m:val="centerGroup"/>
                    </m:oMathParaPr>
                    <m:oMath xmlns:m="http://schemas.openxmlformats.org/officeDocument/2006/math">
                      <m:f>
                        <m:fPr>
                          <m:ctrlPr>
                            <a:rPr lang="cs-CZ" sz="1400" i="1" smtClean="0">
                              <a:latin typeface="Cambria Math" panose="02040503050406030204" pitchFamily="18" charset="0"/>
                              <a:ea typeface="Cambria Math" panose="02040503050406030204" pitchFamily="18" charset="0"/>
                            </a:rPr>
                          </m:ctrlPr>
                        </m:fPr>
                        <m:num>
                          <m:sPre>
                            <m:sPrePr>
                              <m:ctrlPr>
                                <a:rPr lang="cs-CZ" sz="1400" i="1">
                                  <a:latin typeface="Cambria Math" panose="02040503050406030204" pitchFamily="18" charset="0"/>
                                  <a:ea typeface="Cambria Math" panose="02040503050406030204" pitchFamily="18" charset="0"/>
                                </a:rPr>
                              </m:ctrlPr>
                            </m:sPrePr>
                            <m:sub>
                              <m:r>
                                <a:rPr lang="cs-CZ" sz="1400" b="0" i="1" smtClean="0">
                                  <a:latin typeface="Cambria Math" panose="02040503050406030204" pitchFamily="18" charset="0"/>
                                  <a:ea typeface="Cambria Math" panose="02040503050406030204" pitchFamily="18" charset="0"/>
                                </a:rPr>
                                <m:t>6</m:t>
                              </m:r>
                            </m:sub>
                            <m:sup>
                              <m:r>
                                <a:rPr lang="cs-CZ" sz="1400" i="1">
                                  <a:latin typeface="Cambria Math" panose="02040503050406030204" pitchFamily="18" charset="0"/>
                                  <a:ea typeface="Cambria Math" panose="02040503050406030204" pitchFamily="18" charset="0"/>
                                </a:rPr>
                                <m:t> </m:t>
                              </m:r>
                            </m:sup>
                            <m:e>
                              <m:sSub>
                                <m:sSubPr>
                                  <m:ctrlPr>
                                    <a:rPr lang="cs-CZ" sz="1400" i="1">
                                      <a:latin typeface="Cambria Math" panose="02040503050406030204" pitchFamily="18" charset="0"/>
                                    </a:rPr>
                                  </m:ctrlPr>
                                </m:sSubPr>
                                <m:e>
                                  <m:r>
                                    <a:rPr lang="cs-CZ" sz="1400" i="1">
                                      <a:latin typeface="Cambria Math" panose="02040503050406030204" pitchFamily="18" charset="0"/>
                                    </a:rPr>
                                    <m:t>𝐾</m:t>
                                  </m:r>
                                </m:e>
                                <m:sub>
                                  <m:r>
                                    <a:rPr lang="cs-CZ" sz="1400" b="0" i="1" smtClean="0">
                                      <a:latin typeface="Cambria Math" panose="02040503050406030204" pitchFamily="18" charset="0"/>
                                    </a:rPr>
                                    <m:t>9</m:t>
                                  </m:r>
                                </m:sub>
                              </m:sSub>
                            </m:e>
                          </m:sPre>
                          <m:r>
                            <a:rPr lang="cs-CZ" sz="1400" b="0" i="1" smtClean="0">
                              <a:latin typeface="Cambria Math" panose="02040503050406030204" pitchFamily="18" charset="0"/>
                            </a:rPr>
                            <m:t>−</m:t>
                          </m:r>
                          <m:sPre>
                            <m:sPrePr>
                              <m:ctrlPr>
                                <a:rPr lang="cs-CZ" sz="1400" i="1">
                                  <a:latin typeface="Cambria Math" panose="02040503050406030204" pitchFamily="18" charset="0"/>
                                  <a:ea typeface="Cambria Math" panose="02040503050406030204" pitchFamily="18" charset="0"/>
                                </a:rPr>
                              </m:ctrlPr>
                            </m:sPrePr>
                            <m:sub>
                              <m:r>
                                <a:rPr lang="cs-CZ" sz="1400" b="0" i="1" smtClean="0">
                                  <a:latin typeface="Cambria Math" panose="02040503050406030204" pitchFamily="18" charset="0"/>
                                  <a:ea typeface="Cambria Math" panose="02040503050406030204" pitchFamily="18" charset="0"/>
                                </a:rPr>
                                <m:t>3</m:t>
                              </m:r>
                            </m:sub>
                            <m:sup>
                              <m:r>
                                <a:rPr lang="cs-CZ" sz="1400" i="1">
                                  <a:latin typeface="Cambria Math" panose="02040503050406030204" pitchFamily="18" charset="0"/>
                                  <a:ea typeface="Cambria Math" panose="02040503050406030204" pitchFamily="18" charset="0"/>
                                </a:rPr>
                                <m:t> </m:t>
                              </m:r>
                            </m:sup>
                            <m:e>
                              <m:sSub>
                                <m:sSubPr>
                                  <m:ctrlPr>
                                    <a:rPr lang="cs-CZ" sz="1400" i="1">
                                      <a:latin typeface="Cambria Math" panose="02040503050406030204" pitchFamily="18" charset="0"/>
                                    </a:rPr>
                                  </m:ctrlPr>
                                </m:sSubPr>
                                <m:e>
                                  <m:r>
                                    <a:rPr lang="cs-CZ" sz="1400" i="1">
                                      <a:latin typeface="Cambria Math" panose="02040503050406030204" pitchFamily="18" charset="0"/>
                                    </a:rPr>
                                    <m:t>𝐾</m:t>
                                  </m:r>
                                </m:e>
                                <m:sub>
                                  <m:r>
                                    <a:rPr lang="cs-CZ" sz="1400" b="0" i="1" smtClean="0">
                                      <a:latin typeface="Cambria Math" panose="02040503050406030204" pitchFamily="18" charset="0"/>
                                    </a:rPr>
                                    <m:t>6</m:t>
                                  </m:r>
                                </m:sub>
                              </m:sSub>
                            </m:e>
                          </m:sPre>
                        </m:num>
                        <m:den>
                          <m:sSub>
                            <m:sSubPr>
                              <m:ctrlPr>
                                <a:rPr lang="cs-CZ" sz="1400" i="1" smtClean="0">
                                  <a:latin typeface="Cambria Math" panose="02040503050406030204" pitchFamily="18" charset="0"/>
                                  <a:ea typeface="Cambria Math" panose="02040503050406030204" pitchFamily="18" charset="0"/>
                                </a:rPr>
                              </m:ctrlPr>
                            </m:sSubPr>
                            <m:e>
                              <m:r>
                                <a:rPr lang="cs-CZ" sz="1400" b="0" i="1" smtClean="0">
                                  <a:latin typeface="Cambria Math" panose="02040503050406030204" pitchFamily="18" charset="0"/>
                                  <a:ea typeface="Cambria Math" panose="02040503050406030204" pitchFamily="18" charset="0"/>
                                </a:rPr>
                                <m:t>𝑁</m:t>
                              </m:r>
                            </m:e>
                            <m:sub>
                              <m:r>
                                <a:rPr lang="cs-CZ" sz="1400" b="0" i="1" smtClean="0">
                                  <a:latin typeface="Cambria Math" panose="02040503050406030204" pitchFamily="18" charset="0"/>
                                  <a:ea typeface="Cambria Math" panose="02040503050406030204" pitchFamily="18" charset="0"/>
                                </a:rPr>
                                <m:t>6</m:t>
                              </m:r>
                              <m:r>
                                <m:rPr>
                                  <m:sty m:val="p"/>
                                </m:rPr>
                                <a:rPr lang="cs-CZ" sz="1400" b="0" i="0" smtClean="0">
                                  <a:latin typeface="Cambria Math" panose="02040503050406030204" pitchFamily="18" charset="0"/>
                                  <a:ea typeface="Cambria Math" panose="02040503050406030204" pitchFamily="18" charset="0"/>
                                </a:rPr>
                                <m:t>v</m:t>
                              </m:r>
                              <m:r>
                                <a:rPr lang="cs-CZ" sz="1400" b="0" i="1" smtClean="0">
                                  <a:latin typeface="Cambria Math" panose="02040503050406030204" pitchFamily="18" charset="0"/>
                                  <a:ea typeface="Cambria Math" panose="02040503050406030204" pitchFamily="18" charset="0"/>
                                </a:rPr>
                                <m:t>9</m:t>
                              </m:r>
                            </m:sub>
                          </m:sSub>
                          <m:r>
                            <a:rPr lang="cs-CZ" sz="1400" b="0" i="1" smtClean="0">
                              <a:latin typeface="Cambria Math" panose="02040503050406030204" pitchFamily="18" charset="0"/>
                              <a:ea typeface="Cambria Math" panose="02040503050406030204" pitchFamily="18" charset="0"/>
                            </a:rPr>
                            <m:t>−</m:t>
                          </m:r>
                          <m:sSub>
                            <m:sSubPr>
                              <m:ctrlPr>
                                <a:rPr lang="cs-CZ" sz="1400" b="0" i="1" smtClean="0">
                                  <a:latin typeface="Cambria Math" panose="02040503050406030204" pitchFamily="18" charset="0"/>
                                  <a:ea typeface="Cambria Math" panose="02040503050406030204" pitchFamily="18" charset="0"/>
                                </a:rPr>
                              </m:ctrlPr>
                            </m:sSubPr>
                            <m:e>
                              <m:r>
                                <a:rPr lang="cs-CZ" sz="1400" b="0" i="1" smtClean="0">
                                  <a:latin typeface="Cambria Math" panose="02040503050406030204" pitchFamily="18" charset="0"/>
                                  <a:ea typeface="Cambria Math" panose="02040503050406030204" pitchFamily="18" charset="0"/>
                                </a:rPr>
                                <m:t>𝑁</m:t>
                              </m:r>
                            </m:e>
                            <m:sub>
                              <m:r>
                                <a:rPr lang="cs-CZ" sz="1400" b="0" i="1" smtClean="0">
                                  <a:latin typeface="Cambria Math" panose="02040503050406030204" pitchFamily="18" charset="0"/>
                                  <a:ea typeface="Cambria Math" panose="02040503050406030204" pitchFamily="18" charset="0"/>
                                </a:rPr>
                                <m:t>3</m:t>
                              </m:r>
                              <m:r>
                                <m:rPr>
                                  <m:sty m:val="p"/>
                                </m:rPr>
                                <a:rPr lang="cs-CZ" sz="1400" b="0" i="0" smtClean="0">
                                  <a:latin typeface="Cambria Math" panose="02040503050406030204" pitchFamily="18" charset="0"/>
                                  <a:ea typeface="Cambria Math" panose="02040503050406030204" pitchFamily="18" charset="0"/>
                                </a:rPr>
                                <m:t>v</m:t>
                              </m:r>
                              <m:r>
                                <a:rPr lang="cs-CZ" sz="1400" b="0" i="1" smtClean="0">
                                  <a:latin typeface="Cambria Math" panose="02040503050406030204" pitchFamily="18" charset="0"/>
                                  <a:ea typeface="Cambria Math" panose="02040503050406030204" pitchFamily="18" charset="0"/>
                                </a:rPr>
                                <m:t>6</m:t>
                              </m:r>
                            </m:sub>
                          </m:sSub>
                        </m:den>
                      </m:f>
                      <m:r>
                        <a:rPr lang="cs-CZ" sz="1400" b="0" i="1" smtClean="0">
                          <a:latin typeface="Cambria Math" panose="02040503050406030204" pitchFamily="18" charset="0"/>
                          <a:ea typeface="Cambria Math" panose="02040503050406030204" pitchFamily="18" charset="0"/>
                        </a:rPr>
                        <m:t>=</m:t>
                      </m:r>
                      <m:f>
                        <m:fPr>
                          <m:ctrlPr>
                            <a:rPr lang="cs-CZ" sz="1400" b="0" i="1" smtClean="0">
                              <a:latin typeface="Cambria Math" panose="02040503050406030204" pitchFamily="18" charset="0"/>
                              <a:ea typeface="Cambria Math" panose="02040503050406030204" pitchFamily="18" charset="0"/>
                            </a:rPr>
                          </m:ctrlPr>
                        </m:fPr>
                        <m:num>
                          <m:sPre>
                            <m:sPrePr>
                              <m:ctrlPr>
                                <a:rPr lang="cs-CZ" sz="1400" i="1">
                                  <a:latin typeface="Cambria Math" panose="02040503050406030204" pitchFamily="18" charset="0"/>
                                  <a:ea typeface="Cambria Math" panose="02040503050406030204" pitchFamily="18" charset="0"/>
                                </a:rPr>
                              </m:ctrlPr>
                            </m:sPrePr>
                            <m:sub>
                              <m:r>
                                <a:rPr lang="cs-CZ" sz="1400" b="0" i="1" smtClean="0">
                                  <a:latin typeface="Cambria Math" panose="02040503050406030204" pitchFamily="18" charset="0"/>
                                  <a:ea typeface="Cambria Math" panose="02040503050406030204" pitchFamily="18" charset="0"/>
                                </a:rPr>
                                <m:t>5</m:t>
                              </m:r>
                            </m:sub>
                            <m:sup>
                              <m:r>
                                <a:rPr lang="cs-CZ" sz="1400" i="1">
                                  <a:latin typeface="Cambria Math" panose="02040503050406030204" pitchFamily="18" charset="0"/>
                                  <a:ea typeface="Cambria Math" panose="02040503050406030204" pitchFamily="18" charset="0"/>
                                </a:rPr>
                                <m:t> </m:t>
                              </m:r>
                            </m:sup>
                            <m:e>
                              <m:sSub>
                                <m:sSubPr>
                                  <m:ctrlPr>
                                    <a:rPr lang="cs-CZ" sz="1400" i="1">
                                      <a:latin typeface="Cambria Math" panose="02040503050406030204" pitchFamily="18" charset="0"/>
                                    </a:rPr>
                                  </m:ctrlPr>
                                </m:sSubPr>
                                <m:e>
                                  <m:r>
                                    <a:rPr lang="cs-CZ" sz="1400" i="1">
                                      <a:latin typeface="Cambria Math" panose="02040503050406030204" pitchFamily="18" charset="0"/>
                                    </a:rPr>
                                    <m:t>𝐾</m:t>
                                  </m:r>
                                </m:e>
                                <m:sub>
                                  <m:r>
                                    <a:rPr lang="cs-CZ" sz="1400" i="1">
                                      <a:latin typeface="Cambria Math" panose="02040503050406030204" pitchFamily="18" charset="0"/>
                                    </a:rPr>
                                    <m:t>8</m:t>
                                  </m:r>
                                </m:sub>
                              </m:sSub>
                            </m:e>
                          </m:sPre>
                          <m:r>
                            <a:rPr lang="cs-CZ" sz="1400" b="0" i="1" smtClean="0">
                              <a:latin typeface="Cambria Math" panose="02040503050406030204" pitchFamily="18" charset="0"/>
                            </a:rPr>
                            <m:t>−</m:t>
                          </m:r>
                          <m:sPre>
                            <m:sPrePr>
                              <m:ctrlPr>
                                <a:rPr lang="cs-CZ" sz="1400" i="1">
                                  <a:latin typeface="Cambria Math" panose="02040503050406030204" pitchFamily="18" charset="0"/>
                                  <a:ea typeface="Cambria Math" panose="02040503050406030204" pitchFamily="18" charset="0"/>
                                </a:rPr>
                              </m:ctrlPr>
                            </m:sPrePr>
                            <m:sub>
                              <m:r>
                                <a:rPr lang="cs-CZ" sz="1400" b="0" i="1" smtClean="0">
                                  <a:latin typeface="Cambria Math" panose="02040503050406030204" pitchFamily="18" charset="0"/>
                                  <a:ea typeface="Cambria Math" panose="02040503050406030204" pitchFamily="18" charset="0"/>
                                </a:rPr>
                                <m:t>3</m:t>
                              </m:r>
                            </m:sub>
                            <m:sup>
                              <m:r>
                                <a:rPr lang="cs-CZ" sz="1400" i="1">
                                  <a:latin typeface="Cambria Math" panose="02040503050406030204" pitchFamily="18" charset="0"/>
                                  <a:ea typeface="Cambria Math" panose="02040503050406030204" pitchFamily="18" charset="0"/>
                                </a:rPr>
                                <m:t> </m:t>
                              </m:r>
                            </m:sup>
                            <m:e>
                              <m:sSub>
                                <m:sSubPr>
                                  <m:ctrlPr>
                                    <a:rPr lang="cs-CZ" sz="1400" i="1">
                                      <a:latin typeface="Cambria Math" panose="02040503050406030204" pitchFamily="18" charset="0"/>
                                    </a:rPr>
                                  </m:ctrlPr>
                                </m:sSubPr>
                                <m:e>
                                  <m:r>
                                    <a:rPr lang="cs-CZ" sz="1400" i="1">
                                      <a:latin typeface="Cambria Math" panose="02040503050406030204" pitchFamily="18" charset="0"/>
                                    </a:rPr>
                                    <m:t>𝐾</m:t>
                                  </m:r>
                                </m:e>
                                <m:sub>
                                  <m:r>
                                    <a:rPr lang="cs-CZ" sz="1400" b="0" i="1" smtClean="0">
                                      <a:latin typeface="Cambria Math" panose="02040503050406030204" pitchFamily="18" charset="0"/>
                                    </a:rPr>
                                    <m:t>6</m:t>
                                  </m:r>
                                </m:sub>
                              </m:sSub>
                            </m:e>
                          </m:sPre>
                        </m:num>
                        <m:den>
                          <m:sSub>
                            <m:sSubPr>
                              <m:ctrlPr>
                                <a:rPr lang="cs-CZ" sz="1400" i="1">
                                  <a:latin typeface="Cambria Math" panose="02040503050406030204" pitchFamily="18" charset="0"/>
                                  <a:ea typeface="Cambria Math" panose="02040503050406030204" pitchFamily="18" charset="0"/>
                                </a:rPr>
                              </m:ctrlPr>
                            </m:sSubPr>
                            <m:e>
                              <m:r>
                                <a:rPr lang="cs-CZ" sz="1400" b="0" i="1" smtClean="0">
                                  <a:latin typeface="Cambria Math" panose="02040503050406030204" pitchFamily="18" charset="0"/>
                                  <a:ea typeface="Cambria Math" panose="02040503050406030204" pitchFamily="18" charset="0"/>
                                </a:rPr>
                                <m:t>𝑁</m:t>
                              </m:r>
                            </m:e>
                            <m:sub>
                              <m:r>
                                <a:rPr lang="cs-CZ" sz="1400" b="0" i="1" smtClean="0">
                                  <a:latin typeface="Cambria Math" panose="02040503050406030204" pitchFamily="18" charset="0"/>
                                  <a:ea typeface="Cambria Math" panose="02040503050406030204" pitchFamily="18" charset="0"/>
                                </a:rPr>
                                <m:t>5</m:t>
                              </m:r>
                              <m:r>
                                <m:rPr>
                                  <m:sty m:val="p"/>
                                </m:rPr>
                                <a:rPr lang="cs-CZ" sz="1400" i="0">
                                  <a:latin typeface="Cambria Math" panose="02040503050406030204" pitchFamily="18" charset="0"/>
                                  <a:ea typeface="Cambria Math" panose="02040503050406030204" pitchFamily="18" charset="0"/>
                                </a:rPr>
                                <m:t>v</m:t>
                              </m:r>
                              <m:r>
                                <a:rPr lang="cs-CZ" sz="1400" b="0" i="1" smtClean="0">
                                  <a:latin typeface="Cambria Math" panose="02040503050406030204" pitchFamily="18" charset="0"/>
                                  <a:ea typeface="Cambria Math" panose="02040503050406030204" pitchFamily="18" charset="0"/>
                                </a:rPr>
                                <m:t>8</m:t>
                              </m:r>
                            </m:sub>
                          </m:sSub>
                          <m:r>
                            <a:rPr lang="cs-CZ" sz="1400" i="1">
                              <a:latin typeface="Cambria Math" panose="02040503050406030204" pitchFamily="18" charset="0"/>
                              <a:ea typeface="Cambria Math" panose="02040503050406030204" pitchFamily="18" charset="0"/>
                            </a:rPr>
                            <m:t>−</m:t>
                          </m:r>
                          <m:sSub>
                            <m:sSubPr>
                              <m:ctrlPr>
                                <a:rPr lang="cs-CZ" sz="1400" i="1">
                                  <a:latin typeface="Cambria Math" panose="02040503050406030204" pitchFamily="18" charset="0"/>
                                  <a:ea typeface="Cambria Math" panose="02040503050406030204" pitchFamily="18" charset="0"/>
                                </a:rPr>
                              </m:ctrlPr>
                            </m:sSubPr>
                            <m:e>
                              <m:r>
                                <a:rPr lang="cs-CZ" sz="1400" b="0" i="1" smtClean="0">
                                  <a:latin typeface="Cambria Math" panose="02040503050406030204" pitchFamily="18" charset="0"/>
                                  <a:ea typeface="Cambria Math" panose="02040503050406030204" pitchFamily="18" charset="0"/>
                                </a:rPr>
                                <m:t>𝑁</m:t>
                              </m:r>
                            </m:e>
                            <m:sub>
                              <m:r>
                                <a:rPr lang="cs-CZ" sz="1400" i="1">
                                  <a:latin typeface="Cambria Math" panose="02040503050406030204" pitchFamily="18" charset="0"/>
                                  <a:ea typeface="Cambria Math" panose="02040503050406030204" pitchFamily="18" charset="0"/>
                                </a:rPr>
                                <m:t>3</m:t>
                              </m:r>
                              <m:r>
                                <m:rPr>
                                  <m:sty m:val="p"/>
                                </m:rPr>
                                <a:rPr lang="cs-CZ" sz="1400" i="0">
                                  <a:latin typeface="Cambria Math" panose="02040503050406030204" pitchFamily="18" charset="0"/>
                                  <a:ea typeface="Cambria Math" panose="02040503050406030204" pitchFamily="18" charset="0"/>
                                </a:rPr>
                                <m:t>v</m:t>
                              </m:r>
                              <m:r>
                                <a:rPr lang="cs-CZ" sz="1400" i="1">
                                  <a:latin typeface="Cambria Math" panose="02040503050406030204" pitchFamily="18" charset="0"/>
                                  <a:ea typeface="Cambria Math" panose="02040503050406030204" pitchFamily="18" charset="0"/>
                                </a:rPr>
                                <m:t>6</m:t>
                              </m:r>
                            </m:sub>
                          </m:sSub>
                        </m:den>
                      </m:f>
                    </m:oMath>
                  </m:oMathPara>
                </a14:m>
                <a:endParaRPr lang="cs-CZ" sz="1400" i="1" dirty="0">
                  <a:latin typeface="Cambria Math"/>
                  <a:ea typeface="Cambria Math" panose="02040503050406030204" pitchFamily="18" charset="0"/>
                </a:endParaRPr>
              </a:p>
            </p:txBody>
          </p:sp>
        </mc:Choice>
        <mc:Fallback xmlns="">
          <p:sp>
            <p:nvSpPr>
              <p:cNvPr id="117" name="TextovéPole 116"/>
              <p:cNvSpPr txBox="1">
                <a:spLocks noRot="1" noChangeAspect="1" noMove="1" noResize="1" noEditPoints="1" noAdjustHandles="1" noChangeArrowheads="1" noChangeShapeType="1" noTextEdit="1"/>
              </p:cNvSpPr>
              <p:nvPr/>
            </p:nvSpPr>
            <p:spPr>
              <a:xfrm>
                <a:off x="5231377" y="4774672"/>
                <a:ext cx="2100254" cy="439992"/>
              </a:xfrm>
              <a:prstGeom prst="rect">
                <a:avLst/>
              </a:prstGeom>
              <a:blipFill>
                <a:blip r:embed="rId18"/>
                <a:stretch>
                  <a:fillRect l="-2319" b="-9722"/>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18" name="TextovéPole 117"/>
              <p:cNvSpPr txBox="1"/>
              <p:nvPr/>
            </p:nvSpPr>
            <p:spPr>
              <a:xfrm>
                <a:off x="5242408" y="5222016"/>
                <a:ext cx="2898486" cy="439864"/>
              </a:xfrm>
              <a:prstGeom prst="rect">
                <a:avLst/>
              </a:prstGeom>
              <a:noFill/>
            </p:spPr>
            <p:txBody>
              <a:bodyPr wrap="none" lIns="0" tIns="0" rIns="0" bIns="0" rtlCol="0">
                <a:spAutoFit/>
              </a:bodyPr>
              <a:lstStyle/>
              <a:p>
                <a:pPr algn="ctr"/>
                <a14:m>
                  <m:oMathPara xmlns:m="http://schemas.openxmlformats.org/officeDocument/2006/math">
                    <m:oMathParaPr>
                      <m:jc m:val="centerGroup"/>
                    </m:oMathParaPr>
                    <m:oMath xmlns:m="http://schemas.openxmlformats.org/officeDocument/2006/math">
                      <m:sPre>
                        <m:sPrePr>
                          <m:ctrlPr>
                            <a:rPr lang="cs-CZ" sz="1400" i="1" smtClean="0">
                              <a:latin typeface="Cambria Math" panose="02040503050406030204" pitchFamily="18" charset="0"/>
                              <a:ea typeface="Cambria Math" panose="02040503050406030204" pitchFamily="18" charset="0"/>
                            </a:rPr>
                          </m:ctrlPr>
                        </m:sPrePr>
                        <m:sub>
                          <m:r>
                            <a:rPr lang="cs-CZ" sz="1400" b="0" i="1" smtClean="0">
                              <a:latin typeface="Cambria Math" panose="02040503050406030204" pitchFamily="18" charset="0"/>
                              <a:ea typeface="Cambria Math" panose="02040503050406030204" pitchFamily="18" charset="0"/>
                            </a:rPr>
                            <m:t>5</m:t>
                          </m:r>
                        </m:sub>
                        <m:sup>
                          <m:r>
                            <a:rPr lang="cs-CZ" sz="1400" i="1">
                              <a:latin typeface="Cambria Math" panose="02040503050406030204" pitchFamily="18" charset="0"/>
                              <a:ea typeface="Cambria Math" panose="02040503050406030204" pitchFamily="18" charset="0"/>
                            </a:rPr>
                            <m:t> </m:t>
                          </m:r>
                        </m:sup>
                        <m:e>
                          <m:sSub>
                            <m:sSubPr>
                              <m:ctrlPr>
                                <a:rPr lang="cs-CZ" sz="1400" i="1">
                                  <a:latin typeface="Cambria Math" panose="02040503050406030204" pitchFamily="18" charset="0"/>
                                </a:rPr>
                              </m:ctrlPr>
                            </m:sSubPr>
                            <m:e>
                              <m:r>
                                <a:rPr lang="cs-CZ" sz="1400" i="1">
                                  <a:latin typeface="Cambria Math" panose="02040503050406030204" pitchFamily="18" charset="0"/>
                                </a:rPr>
                                <m:t>𝐾</m:t>
                              </m:r>
                            </m:e>
                            <m:sub>
                              <m:r>
                                <a:rPr lang="cs-CZ" sz="1400" i="1">
                                  <a:latin typeface="Cambria Math" panose="02040503050406030204" pitchFamily="18" charset="0"/>
                                </a:rPr>
                                <m:t>8</m:t>
                              </m:r>
                            </m:sub>
                          </m:sSub>
                        </m:e>
                      </m:sPre>
                      <m:r>
                        <a:rPr lang="cs-CZ" sz="1400" b="0" i="1" smtClean="0">
                          <a:latin typeface="Cambria Math" panose="02040503050406030204" pitchFamily="18" charset="0"/>
                        </a:rPr>
                        <m:t>=</m:t>
                      </m:r>
                      <m:sPre>
                        <m:sPrePr>
                          <m:ctrlPr>
                            <a:rPr lang="cs-CZ" sz="1400" i="1">
                              <a:latin typeface="Cambria Math" panose="02040503050406030204" pitchFamily="18" charset="0"/>
                              <a:ea typeface="Cambria Math" panose="02040503050406030204" pitchFamily="18" charset="0"/>
                            </a:rPr>
                          </m:ctrlPr>
                        </m:sPrePr>
                        <m:sub>
                          <m:r>
                            <a:rPr lang="cs-CZ" sz="1400" i="1">
                              <a:latin typeface="Cambria Math" panose="02040503050406030204" pitchFamily="18" charset="0"/>
                              <a:ea typeface="Cambria Math" panose="02040503050406030204" pitchFamily="18" charset="0"/>
                            </a:rPr>
                            <m:t>3</m:t>
                          </m:r>
                        </m:sub>
                        <m:sup>
                          <m:r>
                            <a:rPr lang="cs-CZ" sz="1400" i="1">
                              <a:latin typeface="Cambria Math" panose="02040503050406030204" pitchFamily="18" charset="0"/>
                              <a:ea typeface="Cambria Math" panose="02040503050406030204" pitchFamily="18" charset="0"/>
                            </a:rPr>
                            <m:t> </m:t>
                          </m:r>
                        </m:sup>
                        <m:e>
                          <m:sSub>
                            <m:sSubPr>
                              <m:ctrlPr>
                                <a:rPr lang="cs-CZ" sz="1400" i="1">
                                  <a:latin typeface="Cambria Math" panose="02040503050406030204" pitchFamily="18" charset="0"/>
                                </a:rPr>
                              </m:ctrlPr>
                            </m:sSubPr>
                            <m:e>
                              <m:r>
                                <a:rPr lang="cs-CZ" sz="1400" i="1">
                                  <a:latin typeface="Cambria Math" panose="02040503050406030204" pitchFamily="18" charset="0"/>
                                </a:rPr>
                                <m:t>𝐾</m:t>
                              </m:r>
                            </m:e>
                            <m:sub>
                              <m:r>
                                <a:rPr lang="cs-CZ" sz="1400" b="0" i="1" smtClean="0">
                                  <a:latin typeface="Cambria Math" panose="02040503050406030204" pitchFamily="18" charset="0"/>
                                </a:rPr>
                                <m:t>6</m:t>
                              </m:r>
                            </m:sub>
                          </m:sSub>
                        </m:e>
                      </m:sPre>
                      <m:r>
                        <a:rPr lang="cs-CZ" sz="1400" b="0" i="1" smtClean="0">
                          <a:latin typeface="Cambria Math" panose="02040503050406030204" pitchFamily="18" charset="0"/>
                        </a:rPr>
                        <m:t>+</m:t>
                      </m:r>
                      <m:d>
                        <m:dPr>
                          <m:ctrlPr>
                            <a:rPr lang="cs-CZ" sz="1400" b="0" i="1" smtClean="0">
                              <a:latin typeface="Cambria Math" panose="02040503050406030204" pitchFamily="18" charset="0"/>
                            </a:rPr>
                          </m:ctrlPr>
                        </m:dPr>
                        <m:e>
                          <m:sPre>
                            <m:sPrePr>
                              <m:ctrlPr>
                                <a:rPr lang="cs-CZ" sz="1400" i="1">
                                  <a:latin typeface="Cambria Math" panose="02040503050406030204" pitchFamily="18" charset="0"/>
                                  <a:ea typeface="Cambria Math" panose="02040503050406030204" pitchFamily="18" charset="0"/>
                                </a:rPr>
                              </m:ctrlPr>
                            </m:sPrePr>
                            <m:sub>
                              <m:r>
                                <a:rPr lang="cs-CZ" sz="1400" b="0" i="1" smtClean="0">
                                  <a:latin typeface="Cambria Math" panose="02040503050406030204" pitchFamily="18" charset="0"/>
                                  <a:ea typeface="Cambria Math" panose="02040503050406030204" pitchFamily="18" charset="0"/>
                                </a:rPr>
                                <m:t>6</m:t>
                              </m:r>
                            </m:sub>
                            <m:sup>
                              <m:r>
                                <a:rPr lang="cs-CZ" sz="1400" i="1">
                                  <a:latin typeface="Cambria Math" panose="02040503050406030204" pitchFamily="18" charset="0"/>
                                  <a:ea typeface="Cambria Math" panose="02040503050406030204" pitchFamily="18" charset="0"/>
                                </a:rPr>
                                <m:t> </m:t>
                              </m:r>
                            </m:sup>
                            <m:e>
                              <m:sSub>
                                <m:sSubPr>
                                  <m:ctrlPr>
                                    <a:rPr lang="cs-CZ" sz="1400" i="1">
                                      <a:latin typeface="Cambria Math" panose="02040503050406030204" pitchFamily="18" charset="0"/>
                                    </a:rPr>
                                  </m:ctrlPr>
                                </m:sSubPr>
                                <m:e>
                                  <m:r>
                                    <a:rPr lang="cs-CZ" sz="1400" i="1">
                                      <a:latin typeface="Cambria Math" panose="02040503050406030204" pitchFamily="18" charset="0"/>
                                    </a:rPr>
                                    <m:t>𝐾</m:t>
                                  </m:r>
                                </m:e>
                                <m:sub>
                                  <m:r>
                                    <a:rPr lang="cs-CZ" sz="1400" b="0" i="1" smtClean="0">
                                      <a:latin typeface="Cambria Math" panose="02040503050406030204" pitchFamily="18" charset="0"/>
                                    </a:rPr>
                                    <m:t>9</m:t>
                                  </m:r>
                                </m:sub>
                              </m:sSub>
                            </m:e>
                          </m:sPre>
                          <m:r>
                            <a:rPr lang="cs-CZ" sz="1400" b="0" i="1" smtClean="0">
                              <a:latin typeface="Cambria Math" panose="02040503050406030204" pitchFamily="18" charset="0"/>
                            </a:rPr>
                            <m:t>−</m:t>
                          </m:r>
                          <m:sPre>
                            <m:sPrePr>
                              <m:ctrlPr>
                                <a:rPr lang="cs-CZ" sz="1400" i="1">
                                  <a:latin typeface="Cambria Math" panose="02040503050406030204" pitchFamily="18" charset="0"/>
                                  <a:ea typeface="Cambria Math" panose="02040503050406030204" pitchFamily="18" charset="0"/>
                                </a:rPr>
                              </m:ctrlPr>
                            </m:sPrePr>
                            <m:sub>
                              <m:r>
                                <a:rPr lang="cs-CZ" sz="1400" i="1">
                                  <a:latin typeface="Cambria Math" panose="02040503050406030204" pitchFamily="18" charset="0"/>
                                  <a:ea typeface="Cambria Math" panose="02040503050406030204" pitchFamily="18" charset="0"/>
                                </a:rPr>
                                <m:t>3</m:t>
                              </m:r>
                            </m:sub>
                            <m:sup>
                              <m:r>
                                <a:rPr lang="cs-CZ" sz="1400" i="1">
                                  <a:latin typeface="Cambria Math" panose="02040503050406030204" pitchFamily="18" charset="0"/>
                                  <a:ea typeface="Cambria Math" panose="02040503050406030204" pitchFamily="18" charset="0"/>
                                </a:rPr>
                                <m:t> </m:t>
                              </m:r>
                            </m:sup>
                            <m:e>
                              <m:sSub>
                                <m:sSubPr>
                                  <m:ctrlPr>
                                    <a:rPr lang="cs-CZ" sz="1400" i="1">
                                      <a:latin typeface="Cambria Math" panose="02040503050406030204" pitchFamily="18" charset="0"/>
                                    </a:rPr>
                                  </m:ctrlPr>
                                </m:sSubPr>
                                <m:e>
                                  <m:r>
                                    <a:rPr lang="cs-CZ" sz="1400" i="1">
                                      <a:latin typeface="Cambria Math" panose="02040503050406030204" pitchFamily="18" charset="0"/>
                                    </a:rPr>
                                    <m:t>𝐾</m:t>
                                  </m:r>
                                </m:e>
                                <m:sub>
                                  <m:r>
                                    <a:rPr lang="cs-CZ" sz="1400" b="0" i="1" smtClean="0">
                                      <a:latin typeface="Cambria Math" panose="02040503050406030204" pitchFamily="18" charset="0"/>
                                    </a:rPr>
                                    <m:t>6</m:t>
                                  </m:r>
                                </m:sub>
                              </m:sSub>
                            </m:e>
                          </m:sPre>
                        </m:e>
                      </m:d>
                      <m:f>
                        <m:fPr>
                          <m:ctrlPr>
                            <a:rPr lang="cs-CZ" sz="1400" i="1" smtClean="0">
                              <a:latin typeface="Cambria Math" panose="02040503050406030204" pitchFamily="18" charset="0"/>
                              <a:ea typeface="Cambria Math" panose="02040503050406030204" pitchFamily="18" charset="0"/>
                            </a:rPr>
                          </m:ctrlPr>
                        </m:fPr>
                        <m:num>
                          <m:sSub>
                            <m:sSubPr>
                              <m:ctrlPr>
                                <a:rPr lang="cs-CZ" sz="1400" i="1">
                                  <a:latin typeface="Cambria Math" panose="02040503050406030204" pitchFamily="18" charset="0"/>
                                  <a:ea typeface="Cambria Math" panose="02040503050406030204" pitchFamily="18" charset="0"/>
                                </a:rPr>
                              </m:ctrlPr>
                            </m:sSubPr>
                            <m:e>
                              <m:r>
                                <a:rPr lang="cs-CZ" sz="1400" b="0" i="1" smtClean="0">
                                  <a:latin typeface="Cambria Math" panose="02040503050406030204" pitchFamily="18" charset="0"/>
                                  <a:ea typeface="Cambria Math" panose="02040503050406030204" pitchFamily="18" charset="0"/>
                                </a:rPr>
                                <m:t>𝑁</m:t>
                              </m:r>
                            </m:e>
                            <m:sub>
                              <m:r>
                                <a:rPr lang="cs-CZ" sz="1400" b="0" i="1" smtClean="0">
                                  <a:latin typeface="Cambria Math" panose="02040503050406030204" pitchFamily="18" charset="0"/>
                                  <a:ea typeface="Cambria Math" panose="02040503050406030204" pitchFamily="18" charset="0"/>
                                </a:rPr>
                                <m:t>5</m:t>
                              </m:r>
                              <m:r>
                                <m:rPr>
                                  <m:sty m:val="p"/>
                                </m:rPr>
                                <a:rPr lang="cs-CZ" sz="1400">
                                  <a:latin typeface="Cambria Math" panose="02040503050406030204" pitchFamily="18" charset="0"/>
                                  <a:ea typeface="Cambria Math" panose="02040503050406030204" pitchFamily="18" charset="0"/>
                                </a:rPr>
                                <m:t>v</m:t>
                              </m:r>
                              <m:r>
                                <a:rPr lang="cs-CZ" sz="1400" b="0" i="1" smtClean="0">
                                  <a:latin typeface="Cambria Math" panose="02040503050406030204" pitchFamily="18" charset="0"/>
                                  <a:ea typeface="Cambria Math" panose="02040503050406030204" pitchFamily="18" charset="0"/>
                                </a:rPr>
                                <m:t>8</m:t>
                              </m:r>
                            </m:sub>
                          </m:sSub>
                          <m:r>
                            <a:rPr lang="cs-CZ" sz="1400" i="1">
                              <a:latin typeface="Cambria Math" panose="02040503050406030204" pitchFamily="18" charset="0"/>
                              <a:ea typeface="Cambria Math" panose="02040503050406030204" pitchFamily="18" charset="0"/>
                            </a:rPr>
                            <m:t>−</m:t>
                          </m:r>
                          <m:sSub>
                            <m:sSubPr>
                              <m:ctrlPr>
                                <a:rPr lang="cs-CZ" sz="1400" i="1">
                                  <a:latin typeface="Cambria Math" panose="02040503050406030204" pitchFamily="18" charset="0"/>
                                  <a:ea typeface="Cambria Math" panose="02040503050406030204" pitchFamily="18" charset="0"/>
                                </a:rPr>
                              </m:ctrlPr>
                            </m:sSubPr>
                            <m:e>
                              <m:r>
                                <a:rPr lang="cs-CZ" sz="1400" b="0" i="1" smtClean="0">
                                  <a:latin typeface="Cambria Math" panose="02040503050406030204" pitchFamily="18" charset="0"/>
                                  <a:ea typeface="Cambria Math" panose="02040503050406030204" pitchFamily="18" charset="0"/>
                                </a:rPr>
                                <m:t>𝑁</m:t>
                              </m:r>
                            </m:e>
                            <m:sub>
                              <m:r>
                                <a:rPr lang="cs-CZ" sz="1400" i="1">
                                  <a:latin typeface="Cambria Math" panose="02040503050406030204" pitchFamily="18" charset="0"/>
                                  <a:ea typeface="Cambria Math" panose="02040503050406030204" pitchFamily="18" charset="0"/>
                                </a:rPr>
                                <m:t>3</m:t>
                              </m:r>
                              <m:r>
                                <m:rPr>
                                  <m:sty m:val="p"/>
                                </m:rPr>
                                <a:rPr lang="cs-CZ" sz="1400">
                                  <a:latin typeface="Cambria Math" panose="02040503050406030204" pitchFamily="18" charset="0"/>
                                  <a:ea typeface="Cambria Math" panose="02040503050406030204" pitchFamily="18" charset="0"/>
                                </a:rPr>
                                <m:t>v</m:t>
                              </m:r>
                              <m:r>
                                <a:rPr lang="cs-CZ" sz="1400" i="1">
                                  <a:latin typeface="Cambria Math" panose="02040503050406030204" pitchFamily="18" charset="0"/>
                                  <a:ea typeface="Cambria Math" panose="02040503050406030204" pitchFamily="18" charset="0"/>
                                </a:rPr>
                                <m:t>6</m:t>
                              </m:r>
                            </m:sub>
                          </m:sSub>
                        </m:num>
                        <m:den>
                          <m:sSub>
                            <m:sSubPr>
                              <m:ctrlPr>
                                <a:rPr lang="cs-CZ" sz="1400" i="1" smtClean="0">
                                  <a:latin typeface="Cambria Math" panose="02040503050406030204" pitchFamily="18" charset="0"/>
                                  <a:ea typeface="Cambria Math" panose="02040503050406030204" pitchFamily="18" charset="0"/>
                                </a:rPr>
                              </m:ctrlPr>
                            </m:sSubPr>
                            <m:e>
                              <m:r>
                                <a:rPr lang="cs-CZ" sz="1400" b="0" i="1" smtClean="0">
                                  <a:latin typeface="Cambria Math" panose="02040503050406030204" pitchFamily="18" charset="0"/>
                                  <a:ea typeface="Cambria Math" panose="02040503050406030204" pitchFamily="18" charset="0"/>
                                </a:rPr>
                                <m:t>𝑁</m:t>
                              </m:r>
                            </m:e>
                            <m:sub>
                              <m:r>
                                <a:rPr lang="cs-CZ" sz="1400" b="0" i="1" smtClean="0">
                                  <a:latin typeface="Cambria Math" panose="02040503050406030204" pitchFamily="18" charset="0"/>
                                  <a:ea typeface="Cambria Math" panose="02040503050406030204" pitchFamily="18" charset="0"/>
                                </a:rPr>
                                <m:t>6</m:t>
                              </m:r>
                              <m:r>
                                <m:rPr>
                                  <m:sty m:val="p"/>
                                </m:rPr>
                                <a:rPr lang="cs-CZ" sz="1400" b="0" i="0" smtClean="0">
                                  <a:latin typeface="Cambria Math" panose="02040503050406030204" pitchFamily="18" charset="0"/>
                                  <a:ea typeface="Cambria Math" panose="02040503050406030204" pitchFamily="18" charset="0"/>
                                </a:rPr>
                                <m:t>v</m:t>
                              </m:r>
                              <m:r>
                                <a:rPr lang="cs-CZ" sz="1400" b="0" i="1" smtClean="0">
                                  <a:latin typeface="Cambria Math" panose="02040503050406030204" pitchFamily="18" charset="0"/>
                                  <a:ea typeface="Cambria Math" panose="02040503050406030204" pitchFamily="18" charset="0"/>
                                </a:rPr>
                                <m:t>9</m:t>
                              </m:r>
                            </m:sub>
                          </m:sSub>
                          <m:r>
                            <a:rPr lang="cs-CZ" sz="1400" b="0" i="1" smtClean="0">
                              <a:latin typeface="Cambria Math" panose="02040503050406030204" pitchFamily="18" charset="0"/>
                              <a:ea typeface="Cambria Math" panose="02040503050406030204" pitchFamily="18" charset="0"/>
                            </a:rPr>
                            <m:t>−</m:t>
                          </m:r>
                          <m:sSub>
                            <m:sSubPr>
                              <m:ctrlPr>
                                <a:rPr lang="cs-CZ" sz="1400" b="0" i="1" smtClean="0">
                                  <a:latin typeface="Cambria Math" panose="02040503050406030204" pitchFamily="18" charset="0"/>
                                  <a:ea typeface="Cambria Math" panose="02040503050406030204" pitchFamily="18" charset="0"/>
                                </a:rPr>
                              </m:ctrlPr>
                            </m:sSubPr>
                            <m:e>
                              <m:r>
                                <a:rPr lang="cs-CZ" sz="1400" b="0" i="1" smtClean="0">
                                  <a:latin typeface="Cambria Math" panose="02040503050406030204" pitchFamily="18" charset="0"/>
                                  <a:ea typeface="Cambria Math" panose="02040503050406030204" pitchFamily="18" charset="0"/>
                                </a:rPr>
                                <m:t>𝑁</m:t>
                              </m:r>
                            </m:e>
                            <m:sub>
                              <m:r>
                                <a:rPr lang="cs-CZ" sz="1400" b="0" i="1" smtClean="0">
                                  <a:latin typeface="Cambria Math" panose="02040503050406030204" pitchFamily="18" charset="0"/>
                                  <a:ea typeface="Cambria Math" panose="02040503050406030204" pitchFamily="18" charset="0"/>
                                </a:rPr>
                                <m:t>3</m:t>
                              </m:r>
                              <m:r>
                                <m:rPr>
                                  <m:sty m:val="p"/>
                                </m:rPr>
                                <a:rPr lang="cs-CZ" sz="1400" b="0" i="0" smtClean="0">
                                  <a:latin typeface="Cambria Math" panose="02040503050406030204" pitchFamily="18" charset="0"/>
                                  <a:ea typeface="Cambria Math" panose="02040503050406030204" pitchFamily="18" charset="0"/>
                                </a:rPr>
                                <m:t>v</m:t>
                              </m:r>
                              <m:r>
                                <a:rPr lang="cs-CZ" sz="1400" b="0" i="1" smtClean="0">
                                  <a:latin typeface="Cambria Math" panose="02040503050406030204" pitchFamily="18" charset="0"/>
                                  <a:ea typeface="Cambria Math" panose="02040503050406030204" pitchFamily="18" charset="0"/>
                                </a:rPr>
                                <m:t>6</m:t>
                              </m:r>
                            </m:sub>
                          </m:sSub>
                        </m:den>
                      </m:f>
                    </m:oMath>
                  </m:oMathPara>
                </a14:m>
                <a:endParaRPr lang="cs-CZ" sz="1400" i="1" dirty="0">
                  <a:latin typeface="Cambria Math"/>
                  <a:ea typeface="Cambria Math" panose="02040503050406030204" pitchFamily="18" charset="0"/>
                </a:endParaRPr>
              </a:p>
            </p:txBody>
          </p:sp>
        </mc:Choice>
        <mc:Fallback xmlns="">
          <p:sp>
            <p:nvSpPr>
              <p:cNvPr id="118" name="TextovéPole 117"/>
              <p:cNvSpPr txBox="1">
                <a:spLocks noRot="1" noChangeAspect="1" noMove="1" noResize="1" noEditPoints="1" noAdjustHandles="1" noChangeArrowheads="1" noChangeShapeType="1" noTextEdit="1"/>
              </p:cNvSpPr>
              <p:nvPr/>
            </p:nvSpPr>
            <p:spPr>
              <a:xfrm>
                <a:off x="5242408" y="5222016"/>
                <a:ext cx="2898486" cy="439864"/>
              </a:xfrm>
              <a:prstGeom prst="rect">
                <a:avLst/>
              </a:prstGeom>
              <a:blipFill>
                <a:blip r:embed="rId19"/>
                <a:stretch>
                  <a:fillRect l="-1053" t="-1389" b="-8333"/>
                </a:stretch>
              </a:blipFill>
            </p:spPr>
            <p:txBody>
              <a:bodyPr/>
              <a:lstStyle/>
              <a:p>
                <a:r>
                  <a:rPr lang="cs-CZ">
                    <a:noFill/>
                  </a:rPr>
                  <a:t> </a:t>
                </a:r>
              </a:p>
            </p:txBody>
          </p:sp>
        </mc:Fallback>
      </mc:AlternateContent>
      <p:grpSp>
        <p:nvGrpSpPr>
          <p:cNvPr id="11" name="Skupina 10">
            <a:extLst>
              <a:ext uri="{FF2B5EF4-FFF2-40B4-BE49-F238E27FC236}">
                <a16:creationId xmlns:a16="http://schemas.microsoft.com/office/drawing/2014/main" id="{B012F6D2-090D-476A-AE0F-42E8B059413A}"/>
              </a:ext>
            </a:extLst>
          </p:cNvPr>
          <p:cNvGrpSpPr/>
          <p:nvPr/>
        </p:nvGrpSpPr>
        <p:grpSpPr>
          <a:xfrm>
            <a:off x="1334869" y="4678656"/>
            <a:ext cx="3874443" cy="1360391"/>
            <a:chOff x="1334869" y="4762880"/>
            <a:chExt cx="3874443" cy="1360391"/>
          </a:xfrm>
        </p:grpSpPr>
        <p:grpSp>
          <p:nvGrpSpPr>
            <p:cNvPr id="119" name="Skupina 118"/>
            <p:cNvGrpSpPr/>
            <p:nvPr/>
          </p:nvGrpSpPr>
          <p:grpSpPr>
            <a:xfrm>
              <a:off x="1334869" y="4762880"/>
              <a:ext cx="3734921" cy="1360391"/>
              <a:chOff x="1331640" y="1359000"/>
              <a:chExt cx="3734921" cy="1360391"/>
            </a:xfrm>
          </p:grpSpPr>
          <p:grpSp>
            <p:nvGrpSpPr>
              <p:cNvPr id="120" name="Skupina 119"/>
              <p:cNvGrpSpPr/>
              <p:nvPr/>
            </p:nvGrpSpPr>
            <p:grpSpPr>
              <a:xfrm>
                <a:off x="1331640" y="1359000"/>
                <a:ext cx="3734921" cy="1360391"/>
                <a:chOff x="1763688" y="1580672"/>
                <a:chExt cx="3734921" cy="1360391"/>
              </a:xfrm>
            </p:grpSpPr>
            <mc:AlternateContent xmlns:mc="http://schemas.openxmlformats.org/markup-compatibility/2006" xmlns:a14="http://schemas.microsoft.com/office/drawing/2010/main">
              <mc:Choice Requires="a14">
                <p:sp>
                  <p:nvSpPr>
                    <p:cNvPr id="122" name="TextovéPole 121"/>
                    <p:cNvSpPr txBox="1"/>
                    <p:nvPr/>
                  </p:nvSpPr>
                  <p:spPr>
                    <a:xfrm>
                      <a:off x="3039091" y="2682634"/>
                      <a:ext cx="188094" cy="257699"/>
                    </a:xfrm>
                    <a:prstGeom prst="rect">
                      <a:avLst/>
                    </a:prstGeom>
                    <a:noFill/>
                  </p:spPr>
                  <p:txBody>
                    <a:bodyPr wrap="square" rtlCol="0">
                      <a:spAutoFit/>
                    </a:bodyPr>
                    <a:lstStyle/>
                    <a:p>
                      <a:pPr algn="ctr"/>
                      <a14:m>
                        <m:oMathPara xmlns:m="http://schemas.openxmlformats.org/officeDocument/2006/math">
                          <m:oMathParaPr>
                            <m:jc m:val="centerGroup"/>
                          </m:oMathParaPr>
                          <m:oMath xmlns:m="http://schemas.openxmlformats.org/officeDocument/2006/math">
                            <m:r>
                              <a:rPr lang="cs-CZ" sz="1100" b="0" i="1" smtClean="0">
                                <a:latin typeface="Cambria Math" panose="02040503050406030204" pitchFamily="18" charset="0"/>
                              </a:rPr>
                              <m:t>𝑁</m:t>
                            </m:r>
                            <m:r>
                              <a:rPr lang="cs-CZ" sz="1100" b="0" i="1" baseline="-25000" smtClean="0">
                                <a:latin typeface="Cambria Math" panose="02040503050406030204" pitchFamily="18" charset="0"/>
                              </a:rPr>
                              <m:t>3</m:t>
                            </m:r>
                            <m:r>
                              <m:rPr>
                                <m:sty m:val="p"/>
                              </m:rPr>
                              <a:rPr lang="cs-CZ" sz="1100" b="0" i="0" baseline="-25000" smtClean="0">
                                <a:latin typeface="Cambria Math" panose="02040503050406030204" pitchFamily="18" charset="0"/>
                              </a:rPr>
                              <m:t>v</m:t>
                            </m:r>
                            <m:r>
                              <a:rPr lang="cs-CZ" sz="1100" b="0" i="1" baseline="-25000" smtClean="0">
                                <a:latin typeface="Cambria Math" panose="02040503050406030204" pitchFamily="18" charset="0"/>
                              </a:rPr>
                              <m:t>6</m:t>
                            </m:r>
                          </m:oMath>
                        </m:oMathPara>
                      </a14:m>
                      <a:endParaRPr lang="cs-CZ" sz="1100" i="1" baseline="-25000" dirty="0"/>
                    </a:p>
                  </p:txBody>
                </p:sp>
              </mc:Choice>
              <mc:Fallback xmlns="">
                <p:sp>
                  <p:nvSpPr>
                    <p:cNvPr id="122" name="TextovéPole 121"/>
                    <p:cNvSpPr txBox="1">
                      <a:spLocks noRot="1" noChangeAspect="1" noMove="1" noResize="1" noEditPoints="1" noAdjustHandles="1" noChangeArrowheads="1" noChangeShapeType="1" noTextEdit="1"/>
                    </p:cNvSpPr>
                    <p:nvPr/>
                  </p:nvSpPr>
                  <p:spPr>
                    <a:xfrm>
                      <a:off x="3039091" y="2682634"/>
                      <a:ext cx="188094" cy="257699"/>
                    </a:xfrm>
                    <a:prstGeom prst="rect">
                      <a:avLst/>
                    </a:prstGeom>
                    <a:blipFill>
                      <a:blip r:embed="rId24"/>
                      <a:stretch>
                        <a:fillRect l="-48387" r="-25806"/>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23" name="TextovéPole 122"/>
                    <p:cNvSpPr txBox="1"/>
                    <p:nvPr/>
                  </p:nvSpPr>
                  <p:spPr>
                    <a:xfrm>
                      <a:off x="4956642" y="2683364"/>
                      <a:ext cx="187089" cy="257699"/>
                    </a:xfrm>
                    <a:prstGeom prst="rect">
                      <a:avLst/>
                    </a:prstGeom>
                    <a:noFill/>
                  </p:spPr>
                  <p:txBody>
                    <a:bodyPr wrap="square" rtlCol="0">
                      <a:spAutoFit/>
                    </a:bodyPr>
                    <a:lstStyle/>
                    <a:p>
                      <a:pPr algn="ctr"/>
                      <a14:m>
                        <m:oMathPara xmlns:m="http://schemas.openxmlformats.org/officeDocument/2006/math">
                          <m:oMathParaPr>
                            <m:jc m:val="centerGroup"/>
                          </m:oMathParaPr>
                          <m:oMath xmlns:m="http://schemas.openxmlformats.org/officeDocument/2006/math">
                            <m:r>
                              <a:rPr lang="cs-CZ" sz="1100" b="0" i="1" smtClean="0">
                                <a:latin typeface="Cambria Math" panose="02040503050406030204" pitchFamily="18" charset="0"/>
                              </a:rPr>
                              <m:t>𝑁</m:t>
                            </m:r>
                            <m:r>
                              <a:rPr lang="cs-CZ" sz="1100" b="0" i="1" baseline="-25000" smtClean="0">
                                <a:latin typeface="Cambria Math" panose="02040503050406030204" pitchFamily="18" charset="0"/>
                              </a:rPr>
                              <m:t>6</m:t>
                            </m:r>
                            <m:r>
                              <m:rPr>
                                <m:sty m:val="p"/>
                              </m:rPr>
                              <a:rPr lang="cs-CZ" sz="1100" b="0" i="0" baseline="-25000" smtClean="0">
                                <a:latin typeface="Cambria Math" panose="02040503050406030204" pitchFamily="18" charset="0"/>
                              </a:rPr>
                              <m:t>v</m:t>
                            </m:r>
                            <m:r>
                              <a:rPr lang="cs-CZ" sz="1100" b="0" i="1" baseline="-25000" smtClean="0">
                                <a:latin typeface="Cambria Math" panose="02040503050406030204" pitchFamily="18" charset="0"/>
                              </a:rPr>
                              <m:t>9</m:t>
                            </m:r>
                          </m:oMath>
                        </m:oMathPara>
                      </a14:m>
                      <a:endParaRPr lang="cs-CZ" sz="1100" i="1" baseline="-25000" dirty="0"/>
                    </a:p>
                  </p:txBody>
                </p:sp>
              </mc:Choice>
              <mc:Fallback xmlns="">
                <p:sp>
                  <p:nvSpPr>
                    <p:cNvPr id="123" name="TextovéPole 122"/>
                    <p:cNvSpPr txBox="1">
                      <a:spLocks noRot="1" noChangeAspect="1" noMove="1" noResize="1" noEditPoints="1" noAdjustHandles="1" noChangeArrowheads="1" noChangeShapeType="1" noTextEdit="1"/>
                    </p:cNvSpPr>
                    <p:nvPr/>
                  </p:nvSpPr>
                  <p:spPr>
                    <a:xfrm>
                      <a:off x="4956642" y="2683364"/>
                      <a:ext cx="187089" cy="257699"/>
                    </a:xfrm>
                    <a:prstGeom prst="rect">
                      <a:avLst/>
                    </a:prstGeom>
                    <a:blipFill>
                      <a:blip r:embed="rId25"/>
                      <a:stretch>
                        <a:fillRect l="-53333" r="-30000"/>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24" name="TextovéPole 123"/>
                    <p:cNvSpPr txBox="1"/>
                    <p:nvPr/>
                  </p:nvSpPr>
                  <p:spPr>
                    <a:xfrm>
                      <a:off x="4262882" y="2683364"/>
                      <a:ext cx="187089" cy="257699"/>
                    </a:xfrm>
                    <a:prstGeom prst="rect">
                      <a:avLst/>
                    </a:prstGeom>
                    <a:noFill/>
                  </p:spPr>
                  <p:txBody>
                    <a:bodyPr wrap="square" rtlCol="0">
                      <a:spAutoFit/>
                    </a:bodyPr>
                    <a:lstStyle/>
                    <a:p>
                      <a:pPr algn="ctr"/>
                      <a14:m>
                        <m:oMathPara xmlns:m="http://schemas.openxmlformats.org/officeDocument/2006/math">
                          <m:oMathParaPr>
                            <m:jc m:val="centerGroup"/>
                          </m:oMathParaPr>
                          <m:oMath xmlns:m="http://schemas.openxmlformats.org/officeDocument/2006/math">
                            <m:r>
                              <a:rPr lang="cs-CZ" sz="1100" b="0" i="1" smtClean="0">
                                <a:latin typeface="Cambria Math" panose="02040503050406030204" pitchFamily="18" charset="0"/>
                              </a:rPr>
                              <m:t>𝑁</m:t>
                            </m:r>
                            <m:r>
                              <a:rPr lang="cs-CZ" sz="1100" b="0" i="1" baseline="-25000" smtClean="0">
                                <a:latin typeface="Cambria Math" panose="02040503050406030204" pitchFamily="18" charset="0"/>
                              </a:rPr>
                              <m:t>5</m:t>
                            </m:r>
                            <m:r>
                              <m:rPr>
                                <m:sty m:val="p"/>
                              </m:rPr>
                              <a:rPr lang="cs-CZ" sz="1100" b="0" i="0" baseline="-25000" smtClean="0">
                                <a:latin typeface="Cambria Math" panose="02040503050406030204" pitchFamily="18" charset="0"/>
                              </a:rPr>
                              <m:t>v</m:t>
                            </m:r>
                            <m:r>
                              <a:rPr lang="cs-CZ" sz="1100" b="0" i="1" baseline="-25000" smtClean="0">
                                <a:latin typeface="Cambria Math" panose="02040503050406030204" pitchFamily="18" charset="0"/>
                              </a:rPr>
                              <m:t>8</m:t>
                            </m:r>
                          </m:oMath>
                        </m:oMathPara>
                      </a14:m>
                      <a:endParaRPr lang="cs-CZ" sz="1100" i="1" baseline="-25000" dirty="0"/>
                    </a:p>
                  </p:txBody>
                </p:sp>
              </mc:Choice>
              <mc:Fallback xmlns="">
                <p:sp>
                  <p:nvSpPr>
                    <p:cNvPr id="124" name="TextovéPole 123"/>
                    <p:cNvSpPr txBox="1">
                      <a:spLocks noRot="1" noChangeAspect="1" noMove="1" noResize="1" noEditPoints="1" noAdjustHandles="1" noChangeArrowheads="1" noChangeShapeType="1" noTextEdit="1"/>
                    </p:cNvSpPr>
                    <p:nvPr/>
                  </p:nvSpPr>
                  <p:spPr>
                    <a:xfrm>
                      <a:off x="4262882" y="2683364"/>
                      <a:ext cx="187089" cy="257699"/>
                    </a:xfrm>
                    <a:prstGeom prst="rect">
                      <a:avLst/>
                    </a:prstGeom>
                    <a:blipFill>
                      <a:blip r:embed="rId26"/>
                      <a:stretch>
                        <a:fillRect l="-51613" r="-25806"/>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25" name="Obdélník 124"/>
                    <p:cNvSpPr/>
                    <p:nvPr/>
                  </p:nvSpPr>
                  <p:spPr>
                    <a:xfrm>
                      <a:off x="1763688" y="2204864"/>
                      <a:ext cx="444737" cy="261610"/>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sPre>
                              <m:sPrePr>
                                <m:ctrlPr>
                                  <a:rPr lang="cs-CZ" sz="1100" i="1">
                                    <a:latin typeface="Cambria Math" panose="02040503050406030204" pitchFamily="18" charset="0"/>
                                    <a:ea typeface="Cambria Math" panose="02040503050406030204" pitchFamily="18" charset="0"/>
                                  </a:rPr>
                                </m:ctrlPr>
                              </m:sPrePr>
                              <m:sub>
                                <m:r>
                                  <a:rPr lang="cs-CZ" sz="1100" i="1">
                                    <a:latin typeface="Cambria Math" panose="02040503050406030204" pitchFamily="18" charset="0"/>
                                    <a:ea typeface="Cambria Math" panose="02040503050406030204" pitchFamily="18" charset="0"/>
                                  </a:rPr>
                                  <m:t>3</m:t>
                                </m:r>
                              </m:sub>
                              <m:sup>
                                <m:r>
                                  <a:rPr lang="cs-CZ" sz="1100" i="1">
                                    <a:latin typeface="Cambria Math" panose="02040503050406030204" pitchFamily="18" charset="0"/>
                                    <a:ea typeface="Cambria Math" panose="02040503050406030204" pitchFamily="18" charset="0"/>
                                  </a:rPr>
                                  <m:t> </m:t>
                                </m:r>
                              </m:sup>
                              <m:e>
                                <m:sSub>
                                  <m:sSubPr>
                                    <m:ctrlPr>
                                      <a:rPr lang="cs-CZ" sz="1100" i="1">
                                        <a:latin typeface="Cambria Math" panose="02040503050406030204" pitchFamily="18" charset="0"/>
                                      </a:rPr>
                                    </m:ctrlPr>
                                  </m:sSubPr>
                                  <m:e>
                                    <m:r>
                                      <a:rPr lang="cs-CZ" sz="1100" i="1">
                                        <a:latin typeface="Cambria Math" panose="02040503050406030204" pitchFamily="18" charset="0"/>
                                      </a:rPr>
                                      <m:t>𝐾</m:t>
                                    </m:r>
                                  </m:e>
                                  <m:sub>
                                    <m:r>
                                      <a:rPr lang="cs-CZ" sz="1100" i="1">
                                        <a:latin typeface="Cambria Math" panose="02040503050406030204" pitchFamily="18" charset="0"/>
                                      </a:rPr>
                                      <m:t>6</m:t>
                                    </m:r>
                                  </m:sub>
                                </m:sSub>
                              </m:e>
                            </m:sPre>
                          </m:oMath>
                        </m:oMathPara>
                      </a14:m>
                      <a:endParaRPr lang="cs-CZ" sz="1100" dirty="0"/>
                    </a:p>
                  </p:txBody>
                </p:sp>
              </mc:Choice>
              <mc:Fallback xmlns="">
                <p:sp>
                  <p:nvSpPr>
                    <p:cNvPr id="125" name="Obdélník 124"/>
                    <p:cNvSpPr>
                      <a:spLocks noRot="1" noChangeAspect="1" noMove="1" noResize="1" noEditPoints="1" noAdjustHandles="1" noChangeArrowheads="1" noChangeShapeType="1" noTextEdit="1"/>
                    </p:cNvSpPr>
                    <p:nvPr/>
                  </p:nvSpPr>
                  <p:spPr>
                    <a:xfrm>
                      <a:off x="1763688" y="2204864"/>
                      <a:ext cx="444737" cy="261610"/>
                    </a:xfrm>
                    <a:prstGeom prst="rect">
                      <a:avLst/>
                    </a:prstGeom>
                    <a:blipFill>
                      <a:blip r:embed="rId27"/>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26" name="Obdélník 125"/>
                    <p:cNvSpPr/>
                    <p:nvPr/>
                  </p:nvSpPr>
                  <p:spPr>
                    <a:xfrm>
                      <a:off x="1763688" y="1820760"/>
                      <a:ext cx="444737" cy="261610"/>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sPre>
                              <m:sPrePr>
                                <m:ctrlPr>
                                  <a:rPr lang="cs-CZ" sz="1100" i="1" smtClean="0">
                                    <a:latin typeface="Cambria Math" panose="02040503050406030204" pitchFamily="18" charset="0"/>
                                    <a:ea typeface="Cambria Math" panose="02040503050406030204" pitchFamily="18" charset="0"/>
                                  </a:rPr>
                                </m:ctrlPr>
                              </m:sPrePr>
                              <m:sub>
                                <m:r>
                                  <a:rPr lang="cs-CZ" sz="1100" b="0" i="1" smtClean="0">
                                    <a:latin typeface="Cambria Math" panose="02040503050406030204" pitchFamily="18" charset="0"/>
                                    <a:ea typeface="Cambria Math" panose="02040503050406030204" pitchFamily="18" charset="0"/>
                                  </a:rPr>
                                  <m:t>5</m:t>
                                </m:r>
                              </m:sub>
                              <m:sup>
                                <m:r>
                                  <a:rPr lang="cs-CZ" sz="1100" i="1">
                                    <a:latin typeface="Cambria Math" panose="02040503050406030204" pitchFamily="18" charset="0"/>
                                    <a:ea typeface="Cambria Math" panose="02040503050406030204" pitchFamily="18" charset="0"/>
                                  </a:rPr>
                                  <m:t> </m:t>
                                </m:r>
                              </m:sup>
                              <m:e>
                                <m:sSub>
                                  <m:sSubPr>
                                    <m:ctrlPr>
                                      <a:rPr lang="cs-CZ" sz="1100" i="1">
                                        <a:latin typeface="Cambria Math" panose="02040503050406030204" pitchFamily="18" charset="0"/>
                                      </a:rPr>
                                    </m:ctrlPr>
                                  </m:sSubPr>
                                  <m:e>
                                    <m:r>
                                      <a:rPr lang="cs-CZ" sz="1100" i="1">
                                        <a:latin typeface="Cambria Math" panose="02040503050406030204" pitchFamily="18" charset="0"/>
                                      </a:rPr>
                                      <m:t>𝐾</m:t>
                                    </m:r>
                                  </m:e>
                                  <m:sub>
                                    <m:r>
                                      <a:rPr lang="cs-CZ" sz="1100" b="0" i="1" smtClean="0">
                                        <a:latin typeface="Cambria Math" panose="02040503050406030204" pitchFamily="18" charset="0"/>
                                      </a:rPr>
                                      <m:t>8</m:t>
                                    </m:r>
                                  </m:sub>
                                </m:sSub>
                              </m:e>
                            </m:sPre>
                          </m:oMath>
                        </m:oMathPara>
                      </a14:m>
                      <a:endParaRPr lang="cs-CZ" sz="1100" dirty="0"/>
                    </a:p>
                  </p:txBody>
                </p:sp>
              </mc:Choice>
              <mc:Fallback xmlns="">
                <p:sp>
                  <p:nvSpPr>
                    <p:cNvPr id="126" name="Obdélník 125"/>
                    <p:cNvSpPr>
                      <a:spLocks noRot="1" noChangeAspect="1" noMove="1" noResize="1" noEditPoints="1" noAdjustHandles="1" noChangeArrowheads="1" noChangeShapeType="1" noTextEdit="1"/>
                    </p:cNvSpPr>
                    <p:nvPr/>
                  </p:nvSpPr>
                  <p:spPr>
                    <a:xfrm>
                      <a:off x="1763688" y="1820760"/>
                      <a:ext cx="444737" cy="261610"/>
                    </a:xfrm>
                    <a:prstGeom prst="rect">
                      <a:avLst/>
                    </a:prstGeom>
                    <a:blipFill>
                      <a:blip r:embed="rId28"/>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27" name="Obdélník 126"/>
                    <p:cNvSpPr/>
                    <p:nvPr/>
                  </p:nvSpPr>
                  <p:spPr>
                    <a:xfrm>
                      <a:off x="1763688" y="1580672"/>
                      <a:ext cx="444737" cy="261610"/>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sPre>
                              <m:sPrePr>
                                <m:ctrlPr>
                                  <a:rPr lang="cs-CZ" sz="1100" i="1" smtClean="0">
                                    <a:latin typeface="Cambria Math" panose="02040503050406030204" pitchFamily="18" charset="0"/>
                                    <a:ea typeface="Cambria Math" panose="02040503050406030204" pitchFamily="18" charset="0"/>
                                  </a:rPr>
                                </m:ctrlPr>
                              </m:sPrePr>
                              <m:sub>
                                <m:r>
                                  <a:rPr lang="cs-CZ" sz="1100" b="0" i="1" smtClean="0">
                                    <a:latin typeface="Cambria Math" panose="02040503050406030204" pitchFamily="18" charset="0"/>
                                    <a:ea typeface="Cambria Math" panose="02040503050406030204" pitchFamily="18" charset="0"/>
                                  </a:rPr>
                                  <m:t>6</m:t>
                                </m:r>
                              </m:sub>
                              <m:sup>
                                <m:r>
                                  <a:rPr lang="cs-CZ" sz="1100" i="1">
                                    <a:latin typeface="Cambria Math" panose="02040503050406030204" pitchFamily="18" charset="0"/>
                                    <a:ea typeface="Cambria Math" panose="02040503050406030204" pitchFamily="18" charset="0"/>
                                  </a:rPr>
                                  <m:t> </m:t>
                                </m:r>
                              </m:sup>
                              <m:e>
                                <m:sSub>
                                  <m:sSubPr>
                                    <m:ctrlPr>
                                      <a:rPr lang="cs-CZ" sz="1100" i="1">
                                        <a:latin typeface="Cambria Math" panose="02040503050406030204" pitchFamily="18" charset="0"/>
                                      </a:rPr>
                                    </m:ctrlPr>
                                  </m:sSubPr>
                                  <m:e>
                                    <m:r>
                                      <a:rPr lang="cs-CZ" sz="1100" i="1">
                                        <a:latin typeface="Cambria Math" panose="02040503050406030204" pitchFamily="18" charset="0"/>
                                      </a:rPr>
                                      <m:t>𝐾</m:t>
                                    </m:r>
                                  </m:e>
                                  <m:sub>
                                    <m:r>
                                      <a:rPr lang="cs-CZ" sz="1100" b="0" i="1" smtClean="0">
                                        <a:latin typeface="Cambria Math" panose="02040503050406030204" pitchFamily="18" charset="0"/>
                                      </a:rPr>
                                      <m:t>9</m:t>
                                    </m:r>
                                  </m:sub>
                                </m:sSub>
                              </m:e>
                            </m:sPre>
                          </m:oMath>
                        </m:oMathPara>
                      </a14:m>
                      <a:endParaRPr lang="cs-CZ" sz="1100" dirty="0"/>
                    </a:p>
                  </p:txBody>
                </p:sp>
              </mc:Choice>
              <mc:Fallback xmlns="">
                <p:sp>
                  <p:nvSpPr>
                    <p:cNvPr id="127" name="Obdélník 126"/>
                    <p:cNvSpPr>
                      <a:spLocks noRot="1" noChangeAspect="1" noMove="1" noResize="1" noEditPoints="1" noAdjustHandles="1" noChangeArrowheads="1" noChangeShapeType="1" noTextEdit="1"/>
                    </p:cNvSpPr>
                    <p:nvPr/>
                  </p:nvSpPr>
                  <p:spPr>
                    <a:xfrm>
                      <a:off x="1763688" y="1580672"/>
                      <a:ext cx="444737" cy="261610"/>
                    </a:xfrm>
                    <a:prstGeom prst="rect">
                      <a:avLst/>
                    </a:prstGeom>
                    <a:blipFill>
                      <a:blip r:embed="rId29"/>
                      <a:stretch>
                        <a:fillRect/>
                      </a:stretch>
                    </a:blipFill>
                  </p:spPr>
                  <p:txBody>
                    <a:bodyPr/>
                    <a:lstStyle/>
                    <a:p>
                      <a:r>
                        <a:rPr lang="cs-CZ">
                          <a:noFill/>
                        </a:rPr>
                        <a:t> </a:t>
                      </a:r>
                    </a:p>
                  </p:txBody>
                </p:sp>
              </mc:Fallback>
            </mc:AlternateContent>
            <p:grpSp>
              <p:nvGrpSpPr>
                <p:cNvPr id="128" name="Skupina 127"/>
                <p:cNvGrpSpPr/>
                <p:nvPr/>
              </p:nvGrpSpPr>
              <p:grpSpPr>
                <a:xfrm>
                  <a:off x="2132143" y="1700250"/>
                  <a:ext cx="3366466" cy="1028692"/>
                  <a:chOff x="2132143" y="1700250"/>
                  <a:chExt cx="3366466" cy="1028692"/>
                </a:xfrm>
              </p:grpSpPr>
              <p:cxnSp>
                <p:nvCxnSpPr>
                  <p:cNvPr id="129" name="Přímá spojnice 128"/>
                  <p:cNvCxnSpPr/>
                  <p:nvPr/>
                </p:nvCxnSpPr>
                <p:spPr>
                  <a:xfrm>
                    <a:off x="5007417" y="1752909"/>
                    <a:ext cx="0" cy="954843"/>
                  </a:xfrm>
                  <a:prstGeom prst="line">
                    <a:avLst/>
                  </a:prstGeom>
                  <a:ln w="12700">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30" name="Přímá spojnice 129"/>
                  <p:cNvCxnSpPr/>
                  <p:nvPr/>
                </p:nvCxnSpPr>
                <p:spPr>
                  <a:xfrm>
                    <a:off x="2132143" y="1700250"/>
                    <a:ext cx="6409" cy="1026713"/>
                  </a:xfrm>
                  <a:prstGeom prst="line">
                    <a:avLst/>
                  </a:prstGeom>
                  <a:ln w="25400">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31" name="Přímá spojnice 130"/>
                  <p:cNvCxnSpPr/>
                  <p:nvPr/>
                </p:nvCxnSpPr>
                <p:spPr>
                  <a:xfrm>
                    <a:off x="4304746" y="1991401"/>
                    <a:ext cx="0" cy="737128"/>
                  </a:xfrm>
                  <a:prstGeom prst="line">
                    <a:avLst/>
                  </a:prstGeom>
                  <a:ln w="12700">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32" name="Přímá spojnice 131"/>
                  <p:cNvCxnSpPr/>
                  <p:nvPr/>
                </p:nvCxnSpPr>
                <p:spPr>
                  <a:xfrm flipV="1">
                    <a:off x="2133812" y="2723016"/>
                    <a:ext cx="3364797" cy="5926"/>
                  </a:xfrm>
                  <a:prstGeom prst="line">
                    <a:avLst/>
                  </a:prstGeom>
                  <a:ln w="25400">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33" name="Přímá spojnice 132"/>
                  <p:cNvCxnSpPr/>
                  <p:nvPr/>
                </p:nvCxnSpPr>
                <p:spPr>
                  <a:xfrm>
                    <a:off x="2139593" y="1752909"/>
                    <a:ext cx="2858439" cy="0"/>
                  </a:xfrm>
                  <a:prstGeom prst="line">
                    <a:avLst/>
                  </a:prstGeom>
                  <a:ln w="12700">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34" name="Přímá spojnice 133"/>
                  <p:cNvCxnSpPr/>
                  <p:nvPr/>
                </p:nvCxnSpPr>
                <p:spPr>
                  <a:xfrm>
                    <a:off x="2133184" y="2373937"/>
                    <a:ext cx="953256" cy="0"/>
                  </a:xfrm>
                  <a:prstGeom prst="line">
                    <a:avLst/>
                  </a:prstGeom>
                  <a:ln w="12700">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35" name="Přímá spojnice 134"/>
                  <p:cNvCxnSpPr/>
                  <p:nvPr/>
                </p:nvCxnSpPr>
                <p:spPr>
                  <a:xfrm>
                    <a:off x="2140221" y="1966605"/>
                    <a:ext cx="2242225" cy="0"/>
                  </a:xfrm>
                  <a:prstGeom prst="line">
                    <a:avLst/>
                  </a:prstGeom>
                  <a:ln w="12700">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36" name="Přímá spojnice 135"/>
                  <p:cNvCxnSpPr/>
                  <p:nvPr/>
                </p:nvCxnSpPr>
                <p:spPr>
                  <a:xfrm>
                    <a:off x="3083099" y="2373937"/>
                    <a:ext cx="0" cy="350811"/>
                  </a:xfrm>
                  <a:prstGeom prst="line">
                    <a:avLst/>
                  </a:prstGeom>
                  <a:ln w="12700">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37" name="Přímá spojnice 136"/>
                  <p:cNvCxnSpPr/>
                  <p:nvPr/>
                </p:nvCxnSpPr>
                <p:spPr>
                  <a:xfrm>
                    <a:off x="3084144" y="2372944"/>
                    <a:ext cx="1923273" cy="0"/>
                  </a:xfrm>
                  <a:prstGeom prst="line">
                    <a:avLst/>
                  </a:prstGeom>
                  <a:ln w="25400">
                    <a:solidFill>
                      <a:srgbClr val="00B050"/>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38" name="Přímá spojnice 137"/>
                  <p:cNvCxnSpPr/>
                  <p:nvPr/>
                </p:nvCxnSpPr>
                <p:spPr>
                  <a:xfrm>
                    <a:off x="5010064" y="1752908"/>
                    <a:ext cx="0" cy="618625"/>
                  </a:xfrm>
                  <a:prstGeom prst="line">
                    <a:avLst/>
                  </a:prstGeom>
                  <a:ln w="25400">
                    <a:solidFill>
                      <a:srgbClr val="00B050"/>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39" name="Přímá spojnice 138"/>
                  <p:cNvCxnSpPr/>
                  <p:nvPr/>
                </p:nvCxnSpPr>
                <p:spPr>
                  <a:xfrm flipV="1">
                    <a:off x="3080775" y="1766124"/>
                    <a:ext cx="1917257" cy="596648"/>
                  </a:xfrm>
                  <a:prstGeom prst="line">
                    <a:avLst/>
                  </a:prstGeom>
                  <a:ln w="25400">
                    <a:solidFill>
                      <a:srgbClr val="00B050"/>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cxnSp>
            <p:nvCxnSpPr>
              <p:cNvPr id="121" name="Přímá spojnice 120"/>
              <p:cNvCxnSpPr/>
              <p:nvPr/>
            </p:nvCxnSpPr>
            <p:spPr>
              <a:xfrm>
                <a:off x="3869784" y="1769729"/>
                <a:ext cx="0" cy="381624"/>
              </a:xfrm>
              <a:prstGeom prst="line">
                <a:avLst/>
              </a:prstGeom>
              <a:ln w="25400">
                <a:solidFill>
                  <a:srgbClr val="00B050"/>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sp>
          <p:nvSpPr>
            <p:cNvPr id="140" name="TextovéPole 139"/>
            <p:cNvSpPr txBox="1"/>
            <p:nvPr/>
          </p:nvSpPr>
          <p:spPr>
            <a:xfrm>
              <a:off x="3121080" y="5697344"/>
              <a:ext cx="2088232" cy="246221"/>
            </a:xfrm>
            <a:prstGeom prst="rect">
              <a:avLst/>
            </a:prstGeom>
            <a:noFill/>
            <a:ln>
              <a:noFill/>
            </a:ln>
          </p:spPr>
          <p:txBody>
            <a:bodyPr wrap="square" rtlCol="0">
              <a:spAutoFit/>
            </a:bodyPr>
            <a:lstStyle/>
            <a:p>
              <a:pPr marL="0" lvl="2" algn="r">
                <a:buClr>
                  <a:srgbClr val="7030A0"/>
                </a:buClr>
                <a:buSzPct val="80000"/>
              </a:pPr>
              <a:r>
                <a:rPr lang="en-GB" sz="1000" dirty="0">
                  <a:latin typeface="Cambria Math" panose="02040503050406030204" pitchFamily="18" charset="0"/>
                  <a:ea typeface="Cambria Math" panose="02040503050406030204" pitchFamily="18" charset="0"/>
                  <a:sym typeface="Wingdings 2" panose="05020102010507070707" pitchFamily="18" charset="2"/>
                </a:rPr>
                <a:t>number of days to the FRA period</a:t>
              </a:r>
              <a:endParaRPr lang="en-GB" sz="1000" dirty="0">
                <a:latin typeface="Cambria Math" panose="02040503050406030204" pitchFamily="18" charset="0"/>
                <a:ea typeface="Cambria Math" panose="02040503050406030204" pitchFamily="18" charset="0"/>
              </a:endParaRPr>
            </a:p>
          </p:txBody>
        </p:sp>
      </p:grpSp>
      <p:grpSp>
        <p:nvGrpSpPr>
          <p:cNvPr id="6" name="Skupina 5">
            <a:extLst>
              <a:ext uri="{FF2B5EF4-FFF2-40B4-BE49-F238E27FC236}">
                <a16:creationId xmlns:a16="http://schemas.microsoft.com/office/drawing/2014/main" id="{DCCAC987-0F10-4F27-B0C7-212B16EE3846}"/>
              </a:ext>
            </a:extLst>
          </p:cNvPr>
          <p:cNvGrpSpPr/>
          <p:nvPr/>
        </p:nvGrpSpPr>
        <p:grpSpPr>
          <a:xfrm>
            <a:off x="1331640" y="2950648"/>
            <a:ext cx="3865296" cy="1360391"/>
            <a:chOff x="1331640" y="3028856"/>
            <a:chExt cx="3865296" cy="1360391"/>
          </a:xfrm>
        </p:grpSpPr>
        <p:grpSp>
          <p:nvGrpSpPr>
            <p:cNvPr id="23" name="Skupina 22"/>
            <p:cNvGrpSpPr/>
            <p:nvPr/>
          </p:nvGrpSpPr>
          <p:grpSpPr>
            <a:xfrm>
              <a:off x="1331640" y="3028856"/>
              <a:ext cx="3734921" cy="1360391"/>
              <a:chOff x="1331640" y="1359000"/>
              <a:chExt cx="3734921" cy="1360391"/>
            </a:xfrm>
          </p:grpSpPr>
          <p:grpSp>
            <p:nvGrpSpPr>
              <p:cNvPr id="17" name="Skupina 16"/>
              <p:cNvGrpSpPr/>
              <p:nvPr/>
            </p:nvGrpSpPr>
            <p:grpSpPr>
              <a:xfrm>
                <a:off x="1331640" y="1359000"/>
                <a:ext cx="3734921" cy="1360391"/>
                <a:chOff x="1763688" y="1580672"/>
                <a:chExt cx="3734921" cy="1360391"/>
              </a:xfrm>
            </p:grpSpPr>
            <mc:AlternateContent xmlns:mc="http://schemas.openxmlformats.org/markup-compatibility/2006" xmlns:a14="http://schemas.microsoft.com/office/drawing/2010/main">
              <mc:Choice Requires="a14">
                <p:sp>
                  <p:nvSpPr>
                    <p:cNvPr id="44" name="TextovéPole 43"/>
                    <p:cNvSpPr txBox="1"/>
                    <p:nvPr/>
                  </p:nvSpPr>
                  <p:spPr>
                    <a:xfrm>
                      <a:off x="3039091" y="2682634"/>
                      <a:ext cx="188094" cy="257699"/>
                    </a:xfrm>
                    <a:prstGeom prst="rect">
                      <a:avLst/>
                    </a:prstGeom>
                    <a:noFill/>
                  </p:spPr>
                  <p:txBody>
                    <a:bodyPr wrap="square" rtlCol="0">
                      <a:spAutoFit/>
                    </a:bodyPr>
                    <a:lstStyle/>
                    <a:p>
                      <a:pPr algn="ctr"/>
                      <a14:m>
                        <m:oMathPara xmlns:m="http://schemas.openxmlformats.org/officeDocument/2006/math">
                          <m:oMathParaPr>
                            <m:jc m:val="centerGroup"/>
                          </m:oMathParaPr>
                          <m:oMath xmlns:m="http://schemas.openxmlformats.org/officeDocument/2006/math">
                            <m:r>
                              <a:rPr lang="cs-CZ" sz="1100" b="0" i="1" smtClean="0">
                                <a:latin typeface="Cambria Math"/>
                              </a:rPr>
                              <m:t>𝑇</m:t>
                            </m:r>
                            <m:r>
                              <a:rPr lang="cs-CZ" sz="1100" b="0" i="1" baseline="-25000" smtClean="0">
                                <a:latin typeface="Cambria Math" panose="02040503050406030204" pitchFamily="18" charset="0"/>
                              </a:rPr>
                              <m:t>3</m:t>
                            </m:r>
                            <m:r>
                              <m:rPr>
                                <m:sty m:val="p"/>
                              </m:rPr>
                              <a:rPr lang="cs-CZ" sz="1100" b="0" i="0" baseline="-25000" smtClean="0">
                                <a:latin typeface="Cambria Math" panose="02040503050406030204" pitchFamily="18" charset="0"/>
                              </a:rPr>
                              <m:t>v</m:t>
                            </m:r>
                            <m:r>
                              <a:rPr lang="cs-CZ" sz="1100" b="0" i="1" baseline="-25000" smtClean="0">
                                <a:latin typeface="Cambria Math" panose="02040503050406030204" pitchFamily="18" charset="0"/>
                              </a:rPr>
                              <m:t>6</m:t>
                            </m:r>
                          </m:oMath>
                        </m:oMathPara>
                      </a14:m>
                      <a:endParaRPr lang="cs-CZ" sz="1100" i="1" baseline="-25000" dirty="0"/>
                    </a:p>
                  </p:txBody>
                </p:sp>
              </mc:Choice>
              <mc:Fallback xmlns="">
                <p:sp>
                  <p:nvSpPr>
                    <p:cNvPr id="44" name="TextovéPole 43"/>
                    <p:cNvSpPr txBox="1">
                      <a:spLocks noRot="1" noChangeAspect="1" noMove="1" noResize="1" noEditPoints="1" noAdjustHandles="1" noChangeArrowheads="1" noChangeShapeType="1" noTextEdit="1"/>
                    </p:cNvSpPr>
                    <p:nvPr/>
                  </p:nvSpPr>
                  <p:spPr>
                    <a:xfrm>
                      <a:off x="3039091" y="2682634"/>
                      <a:ext cx="188094" cy="257699"/>
                    </a:xfrm>
                    <a:prstGeom prst="rect">
                      <a:avLst/>
                    </a:prstGeom>
                    <a:blipFill>
                      <a:blip r:embed="rId30"/>
                      <a:stretch>
                        <a:fillRect l="-45161" r="-1935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46" name="TextovéPole 45"/>
                    <p:cNvSpPr txBox="1"/>
                    <p:nvPr/>
                  </p:nvSpPr>
                  <p:spPr>
                    <a:xfrm>
                      <a:off x="4956642" y="2683364"/>
                      <a:ext cx="187089" cy="257699"/>
                    </a:xfrm>
                    <a:prstGeom prst="rect">
                      <a:avLst/>
                    </a:prstGeom>
                    <a:noFill/>
                  </p:spPr>
                  <p:txBody>
                    <a:bodyPr wrap="square" rtlCol="0">
                      <a:spAutoFit/>
                    </a:bodyPr>
                    <a:lstStyle/>
                    <a:p>
                      <a:pPr algn="ctr"/>
                      <a14:m>
                        <m:oMathPara xmlns:m="http://schemas.openxmlformats.org/officeDocument/2006/math">
                          <m:oMathParaPr>
                            <m:jc m:val="centerGroup"/>
                          </m:oMathParaPr>
                          <m:oMath xmlns:m="http://schemas.openxmlformats.org/officeDocument/2006/math">
                            <m:r>
                              <a:rPr lang="cs-CZ" sz="1100" b="0" i="1" smtClean="0">
                                <a:latin typeface="Cambria Math"/>
                              </a:rPr>
                              <m:t>𝑇</m:t>
                            </m:r>
                            <m:r>
                              <a:rPr lang="cs-CZ" sz="1100" b="0" i="1" baseline="-25000" smtClean="0">
                                <a:latin typeface="Cambria Math" panose="02040503050406030204" pitchFamily="18" charset="0"/>
                              </a:rPr>
                              <m:t>3</m:t>
                            </m:r>
                            <m:r>
                              <m:rPr>
                                <m:sty m:val="p"/>
                              </m:rPr>
                              <a:rPr lang="cs-CZ" sz="1100" b="0" i="0" baseline="-25000" smtClean="0">
                                <a:latin typeface="Cambria Math" panose="02040503050406030204" pitchFamily="18" charset="0"/>
                              </a:rPr>
                              <m:t>v</m:t>
                            </m:r>
                            <m:r>
                              <a:rPr lang="cs-CZ" sz="1100" b="0" i="1" baseline="-25000" smtClean="0">
                                <a:latin typeface="Cambria Math" panose="02040503050406030204" pitchFamily="18" charset="0"/>
                              </a:rPr>
                              <m:t>9</m:t>
                            </m:r>
                          </m:oMath>
                        </m:oMathPara>
                      </a14:m>
                      <a:endParaRPr lang="cs-CZ" sz="1100" i="1" baseline="-25000" dirty="0"/>
                    </a:p>
                  </p:txBody>
                </p:sp>
              </mc:Choice>
              <mc:Fallback xmlns="">
                <p:sp>
                  <p:nvSpPr>
                    <p:cNvPr id="46" name="TextovéPole 45"/>
                    <p:cNvSpPr txBox="1">
                      <a:spLocks noRot="1" noChangeAspect="1" noMove="1" noResize="1" noEditPoints="1" noAdjustHandles="1" noChangeArrowheads="1" noChangeShapeType="1" noTextEdit="1"/>
                    </p:cNvSpPr>
                    <p:nvPr/>
                  </p:nvSpPr>
                  <p:spPr>
                    <a:xfrm>
                      <a:off x="4956642" y="2683364"/>
                      <a:ext cx="187089" cy="257699"/>
                    </a:xfrm>
                    <a:prstGeom prst="rect">
                      <a:avLst/>
                    </a:prstGeom>
                    <a:blipFill>
                      <a:blip r:embed="rId31"/>
                      <a:stretch>
                        <a:fillRect l="-45161" r="-22581"/>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61" name="TextovéPole 60"/>
                    <p:cNvSpPr txBox="1"/>
                    <p:nvPr/>
                  </p:nvSpPr>
                  <p:spPr>
                    <a:xfrm>
                      <a:off x="4262882" y="2683364"/>
                      <a:ext cx="187089" cy="257699"/>
                    </a:xfrm>
                    <a:prstGeom prst="rect">
                      <a:avLst/>
                    </a:prstGeom>
                    <a:noFill/>
                  </p:spPr>
                  <p:txBody>
                    <a:bodyPr wrap="square" rtlCol="0">
                      <a:spAutoFit/>
                    </a:bodyPr>
                    <a:lstStyle/>
                    <a:p>
                      <a:pPr algn="ctr"/>
                      <a14:m>
                        <m:oMathPara xmlns:m="http://schemas.openxmlformats.org/officeDocument/2006/math">
                          <m:oMathParaPr>
                            <m:jc m:val="centerGroup"/>
                          </m:oMathParaPr>
                          <m:oMath xmlns:m="http://schemas.openxmlformats.org/officeDocument/2006/math">
                            <m:r>
                              <a:rPr lang="cs-CZ" sz="1100" b="0" i="1" smtClean="0">
                                <a:latin typeface="Cambria Math"/>
                              </a:rPr>
                              <m:t>𝑇</m:t>
                            </m:r>
                            <m:r>
                              <a:rPr lang="cs-CZ" sz="1100" b="0" i="1" baseline="-25000" smtClean="0">
                                <a:latin typeface="Cambria Math" panose="02040503050406030204" pitchFamily="18" charset="0"/>
                              </a:rPr>
                              <m:t>3</m:t>
                            </m:r>
                            <m:r>
                              <m:rPr>
                                <m:sty m:val="p"/>
                              </m:rPr>
                              <a:rPr lang="cs-CZ" sz="1100" b="0" i="0" baseline="-25000" smtClean="0">
                                <a:latin typeface="Cambria Math" panose="02040503050406030204" pitchFamily="18" charset="0"/>
                              </a:rPr>
                              <m:t>v</m:t>
                            </m:r>
                            <m:r>
                              <a:rPr lang="cs-CZ" sz="1100" b="0" i="1" baseline="-25000" smtClean="0">
                                <a:latin typeface="Cambria Math" panose="02040503050406030204" pitchFamily="18" charset="0"/>
                              </a:rPr>
                              <m:t>8</m:t>
                            </m:r>
                          </m:oMath>
                        </m:oMathPara>
                      </a14:m>
                      <a:endParaRPr lang="cs-CZ" sz="1100" i="1" baseline="-25000" dirty="0"/>
                    </a:p>
                  </p:txBody>
                </p:sp>
              </mc:Choice>
              <mc:Fallback xmlns="">
                <p:sp>
                  <p:nvSpPr>
                    <p:cNvPr id="61" name="TextovéPole 60"/>
                    <p:cNvSpPr txBox="1">
                      <a:spLocks noRot="1" noChangeAspect="1" noMove="1" noResize="1" noEditPoints="1" noAdjustHandles="1" noChangeArrowheads="1" noChangeShapeType="1" noTextEdit="1"/>
                    </p:cNvSpPr>
                    <p:nvPr/>
                  </p:nvSpPr>
                  <p:spPr>
                    <a:xfrm>
                      <a:off x="4262882" y="2683364"/>
                      <a:ext cx="187089" cy="257699"/>
                    </a:xfrm>
                    <a:prstGeom prst="rect">
                      <a:avLst/>
                    </a:prstGeom>
                    <a:blipFill>
                      <a:blip r:embed="rId32"/>
                      <a:stretch>
                        <a:fillRect l="-45161" r="-22581"/>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5" name="Obdélník 4"/>
                    <p:cNvSpPr/>
                    <p:nvPr/>
                  </p:nvSpPr>
                  <p:spPr>
                    <a:xfrm>
                      <a:off x="1763688" y="2204864"/>
                      <a:ext cx="444737" cy="261610"/>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sPre>
                              <m:sPrePr>
                                <m:ctrlPr>
                                  <a:rPr lang="cs-CZ" sz="1100" i="1">
                                    <a:latin typeface="Cambria Math" panose="02040503050406030204" pitchFamily="18" charset="0"/>
                                    <a:ea typeface="Cambria Math" panose="02040503050406030204" pitchFamily="18" charset="0"/>
                                  </a:rPr>
                                </m:ctrlPr>
                              </m:sPrePr>
                              <m:sub>
                                <m:r>
                                  <a:rPr lang="cs-CZ" sz="1100" i="1">
                                    <a:latin typeface="Cambria Math" panose="02040503050406030204" pitchFamily="18" charset="0"/>
                                    <a:ea typeface="Cambria Math" panose="02040503050406030204" pitchFamily="18" charset="0"/>
                                  </a:rPr>
                                  <m:t>3</m:t>
                                </m:r>
                              </m:sub>
                              <m:sup>
                                <m:r>
                                  <a:rPr lang="cs-CZ" sz="1100" i="1">
                                    <a:latin typeface="Cambria Math" panose="02040503050406030204" pitchFamily="18" charset="0"/>
                                    <a:ea typeface="Cambria Math" panose="02040503050406030204" pitchFamily="18" charset="0"/>
                                  </a:rPr>
                                  <m:t> </m:t>
                                </m:r>
                              </m:sup>
                              <m:e>
                                <m:sSub>
                                  <m:sSubPr>
                                    <m:ctrlPr>
                                      <a:rPr lang="cs-CZ" sz="1100" i="1">
                                        <a:latin typeface="Cambria Math" panose="02040503050406030204" pitchFamily="18" charset="0"/>
                                      </a:rPr>
                                    </m:ctrlPr>
                                  </m:sSubPr>
                                  <m:e>
                                    <m:r>
                                      <a:rPr lang="cs-CZ" sz="1100" i="1">
                                        <a:latin typeface="Cambria Math" panose="02040503050406030204" pitchFamily="18" charset="0"/>
                                      </a:rPr>
                                      <m:t>𝐾</m:t>
                                    </m:r>
                                  </m:e>
                                  <m:sub>
                                    <m:r>
                                      <a:rPr lang="cs-CZ" sz="1100" i="1">
                                        <a:latin typeface="Cambria Math" panose="02040503050406030204" pitchFamily="18" charset="0"/>
                                      </a:rPr>
                                      <m:t>6</m:t>
                                    </m:r>
                                  </m:sub>
                                </m:sSub>
                              </m:e>
                            </m:sPre>
                          </m:oMath>
                        </m:oMathPara>
                      </a14:m>
                      <a:endParaRPr lang="cs-CZ" sz="1100" dirty="0"/>
                    </a:p>
                  </p:txBody>
                </p:sp>
              </mc:Choice>
              <mc:Fallback xmlns="">
                <p:sp>
                  <p:nvSpPr>
                    <p:cNvPr id="5" name="Obdélník 4"/>
                    <p:cNvSpPr>
                      <a:spLocks noRot="1" noChangeAspect="1" noMove="1" noResize="1" noEditPoints="1" noAdjustHandles="1" noChangeArrowheads="1" noChangeShapeType="1" noTextEdit="1"/>
                    </p:cNvSpPr>
                    <p:nvPr/>
                  </p:nvSpPr>
                  <p:spPr>
                    <a:xfrm>
                      <a:off x="1763688" y="2204864"/>
                      <a:ext cx="444737" cy="261610"/>
                    </a:xfrm>
                    <a:prstGeom prst="rect">
                      <a:avLst/>
                    </a:prstGeom>
                    <a:blipFill>
                      <a:blip r:embed="rId33"/>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66" name="Obdélník 65"/>
                    <p:cNvSpPr/>
                    <p:nvPr/>
                  </p:nvSpPr>
                  <p:spPr>
                    <a:xfrm>
                      <a:off x="1763688" y="1820760"/>
                      <a:ext cx="444737" cy="261610"/>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sPre>
                              <m:sPrePr>
                                <m:ctrlPr>
                                  <a:rPr lang="cs-CZ" sz="1100" i="1" smtClean="0">
                                    <a:latin typeface="Cambria Math" panose="02040503050406030204" pitchFamily="18" charset="0"/>
                                    <a:ea typeface="Cambria Math" panose="02040503050406030204" pitchFamily="18" charset="0"/>
                                  </a:rPr>
                                </m:ctrlPr>
                              </m:sPrePr>
                              <m:sub>
                                <m:r>
                                  <a:rPr lang="cs-CZ" sz="1100" i="1">
                                    <a:latin typeface="Cambria Math" panose="02040503050406030204" pitchFamily="18" charset="0"/>
                                    <a:ea typeface="Cambria Math" panose="02040503050406030204" pitchFamily="18" charset="0"/>
                                  </a:rPr>
                                  <m:t>3</m:t>
                                </m:r>
                              </m:sub>
                              <m:sup>
                                <m:r>
                                  <a:rPr lang="cs-CZ" sz="1100" i="1">
                                    <a:latin typeface="Cambria Math" panose="02040503050406030204" pitchFamily="18" charset="0"/>
                                    <a:ea typeface="Cambria Math" panose="02040503050406030204" pitchFamily="18" charset="0"/>
                                  </a:rPr>
                                  <m:t> </m:t>
                                </m:r>
                              </m:sup>
                              <m:e>
                                <m:sSub>
                                  <m:sSubPr>
                                    <m:ctrlPr>
                                      <a:rPr lang="cs-CZ" sz="1100" i="1">
                                        <a:latin typeface="Cambria Math" panose="02040503050406030204" pitchFamily="18" charset="0"/>
                                      </a:rPr>
                                    </m:ctrlPr>
                                  </m:sSubPr>
                                  <m:e>
                                    <m:r>
                                      <a:rPr lang="cs-CZ" sz="1100" i="1">
                                        <a:latin typeface="Cambria Math" panose="02040503050406030204" pitchFamily="18" charset="0"/>
                                      </a:rPr>
                                      <m:t>𝐾</m:t>
                                    </m:r>
                                  </m:e>
                                  <m:sub>
                                    <m:r>
                                      <a:rPr lang="cs-CZ" sz="1100" b="0" i="1" smtClean="0">
                                        <a:latin typeface="Cambria Math" panose="02040503050406030204" pitchFamily="18" charset="0"/>
                                      </a:rPr>
                                      <m:t>8</m:t>
                                    </m:r>
                                  </m:sub>
                                </m:sSub>
                              </m:e>
                            </m:sPre>
                          </m:oMath>
                        </m:oMathPara>
                      </a14:m>
                      <a:endParaRPr lang="cs-CZ" sz="1100" dirty="0"/>
                    </a:p>
                  </p:txBody>
                </p:sp>
              </mc:Choice>
              <mc:Fallback xmlns="">
                <p:sp>
                  <p:nvSpPr>
                    <p:cNvPr id="66" name="Obdélník 65"/>
                    <p:cNvSpPr>
                      <a:spLocks noRot="1" noChangeAspect="1" noMove="1" noResize="1" noEditPoints="1" noAdjustHandles="1" noChangeArrowheads="1" noChangeShapeType="1" noTextEdit="1"/>
                    </p:cNvSpPr>
                    <p:nvPr/>
                  </p:nvSpPr>
                  <p:spPr>
                    <a:xfrm>
                      <a:off x="1763688" y="1820760"/>
                      <a:ext cx="444737" cy="261610"/>
                    </a:xfrm>
                    <a:prstGeom prst="rect">
                      <a:avLst/>
                    </a:prstGeom>
                    <a:blipFill>
                      <a:blip r:embed="rId20"/>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67" name="Obdélník 66"/>
                    <p:cNvSpPr/>
                    <p:nvPr/>
                  </p:nvSpPr>
                  <p:spPr>
                    <a:xfrm>
                      <a:off x="1763688" y="1580672"/>
                      <a:ext cx="444737" cy="261610"/>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sPre>
                              <m:sPrePr>
                                <m:ctrlPr>
                                  <a:rPr lang="cs-CZ" sz="1100" i="1" smtClean="0">
                                    <a:latin typeface="Cambria Math" panose="02040503050406030204" pitchFamily="18" charset="0"/>
                                    <a:ea typeface="Cambria Math" panose="02040503050406030204" pitchFamily="18" charset="0"/>
                                  </a:rPr>
                                </m:ctrlPr>
                              </m:sPrePr>
                              <m:sub>
                                <m:r>
                                  <a:rPr lang="cs-CZ" sz="1100" i="1">
                                    <a:latin typeface="Cambria Math" panose="02040503050406030204" pitchFamily="18" charset="0"/>
                                    <a:ea typeface="Cambria Math" panose="02040503050406030204" pitchFamily="18" charset="0"/>
                                  </a:rPr>
                                  <m:t>3</m:t>
                                </m:r>
                              </m:sub>
                              <m:sup>
                                <m:r>
                                  <a:rPr lang="cs-CZ" sz="1100" i="1">
                                    <a:latin typeface="Cambria Math" panose="02040503050406030204" pitchFamily="18" charset="0"/>
                                    <a:ea typeface="Cambria Math" panose="02040503050406030204" pitchFamily="18" charset="0"/>
                                  </a:rPr>
                                  <m:t> </m:t>
                                </m:r>
                              </m:sup>
                              <m:e>
                                <m:sSub>
                                  <m:sSubPr>
                                    <m:ctrlPr>
                                      <a:rPr lang="cs-CZ" sz="1100" i="1">
                                        <a:latin typeface="Cambria Math" panose="02040503050406030204" pitchFamily="18" charset="0"/>
                                      </a:rPr>
                                    </m:ctrlPr>
                                  </m:sSubPr>
                                  <m:e>
                                    <m:r>
                                      <a:rPr lang="cs-CZ" sz="1100" i="1">
                                        <a:latin typeface="Cambria Math" panose="02040503050406030204" pitchFamily="18" charset="0"/>
                                      </a:rPr>
                                      <m:t>𝐾</m:t>
                                    </m:r>
                                  </m:e>
                                  <m:sub>
                                    <m:r>
                                      <a:rPr lang="cs-CZ" sz="1100" b="0" i="1" smtClean="0">
                                        <a:latin typeface="Cambria Math" panose="02040503050406030204" pitchFamily="18" charset="0"/>
                                      </a:rPr>
                                      <m:t>9</m:t>
                                    </m:r>
                                  </m:sub>
                                </m:sSub>
                              </m:e>
                            </m:sPre>
                          </m:oMath>
                        </m:oMathPara>
                      </a14:m>
                      <a:endParaRPr lang="cs-CZ" sz="1100" dirty="0"/>
                    </a:p>
                  </p:txBody>
                </p:sp>
              </mc:Choice>
              <mc:Fallback xmlns="">
                <p:sp>
                  <p:nvSpPr>
                    <p:cNvPr id="67" name="Obdélník 66"/>
                    <p:cNvSpPr>
                      <a:spLocks noRot="1" noChangeAspect="1" noMove="1" noResize="1" noEditPoints="1" noAdjustHandles="1" noChangeArrowheads="1" noChangeShapeType="1" noTextEdit="1"/>
                    </p:cNvSpPr>
                    <p:nvPr/>
                  </p:nvSpPr>
                  <p:spPr>
                    <a:xfrm>
                      <a:off x="1763688" y="1580672"/>
                      <a:ext cx="444737" cy="261610"/>
                    </a:xfrm>
                    <a:prstGeom prst="rect">
                      <a:avLst/>
                    </a:prstGeom>
                    <a:blipFill>
                      <a:blip r:embed="rId21"/>
                      <a:stretch>
                        <a:fillRect/>
                      </a:stretch>
                    </a:blipFill>
                  </p:spPr>
                  <p:txBody>
                    <a:bodyPr/>
                    <a:lstStyle/>
                    <a:p>
                      <a:r>
                        <a:rPr lang="cs-CZ">
                          <a:noFill/>
                        </a:rPr>
                        <a:t> </a:t>
                      </a:r>
                    </a:p>
                  </p:txBody>
                </p:sp>
              </mc:Fallback>
            </mc:AlternateContent>
            <p:grpSp>
              <p:nvGrpSpPr>
                <p:cNvPr id="16" name="Skupina 15"/>
                <p:cNvGrpSpPr/>
                <p:nvPr/>
              </p:nvGrpSpPr>
              <p:grpSpPr>
                <a:xfrm>
                  <a:off x="2132143" y="1700250"/>
                  <a:ext cx="3366466" cy="1028692"/>
                  <a:chOff x="2132143" y="1700250"/>
                  <a:chExt cx="3366466" cy="1028692"/>
                </a:xfrm>
              </p:grpSpPr>
              <p:cxnSp>
                <p:nvCxnSpPr>
                  <p:cNvPr id="41" name="Přímá spojnice 40"/>
                  <p:cNvCxnSpPr/>
                  <p:nvPr/>
                </p:nvCxnSpPr>
                <p:spPr>
                  <a:xfrm>
                    <a:off x="5007417" y="1752909"/>
                    <a:ext cx="0" cy="954843"/>
                  </a:xfrm>
                  <a:prstGeom prst="line">
                    <a:avLst/>
                  </a:prstGeom>
                  <a:ln w="12700">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2" name="Přímá spojnice 41"/>
                  <p:cNvCxnSpPr/>
                  <p:nvPr/>
                </p:nvCxnSpPr>
                <p:spPr>
                  <a:xfrm>
                    <a:off x="2132143" y="1700250"/>
                    <a:ext cx="6409" cy="1026713"/>
                  </a:xfrm>
                  <a:prstGeom prst="line">
                    <a:avLst/>
                  </a:prstGeom>
                  <a:ln w="25400">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3" name="Přímá spojnice 42"/>
                  <p:cNvCxnSpPr/>
                  <p:nvPr/>
                </p:nvCxnSpPr>
                <p:spPr>
                  <a:xfrm>
                    <a:off x="4304746" y="1991401"/>
                    <a:ext cx="0" cy="737128"/>
                  </a:xfrm>
                  <a:prstGeom prst="line">
                    <a:avLst/>
                  </a:prstGeom>
                  <a:ln w="12700">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52" name="Přímá spojnice 51"/>
                  <p:cNvCxnSpPr/>
                  <p:nvPr/>
                </p:nvCxnSpPr>
                <p:spPr>
                  <a:xfrm flipV="1">
                    <a:off x="2133812" y="2723016"/>
                    <a:ext cx="3364797" cy="5926"/>
                  </a:xfrm>
                  <a:prstGeom prst="line">
                    <a:avLst/>
                  </a:prstGeom>
                  <a:ln w="25400">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53" name="Přímá spojnice 52"/>
                  <p:cNvCxnSpPr/>
                  <p:nvPr/>
                </p:nvCxnSpPr>
                <p:spPr>
                  <a:xfrm>
                    <a:off x="2139593" y="1752909"/>
                    <a:ext cx="2858439" cy="0"/>
                  </a:xfrm>
                  <a:prstGeom prst="line">
                    <a:avLst/>
                  </a:prstGeom>
                  <a:ln w="12700">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56" name="Přímá spojnice 55"/>
                  <p:cNvCxnSpPr/>
                  <p:nvPr/>
                </p:nvCxnSpPr>
                <p:spPr>
                  <a:xfrm>
                    <a:off x="2133184" y="2373937"/>
                    <a:ext cx="953256" cy="0"/>
                  </a:xfrm>
                  <a:prstGeom prst="line">
                    <a:avLst/>
                  </a:prstGeom>
                  <a:ln w="12700">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59" name="Přímá spojnice 58"/>
                  <p:cNvCxnSpPr/>
                  <p:nvPr/>
                </p:nvCxnSpPr>
                <p:spPr>
                  <a:xfrm>
                    <a:off x="2140221" y="1966605"/>
                    <a:ext cx="2164525" cy="0"/>
                  </a:xfrm>
                  <a:prstGeom prst="line">
                    <a:avLst/>
                  </a:prstGeom>
                  <a:ln w="12700">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60" name="Přímá spojnice 59"/>
                  <p:cNvCxnSpPr/>
                  <p:nvPr/>
                </p:nvCxnSpPr>
                <p:spPr>
                  <a:xfrm>
                    <a:off x="3083099" y="2373937"/>
                    <a:ext cx="0" cy="350811"/>
                  </a:xfrm>
                  <a:prstGeom prst="line">
                    <a:avLst/>
                  </a:prstGeom>
                  <a:ln w="12700">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3084144" y="2372944"/>
                    <a:ext cx="1923273" cy="0"/>
                  </a:xfrm>
                  <a:prstGeom prst="line">
                    <a:avLst/>
                  </a:prstGeom>
                  <a:ln w="25400">
                    <a:solidFill>
                      <a:srgbClr val="00B050"/>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3" name="Přímá spojnice 12"/>
                  <p:cNvCxnSpPr/>
                  <p:nvPr/>
                </p:nvCxnSpPr>
                <p:spPr>
                  <a:xfrm>
                    <a:off x="5010064" y="1752908"/>
                    <a:ext cx="0" cy="618625"/>
                  </a:xfrm>
                  <a:prstGeom prst="line">
                    <a:avLst/>
                  </a:prstGeom>
                  <a:ln w="25400">
                    <a:solidFill>
                      <a:srgbClr val="00B050"/>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73" name="Přímá spojnice 72"/>
                  <p:cNvCxnSpPr/>
                  <p:nvPr/>
                </p:nvCxnSpPr>
                <p:spPr>
                  <a:xfrm flipV="1">
                    <a:off x="3080775" y="1766124"/>
                    <a:ext cx="1917257" cy="596648"/>
                  </a:xfrm>
                  <a:prstGeom prst="line">
                    <a:avLst/>
                  </a:prstGeom>
                  <a:ln w="25400">
                    <a:solidFill>
                      <a:srgbClr val="00B050"/>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cxnSp>
            <p:nvCxnSpPr>
              <p:cNvPr id="115" name="Přímá spojnice 114"/>
              <p:cNvCxnSpPr/>
              <p:nvPr/>
            </p:nvCxnSpPr>
            <p:spPr>
              <a:xfrm>
                <a:off x="3869784" y="1769729"/>
                <a:ext cx="0" cy="381624"/>
              </a:xfrm>
              <a:prstGeom prst="line">
                <a:avLst/>
              </a:prstGeom>
              <a:ln w="25400">
                <a:solidFill>
                  <a:srgbClr val="00B050"/>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sp>
          <p:nvSpPr>
            <p:cNvPr id="141" name="TextovéPole 140"/>
            <p:cNvSpPr txBox="1"/>
            <p:nvPr/>
          </p:nvSpPr>
          <p:spPr>
            <a:xfrm>
              <a:off x="3174696" y="3957003"/>
              <a:ext cx="2022240" cy="246221"/>
            </a:xfrm>
            <a:prstGeom prst="rect">
              <a:avLst/>
            </a:prstGeom>
            <a:noFill/>
            <a:ln>
              <a:noFill/>
            </a:ln>
          </p:spPr>
          <p:txBody>
            <a:bodyPr wrap="square" rtlCol="0">
              <a:spAutoFit/>
            </a:bodyPr>
            <a:lstStyle/>
            <a:p>
              <a:pPr marL="0" lvl="2" algn="r">
                <a:buClr>
                  <a:srgbClr val="7030A0"/>
                </a:buClr>
                <a:buSzPct val="80000"/>
              </a:pPr>
              <a:r>
                <a:rPr lang="en-GB" sz="1000" dirty="0">
                  <a:latin typeface="Cambria Math" panose="02040503050406030204" pitchFamily="18" charset="0"/>
                  <a:ea typeface="Cambria Math" panose="02040503050406030204" pitchFamily="18" charset="0"/>
                  <a:sym typeface="Wingdings 2" panose="05020102010507070707" pitchFamily="18" charset="2"/>
                </a:rPr>
                <a:t>number of days in the FRA period</a:t>
              </a:r>
              <a:endParaRPr lang="en-GB" sz="1000" dirty="0">
                <a:latin typeface="Cambria Math" panose="02040503050406030204" pitchFamily="18" charset="0"/>
                <a:ea typeface="Cambria Math" panose="02040503050406030204" pitchFamily="18" charset="0"/>
              </a:endParaRPr>
            </a:p>
          </p:txBody>
        </p:sp>
      </p:grpSp>
      <p:sp>
        <p:nvSpPr>
          <p:cNvPr id="78" name="Tlačítko akce: Zvuk 77">
            <a:hlinkClick r:id="" action="ppaction://noaction" highlightClick="1"/>
          </p:cNvPr>
          <p:cNvSpPr/>
          <p:nvPr/>
        </p:nvSpPr>
        <p:spPr>
          <a:xfrm>
            <a:off x="252000" y="900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cs-CZ" sz="1200" b="1" dirty="0">
                <a:solidFill>
                  <a:srgbClr val="FFFF00"/>
                </a:solidFill>
              </a:rPr>
              <a:t>2</a:t>
            </a:r>
          </a:p>
        </p:txBody>
      </p:sp>
      <p:sp>
        <p:nvSpPr>
          <p:cNvPr id="79" name="TextovéPole 78"/>
          <p:cNvSpPr txBox="1"/>
          <p:nvPr/>
        </p:nvSpPr>
        <p:spPr>
          <a:xfrm>
            <a:off x="864001" y="954000"/>
            <a:ext cx="4474570" cy="430887"/>
          </a:xfrm>
          <a:prstGeom prst="rect">
            <a:avLst/>
          </a:prstGeom>
          <a:noFill/>
          <a:ln>
            <a:noFill/>
          </a:ln>
        </p:spPr>
        <p:txBody>
          <a:bodyPr wrap="square" rtlCol="0">
            <a:spAutoFit/>
          </a:bodyPr>
          <a:lstStyle/>
          <a:p>
            <a:pPr marL="324000" lvl="2" indent="-324000">
              <a:buClr>
                <a:srgbClr val="7030A0"/>
              </a:buClr>
              <a:buFont typeface="Wingdings" panose="05000000000000000000" pitchFamily="2" charset="2"/>
              <a:buChar char="Ø"/>
            </a:pPr>
            <a:r>
              <a:rPr lang="en-GB" sz="2200" dirty="0">
                <a:latin typeface="Cambria Math" panose="02040503050406030204" pitchFamily="18" charset="0"/>
                <a:ea typeface="Cambria Math" panose="02040503050406030204" pitchFamily="18" charset="0"/>
              </a:rPr>
              <a:t>Matrix of futures-linked FRAs</a:t>
            </a:r>
          </a:p>
        </p:txBody>
      </p:sp>
      <p:sp>
        <p:nvSpPr>
          <p:cNvPr id="80" name="TextovéPole 79"/>
          <p:cNvSpPr txBox="1"/>
          <p:nvPr/>
        </p:nvSpPr>
        <p:spPr>
          <a:xfrm>
            <a:off x="5556048" y="936051"/>
            <a:ext cx="832560" cy="246221"/>
          </a:xfrm>
          <a:prstGeom prst="rect">
            <a:avLst/>
          </a:prstGeom>
          <a:noFill/>
          <a:ln>
            <a:noFill/>
          </a:ln>
        </p:spPr>
        <p:txBody>
          <a:bodyPr wrap="square" rtlCol="0">
            <a:spAutoFit/>
          </a:bodyPr>
          <a:lstStyle/>
          <a:p>
            <a:pPr marL="0" lvl="2">
              <a:buClr>
                <a:srgbClr val="7030A0"/>
              </a:buClr>
              <a:buSzPct val="80000"/>
            </a:pPr>
            <a:r>
              <a:rPr lang="en-GB" sz="1000" b="1" dirty="0">
                <a:latin typeface="Cambria Math" panose="02040503050406030204" pitchFamily="18" charset="0"/>
                <a:ea typeface="Cambria Math" panose="02040503050406030204" pitchFamily="18" charset="0"/>
                <a:sym typeface="Wingdings 2" panose="05020102010507070707" pitchFamily="18" charset="2"/>
              </a:rPr>
              <a:t>18 March</a:t>
            </a:r>
            <a:endParaRPr lang="en-GB" sz="1000" b="1" dirty="0">
              <a:latin typeface="Cambria Math" panose="02040503050406030204" pitchFamily="18" charset="0"/>
              <a:ea typeface="Cambria Math" panose="02040503050406030204" pitchFamily="18" charset="0"/>
            </a:endParaRPr>
          </a:p>
        </p:txBody>
      </p:sp>
      <p:sp>
        <p:nvSpPr>
          <p:cNvPr id="81" name="TextovéPole 80"/>
          <p:cNvSpPr txBox="1"/>
          <p:nvPr/>
        </p:nvSpPr>
        <p:spPr>
          <a:xfrm>
            <a:off x="1188000" y="1304192"/>
            <a:ext cx="4150571" cy="646331"/>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More liquid futures market influence FRA rates via no arbitrage condition</a:t>
            </a:r>
          </a:p>
        </p:txBody>
      </p:sp>
      <p:sp>
        <p:nvSpPr>
          <p:cNvPr id="90" name="TextovéPole 89"/>
          <p:cNvSpPr txBox="1"/>
          <p:nvPr/>
        </p:nvSpPr>
        <p:spPr>
          <a:xfrm>
            <a:off x="1980000" y="2036784"/>
            <a:ext cx="2345954" cy="276999"/>
          </a:xfrm>
          <a:prstGeom prst="rect">
            <a:avLst/>
          </a:prstGeom>
          <a:noFill/>
          <a:ln>
            <a:noFill/>
          </a:ln>
        </p:spPr>
        <p:txBody>
          <a:bodyPr wrap="square" rtlCol="0">
            <a:spAutoFit/>
          </a:bodyPr>
          <a:lstStyle/>
          <a:p>
            <a:pPr marL="0" lvl="2">
              <a:buClr>
                <a:srgbClr val="7030A0"/>
              </a:buClr>
              <a:buSzPct val="80000"/>
            </a:pPr>
            <a:r>
              <a:rPr lang="en-GB" sz="1200" dirty="0">
                <a:latin typeface="Cambria Math" panose="02040503050406030204" pitchFamily="18" charset="0"/>
                <a:ea typeface="Cambria Math" panose="02040503050406030204" pitchFamily="18" charset="0"/>
                <a:sym typeface="Wingdings 2" panose="05020102010507070707" pitchFamily="18" charset="2"/>
              </a:rPr>
              <a:t>    futures-linked FRA strip</a:t>
            </a:r>
            <a:endParaRPr lang="en-GB" sz="1200" dirty="0">
              <a:latin typeface="Cambria Math" panose="02040503050406030204" pitchFamily="18" charset="0"/>
              <a:ea typeface="Cambria Math" panose="02040503050406030204" pitchFamily="18" charset="0"/>
            </a:endParaRPr>
          </a:p>
        </p:txBody>
      </p:sp>
      <p:sp>
        <p:nvSpPr>
          <p:cNvPr id="91" name="TextovéPole 90"/>
          <p:cNvSpPr txBox="1"/>
          <p:nvPr/>
        </p:nvSpPr>
        <p:spPr>
          <a:xfrm>
            <a:off x="1980000" y="2228213"/>
            <a:ext cx="2345954" cy="276999"/>
          </a:xfrm>
          <a:prstGeom prst="rect">
            <a:avLst/>
          </a:prstGeom>
          <a:noFill/>
          <a:ln>
            <a:noFill/>
          </a:ln>
        </p:spPr>
        <p:txBody>
          <a:bodyPr wrap="square" rtlCol="0">
            <a:spAutoFit/>
          </a:bodyPr>
          <a:lstStyle/>
          <a:p>
            <a:pPr marL="0" lvl="2">
              <a:buClr>
                <a:srgbClr val="7030A0"/>
              </a:buClr>
              <a:buSzPct val="80000"/>
            </a:pPr>
            <a:r>
              <a:rPr lang="en-GB" sz="1200" dirty="0">
                <a:latin typeface="Cambria Math" panose="02040503050406030204" pitchFamily="18" charset="0"/>
                <a:ea typeface="Cambria Math" panose="02040503050406030204" pitchFamily="18" charset="0"/>
              </a:rPr>
              <a:t>→  </a:t>
            </a:r>
            <a:r>
              <a:rPr lang="cs-CZ" sz="1200" dirty="0">
                <a:latin typeface="Cambria Math" panose="02040503050406030204" pitchFamily="18" charset="0"/>
                <a:ea typeface="Cambria Math" panose="02040503050406030204" pitchFamily="18" charset="0"/>
              </a:rPr>
              <a:t> </a:t>
            </a:r>
            <a:r>
              <a:rPr lang="en-GB" sz="1200" dirty="0">
                <a:latin typeface="Cambria Math" panose="02040503050406030204" pitchFamily="18" charset="0"/>
                <a:ea typeface="Cambria Math" panose="02040503050406030204" pitchFamily="18" charset="0"/>
              </a:rPr>
              <a:t>same start, different length</a:t>
            </a:r>
          </a:p>
        </p:txBody>
      </p:sp>
      <p:sp>
        <p:nvSpPr>
          <p:cNvPr id="92" name="TextovéPole 91"/>
          <p:cNvSpPr txBox="1"/>
          <p:nvPr/>
        </p:nvSpPr>
        <p:spPr>
          <a:xfrm>
            <a:off x="1980000" y="2435353"/>
            <a:ext cx="2345954" cy="276999"/>
          </a:xfrm>
          <a:prstGeom prst="rect">
            <a:avLst/>
          </a:prstGeom>
          <a:noFill/>
          <a:ln>
            <a:noFill/>
          </a:ln>
        </p:spPr>
        <p:txBody>
          <a:bodyPr wrap="square" rtlCol="0">
            <a:spAutoFit/>
          </a:bodyPr>
          <a:lstStyle/>
          <a:p>
            <a:pPr marL="0" lvl="2">
              <a:buClr>
                <a:srgbClr val="7030A0"/>
              </a:buClr>
              <a:buSzPct val="80000"/>
            </a:pPr>
            <a:r>
              <a:rPr lang="en-GB" sz="1200" dirty="0">
                <a:latin typeface="Cambria Math" panose="02040503050406030204" pitchFamily="18" charset="0"/>
                <a:ea typeface="Cambria Math" panose="02040503050406030204" pitchFamily="18" charset="0"/>
              </a:rPr>
              <a:t>↘    same length, different start</a:t>
            </a:r>
          </a:p>
        </p:txBody>
      </p:sp>
      <p:sp>
        <p:nvSpPr>
          <p:cNvPr id="93" name="Obdélník 92"/>
          <p:cNvSpPr/>
          <p:nvPr/>
        </p:nvSpPr>
        <p:spPr>
          <a:xfrm>
            <a:off x="5646024" y="1367365"/>
            <a:ext cx="396000" cy="1260635"/>
          </a:xfrm>
          <a:prstGeom prst="rect">
            <a:avLst/>
          </a:prstGeom>
          <a:noFill/>
          <a:ln w="254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4" name="Obdélník 93"/>
          <p:cNvSpPr/>
          <p:nvPr/>
        </p:nvSpPr>
        <p:spPr>
          <a:xfrm>
            <a:off x="6032800" y="1174456"/>
            <a:ext cx="2643200" cy="196208"/>
          </a:xfrm>
          <a:prstGeom prst="rect">
            <a:avLst/>
          </a:prstGeom>
          <a:noFill/>
          <a:ln w="254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5" name="TextovéPole 94">
            <a:extLst>
              <a:ext uri="{FF2B5EF4-FFF2-40B4-BE49-F238E27FC236}">
                <a16:creationId xmlns:a16="http://schemas.microsoft.com/office/drawing/2014/main" id="{07EB413F-B769-482F-8E57-C1BF2520EFC3}"/>
              </a:ext>
            </a:extLst>
          </p:cNvPr>
          <p:cNvSpPr txBox="1"/>
          <p:nvPr/>
        </p:nvSpPr>
        <p:spPr>
          <a:xfrm>
            <a:off x="5250480" y="1328859"/>
            <a:ext cx="420137" cy="246221"/>
          </a:xfrm>
          <a:prstGeom prst="rect">
            <a:avLst/>
          </a:prstGeom>
          <a:noFill/>
          <a:ln>
            <a:noFill/>
          </a:ln>
        </p:spPr>
        <p:txBody>
          <a:bodyPr wrap="square" rtlCol="0">
            <a:spAutoFit/>
          </a:bodyPr>
          <a:lstStyle/>
          <a:p>
            <a:pPr marL="0" lvl="2" algn="r">
              <a:buClr>
                <a:srgbClr val="7030A0"/>
              </a:buClr>
              <a:buSzPct val="80000"/>
            </a:pPr>
            <a:r>
              <a:rPr lang="cs-CZ" sz="1000" b="1" dirty="0">
                <a:latin typeface="Cambria Math" panose="02040503050406030204" pitchFamily="18" charset="0"/>
                <a:ea typeface="Cambria Math" panose="02040503050406030204" pitchFamily="18" charset="0"/>
                <a:sym typeface="Wingdings 2" panose="05020102010507070707" pitchFamily="18" charset="2"/>
              </a:rPr>
              <a:t>Jun</a:t>
            </a:r>
            <a:endParaRPr lang="en-GB" sz="1000" b="1" dirty="0">
              <a:latin typeface="Cambria Math" panose="02040503050406030204" pitchFamily="18" charset="0"/>
              <a:ea typeface="Cambria Math" panose="02040503050406030204" pitchFamily="18" charset="0"/>
            </a:endParaRPr>
          </a:p>
        </p:txBody>
      </p:sp>
      <p:sp>
        <p:nvSpPr>
          <p:cNvPr id="97" name="TextovéPole 96">
            <a:extLst>
              <a:ext uri="{FF2B5EF4-FFF2-40B4-BE49-F238E27FC236}">
                <a16:creationId xmlns:a16="http://schemas.microsoft.com/office/drawing/2014/main" id="{A71C2ACB-EB47-4E85-B3E5-05CB3C0F446B}"/>
              </a:ext>
            </a:extLst>
          </p:cNvPr>
          <p:cNvSpPr txBox="1"/>
          <p:nvPr/>
        </p:nvSpPr>
        <p:spPr>
          <a:xfrm>
            <a:off x="5250480" y="1875587"/>
            <a:ext cx="420137" cy="246221"/>
          </a:xfrm>
          <a:prstGeom prst="rect">
            <a:avLst/>
          </a:prstGeom>
          <a:noFill/>
          <a:ln>
            <a:noFill/>
          </a:ln>
        </p:spPr>
        <p:txBody>
          <a:bodyPr wrap="square" rtlCol="0">
            <a:spAutoFit/>
          </a:bodyPr>
          <a:lstStyle/>
          <a:p>
            <a:pPr marL="0" lvl="2" algn="r">
              <a:buClr>
                <a:srgbClr val="7030A0"/>
              </a:buClr>
              <a:buSzPct val="80000"/>
            </a:pPr>
            <a:r>
              <a:rPr lang="cs-CZ" sz="1000" b="1" dirty="0" err="1">
                <a:latin typeface="Cambria Math" panose="02040503050406030204" pitchFamily="18" charset="0"/>
                <a:ea typeface="Cambria Math" panose="02040503050406030204" pitchFamily="18" charset="0"/>
                <a:sym typeface="Wingdings 2" panose="05020102010507070707" pitchFamily="18" charset="2"/>
              </a:rPr>
              <a:t>Sep</a:t>
            </a:r>
            <a:endParaRPr lang="en-GB" sz="1000" b="1" dirty="0">
              <a:latin typeface="Cambria Math" panose="02040503050406030204" pitchFamily="18" charset="0"/>
              <a:ea typeface="Cambria Math" panose="02040503050406030204" pitchFamily="18" charset="0"/>
            </a:endParaRPr>
          </a:p>
        </p:txBody>
      </p:sp>
      <p:sp>
        <p:nvSpPr>
          <p:cNvPr id="98" name="TextovéPole 97">
            <a:extLst>
              <a:ext uri="{FF2B5EF4-FFF2-40B4-BE49-F238E27FC236}">
                <a16:creationId xmlns:a16="http://schemas.microsoft.com/office/drawing/2014/main" id="{CB47E864-D0E8-45DD-853E-C6EB9BF5A8E4}"/>
              </a:ext>
            </a:extLst>
          </p:cNvPr>
          <p:cNvSpPr txBox="1"/>
          <p:nvPr/>
        </p:nvSpPr>
        <p:spPr>
          <a:xfrm>
            <a:off x="5250480" y="2415075"/>
            <a:ext cx="420137" cy="246221"/>
          </a:xfrm>
          <a:prstGeom prst="rect">
            <a:avLst/>
          </a:prstGeom>
          <a:noFill/>
          <a:ln>
            <a:noFill/>
          </a:ln>
        </p:spPr>
        <p:txBody>
          <a:bodyPr wrap="square" rtlCol="0">
            <a:spAutoFit/>
          </a:bodyPr>
          <a:lstStyle/>
          <a:p>
            <a:pPr marL="0" lvl="2" algn="r">
              <a:buClr>
                <a:srgbClr val="7030A0"/>
              </a:buClr>
              <a:buSzPct val="80000"/>
            </a:pPr>
            <a:r>
              <a:rPr lang="cs-CZ" sz="1000" b="1" dirty="0">
                <a:latin typeface="Cambria Math" panose="02040503050406030204" pitchFamily="18" charset="0"/>
                <a:ea typeface="Cambria Math" panose="02040503050406030204" pitchFamily="18" charset="0"/>
                <a:sym typeface="Wingdings 2" panose="05020102010507070707" pitchFamily="18" charset="2"/>
              </a:rPr>
              <a:t>Dec</a:t>
            </a:r>
            <a:endParaRPr lang="en-GB" sz="1000" b="1" dirty="0">
              <a:latin typeface="Cambria Math" panose="02040503050406030204" pitchFamily="18" charset="0"/>
              <a:ea typeface="Cambria Math" panose="02040503050406030204" pitchFamily="18" charset="0"/>
            </a:endParaRPr>
          </a:p>
        </p:txBody>
      </p:sp>
      <p:cxnSp>
        <p:nvCxnSpPr>
          <p:cNvPr id="10" name="Přímá spojnice se šipkou 9">
            <a:extLst>
              <a:ext uri="{FF2B5EF4-FFF2-40B4-BE49-F238E27FC236}">
                <a16:creationId xmlns:a16="http://schemas.microsoft.com/office/drawing/2014/main" id="{FACD0C2C-8309-421A-A3E7-46C2E0567798}"/>
              </a:ext>
            </a:extLst>
          </p:cNvPr>
          <p:cNvCxnSpPr/>
          <p:nvPr/>
        </p:nvCxnSpPr>
        <p:spPr>
          <a:xfrm flipV="1">
            <a:off x="684000" y="3136100"/>
            <a:ext cx="719648" cy="225277"/>
          </a:xfrm>
          <a:prstGeom prst="straightConnector1">
            <a:avLst/>
          </a:prstGeom>
          <a:ln w="38100">
            <a:solidFill>
              <a:schemeClr val="accent6"/>
            </a:solidFill>
            <a:headEnd type="none"/>
            <a:tailEnd type="triangle" w="med" len="med"/>
          </a:ln>
        </p:spPr>
        <p:style>
          <a:lnRef idx="1">
            <a:schemeClr val="accent1"/>
          </a:lnRef>
          <a:fillRef idx="0">
            <a:schemeClr val="accent1"/>
          </a:fillRef>
          <a:effectRef idx="0">
            <a:schemeClr val="accent1"/>
          </a:effectRef>
          <a:fontRef idx="minor">
            <a:schemeClr val="tx1"/>
          </a:fontRef>
        </p:style>
      </p:cxnSp>
      <p:cxnSp>
        <p:nvCxnSpPr>
          <p:cNvPr id="99" name="Přímá spojnice se šipkou 98">
            <a:extLst>
              <a:ext uri="{FF2B5EF4-FFF2-40B4-BE49-F238E27FC236}">
                <a16:creationId xmlns:a16="http://schemas.microsoft.com/office/drawing/2014/main" id="{56BFFCE8-942F-4D90-8CBB-D934C5EF31F2}"/>
              </a:ext>
            </a:extLst>
          </p:cNvPr>
          <p:cNvCxnSpPr>
            <a:cxnSpLocks/>
          </p:cNvCxnSpPr>
          <p:nvPr/>
        </p:nvCxnSpPr>
        <p:spPr>
          <a:xfrm>
            <a:off x="683568" y="3361840"/>
            <a:ext cx="720080" cy="358716"/>
          </a:xfrm>
          <a:prstGeom prst="straightConnector1">
            <a:avLst/>
          </a:prstGeom>
          <a:ln w="38100">
            <a:solidFill>
              <a:schemeClr val="accent6"/>
            </a:solidFill>
            <a:headEnd type="none"/>
            <a:tailEnd type="triangle" w="med" len="med"/>
          </a:ln>
        </p:spPr>
        <p:style>
          <a:lnRef idx="1">
            <a:schemeClr val="accent1"/>
          </a:lnRef>
          <a:fillRef idx="0">
            <a:schemeClr val="accent1"/>
          </a:fillRef>
          <a:effectRef idx="0">
            <a:schemeClr val="accent1"/>
          </a:effectRef>
          <a:fontRef idx="minor">
            <a:schemeClr val="tx1"/>
          </a:fontRef>
        </p:style>
      </p:cxnSp>
      <p:cxnSp>
        <p:nvCxnSpPr>
          <p:cNvPr id="100" name="Přímá spojnice se šipkou 99">
            <a:extLst>
              <a:ext uri="{FF2B5EF4-FFF2-40B4-BE49-F238E27FC236}">
                <a16:creationId xmlns:a16="http://schemas.microsoft.com/office/drawing/2014/main" id="{E53FA36F-E6A8-4359-AA1B-36AB1D49639C}"/>
              </a:ext>
            </a:extLst>
          </p:cNvPr>
          <p:cNvCxnSpPr>
            <a:cxnSpLocks/>
          </p:cNvCxnSpPr>
          <p:nvPr/>
        </p:nvCxnSpPr>
        <p:spPr>
          <a:xfrm flipV="1">
            <a:off x="755576" y="3356918"/>
            <a:ext cx="674870" cy="11019"/>
          </a:xfrm>
          <a:prstGeom prst="straightConnector1">
            <a:avLst/>
          </a:prstGeom>
          <a:ln w="38100">
            <a:solidFill>
              <a:srgbClr val="7030A0"/>
            </a:solidFill>
            <a:prstDash val="sysDot"/>
            <a:headEnd type="none"/>
            <a:tailEnd type="triangle" w="med" len="med"/>
          </a:ln>
        </p:spPr>
        <p:style>
          <a:lnRef idx="1">
            <a:schemeClr val="accent1"/>
          </a:lnRef>
          <a:fillRef idx="0">
            <a:schemeClr val="accent1"/>
          </a:fillRef>
          <a:effectRef idx="0">
            <a:schemeClr val="accent1"/>
          </a:effectRef>
          <a:fontRef idx="minor">
            <a:schemeClr val="tx1"/>
          </a:fontRef>
        </p:style>
      </p:cxnSp>
      <p:cxnSp>
        <p:nvCxnSpPr>
          <p:cNvPr id="104" name="Přímá spojnice se šipkou 103">
            <a:extLst>
              <a:ext uri="{FF2B5EF4-FFF2-40B4-BE49-F238E27FC236}">
                <a16:creationId xmlns:a16="http://schemas.microsoft.com/office/drawing/2014/main" id="{B041CCDE-833E-4887-9B68-37BAD3475A92}"/>
              </a:ext>
            </a:extLst>
          </p:cNvPr>
          <p:cNvCxnSpPr>
            <a:cxnSpLocks/>
          </p:cNvCxnSpPr>
          <p:nvPr/>
        </p:nvCxnSpPr>
        <p:spPr>
          <a:xfrm flipV="1">
            <a:off x="1730794" y="3130004"/>
            <a:ext cx="4713414" cy="212376"/>
          </a:xfrm>
          <a:prstGeom prst="straightConnector1">
            <a:avLst/>
          </a:prstGeom>
          <a:ln w="38100">
            <a:solidFill>
              <a:srgbClr val="7030A0"/>
            </a:solidFill>
            <a:prstDash val="sysDot"/>
            <a:headEnd type="none"/>
            <a:tailEnd type="triangle" w="med" len="med"/>
          </a:ln>
        </p:spPr>
        <p:style>
          <a:lnRef idx="1">
            <a:schemeClr val="accent1"/>
          </a:lnRef>
          <a:fillRef idx="0">
            <a:schemeClr val="accent1"/>
          </a:fillRef>
          <a:effectRef idx="0">
            <a:schemeClr val="accent1"/>
          </a:effectRef>
          <a:fontRef idx="minor">
            <a:schemeClr val="tx1"/>
          </a:fontRef>
        </p:style>
      </p:cxnSp>
      <p:cxnSp>
        <p:nvCxnSpPr>
          <p:cNvPr id="106" name="Přímá spojnice se šipkou 105">
            <a:extLst>
              <a:ext uri="{FF2B5EF4-FFF2-40B4-BE49-F238E27FC236}">
                <a16:creationId xmlns:a16="http://schemas.microsoft.com/office/drawing/2014/main" id="{3F94B1F5-1763-4432-AED2-F4293422BD1F}"/>
              </a:ext>
            </a:extLst>
          </p:cNvPr>
          <p:cNvCxnSpPr>
            <a:cxnSpLocks/>
          </p:cNvCxnSpPr>
          <p:nvPr/>
        </p:nvCxnSpPr>
        <p:spPr>
          <a:xfrm flipH="1">
            <a:off x="5460548" y="3177946"/>
            <a:ext cx="810096" cy="489040"/>
          </a:xfrm>
          <a:prstGeom prst="straightConnector1">
            <a:avLst/>
          </a:prstGeom>
          <a:ln w="38100">
            <a:solidFill>
              <a:srgbClr val="7030A0"/>
            </a:solidFill>
            <a:prstDash val="sysDot"/>
            <a:headEnd type="none"/>
            <a:tailEnd type="triangle" w="med"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09" name="TextovéPole 108">
                <a:extLst>
                  <a:ext uri="{FF2B5EF4-FFF2-40B4-BE49-F238E27FC236}">
                    <a16:creationId xmlns:a16="http://schemas.microsoft.com/office/drawing/2014/main" id="{A3B0A4FF-4D96-4D1E-8848-54867FD357FD}"/>
                  </a:ext>
                </a:extLst>
              </p:cNvPr>
              <p:cNvSpPr txBox="1"/>
              <p:nvPr/>
            </p:nvSpPr>
            <p:spPr>
              <a:xfrm>
                <a:off x="5266800" y="3991048"/>
                <a:ext cx="2965364" cy="439864"/>
              </a:xfrm>
              <a:prstGeom prst="rect">
                <a:avLst/>
              </a:prstGeom>
              <a:noFill/>
            </p:spPr>
            <p:txBody>
              <a:bodyPr wrap="none" lIns="0" tIns="0" rIns="0" bIns="0" rtlCol="0">
                <a:spAutoFit/>
              </a:bodyPr>
              <a:lstStyle/>
              <a:p>
                <a:pPr algn="ctr"/>
                <a14:m>
                  <m:oMathPara xmlns:m="http://schemas.openxmlformats.org/officeDocument/2006/math">
                    <m:oMathParaPr>
                      <m:jc m:val="centerGroup"/>
                    </m:oMathParaPr>
                    <m:oMath xmlns:m="http://schemas.openxmlformats.org/officeDocument/2006/math">
                      <m:sPre>
                        <m:sPrePr>
                          <m:ctrlPr>
                            <a:rPr lang="cs-CZ" sz="1400" i="1" smtClean="0">
                              <a:latin typeface="Cambria Math" panose="02040503050406030204" pitchFamily="18" charset="0"/>
                              <a:ea typeface="Cambria Math" panose="02040503050406030204" pitchFamily="18" charset="0"/>
                            </a:rPr>
                          </m:ctrlPr>
                        </m:sPrePr>
                        <m:sub>
                          <m:r>
                            <a:rPr lang="cs-CZ" sz="1400" i="1">
                              <a:latin typeface="Cambria Math" panose="02040503050406030204" pitchFamily="18" charset="0"/>
                              <a:ea typeface="Cambria Math" panose="02040503050406030204" pitchFamily="18" charset="0"/>
                            </a:rPr>
                            <m:t>3</m:t>
                          </m:r>
                        </m:sub>
                        <m:sup>
                          <m:r>
                            <a:rPr lang="cs-CZ" sz="1400" i="1">
                              <a:latin typeface="Cambria Math" panose="02040503050406030204" pitchFamily="18" charset="0"/>
                              <a:ea typeface="Cambria Math" panose="02040503050406030204" pitchFamily="18" charset="0"/>
                            </a:rPr>
                            <m:t> </m:t>
                          </m:r>
                        </m:sup>
                        <m:e>
                          <m:sSub>
                            <m:sSubPr>
                              <m:ctrlPr>
                                <a:rPr lang="cs-CZ" sz="1400" i="1">
                                  <a:latin typeface="Cambria Math" panose="02040503050406030204" pitchFamily="18" charset="0"/>
                                </a:rPr>
                              </m:ctrlPr>
                            </m:sSubPr>
                            <m:e>
                              <m:r>
                                <a:rPr lang="cs-CZ" sz="1400" i="1">
                                  <a:latin typeface="Cambria Math" panose="02040503050406030204" pitchFamily="18" charset="0"/>
                                </a:rPr>
                                <m:t>𝐾</m:t>
                              </m:r>
                            </m:e>
                            <m:sub>
                              <m:r>
                                <a:rPr lang="cs-CZ" sz="1400" b="0" i="1" smtClean="0">
                                  <a:latin typeface="Cambria Math" panose="02040503050406030204" pitchFamily="18" charset="0"/>
                                </a:rPr>
                                <m:t>7</m:t>
                              </m:r>
                            </m:sub>
                          </m:sSub>
                          <m:r>
                            <a:rPr lang="cs-CZ" sz="1400" b="0" i="1" smtClean="0">
                              <a:latin typeface="Cambria Math" panose="02040503050406030204" pitchFamily="18" charset="0"/>
                            </a:rPr>
                            <m:t>= </m:t>
                          </m:r>
                          <m:sPre>
                            <m:sPrePr>
                              <m:ctrlPr>
                                <a:rPr lang="cs-CZ" sz="1400" i="1">
                                  <a:latin typeface="Cambria Math" panose="02040503050406030204" pitchFamily="18" charset="0"/>
                                  <a:ea typeface="Cambria Math" panose="02040503050406030204" pitchFamily="18" charset="0"/>
                                </a:rPr>
                              </m:ctrlPr>
                            </m:sPrePr>
                            <m:sub>
                              <m:r>
                                <a:rPr lang="cs-CZ" sz="1400" i="1">
                                  <a:latin typeface="Cambria Math" panose="02040503050406030204" pitchFamily="18" charset="0"/>
                                  <a:ea typeface="Cambria Math" panose="02040503050406030204" pitchFamily="18" charset="0"/>
                                </a:rPr>
                                <m:t>3</m:t>
                              </m:r>
                            </m:sub>
                            <m:sup>
                              <m:r>
                                <a:rPr lang="cs-CZ" sz="1400" i="1">
                                  <a:latin typeface="Cambria Math" panose="02040503050406030204" pitchFamily="18" charset="0"/>
                                  <a:ea typeface="Cambria Math" panose="02040503050406030204" pitchFamily="18" charset="0"/>
                                </a:rPr>
                                <m:t> </m:t>
                              </m:r>
                            </m:sup>
                            <m:e>
                              <m:sSub>
                                <m:sSubPr>
                                  <m:ctrlPr>
                                    <a:rPr lang="cs-CZ" sz="1400" i="1">
                                      <a:latin typeface="Cambria Math" panose="02040503050406030204" pitchFamily="18" charset="0"/>
                                    </a:rPr>
                                  </m:ctrlPr>
                                </m:sSubPr>
                                <m:e>
                                  <m:r>
                                    <a:rPr lang="cs-CZ" sz="1400" i="1">
                                      <a:latin typeface="Cambria Math" panose="02040503050406030204" pitchFamily="18" charset="0"/>
                                    </a:rPr>
                                    <m:t>𝐾</m:t>
                                  </m:r>
                                </m:e>
                                <m:sub>
                                  <m:r>
                                    <a:rPr lang="cs-CZ" sz="1400" i="1">
                                      <a:latin typeface="Cambria Math" panose="02040503050406030204" pitchFamily="18" charset="0"/>
                                    </a:rPr>
                                    <m:t>6</m:t>
                                  </m:r>
                                </m:sub>
                              </m:sSub>
                            </m:e>
                          </m:sPre>
                          <m:r>
                            <a:rPr lang="cs-CZ" sz="1400" i="1">
                              <a:latin typeface="Cambria Math" panose="02040503050406030204" pitchFamily="18" charset="0"/>
                            </a:rPr>
                            <m:t>+</m:t>
                          </m:r>
                          <m:d>
                            <m:dPr>
                              <m:ctrlPr>
                                <a:rPr lang="cs-CZ" sz="1400" i="1">
                                  <a:latin typeface="Cambria Math" panose="02040503050406030204" pitchFamily="18" charset="0"/>
                                </a:rPr>
                              </m:ctrlPr>
                            </m:dPr>
                            <m:e>
                              <m:sPre>
                                <m:sPrePr>
                                  <m:ctrlPr>
                                    <a:rPr lang="cs-CZ" sz="1400" i="1">
                                      <a:latin typeface="Cambria Math" panose="02040503050406030204" pitchFamily="18" charset="0"/>
                                      <a:ea typeface="Cambria Math" panose="02040503050406030204" pitchFamily="18" charset="0"/>
                                    </a:rPr>
                                  </m:ctrlPr>
                                </m:sPrePr>
                                <m:sub>
                                  <m:r>
                                    <a:rPr lang="cs-CZ" sz="1400" i="1">
                                      <a:latin typeface="Cambria Math" panose="02040503050406030204" pitchFamily="18" charset="0"/>
                                      <a:ea typeface="Cambria Math" panose="02040503050406030204" pitchFamily="18" charset="0"/>
                                    </a:rPr>
                                    <m:t>3</m:t>
                                  </m:r>
                                </m:sub>
                                <m:sup>
                                  <m:r>
                                    <a:rPr lang="cs-CZ" sz="1400" i="1">
                                      <a:latin typeface="Cambria Math" panose="02040503050406030204" pitchFamily="18" charset="0"/>
                                      <a:ea typeface="Cambria Math" panose="02040503050406030204" pitchFamily="18" charset="0"/>
                                    </a:rPr>
                                    <m:t> </m:t>
                                  </m:r>
                                </m:sup>
                                <m:e>
                                  <m:sSub>
                                    <m:sSubPr>
                                      <m:ctrlPr>
                                        <a:rPr lang="cs-CZ" sz="1400" i="1">
                                          <a:latin typeface="Cambria Math" panose="02040503050406030204" pitchFamily="18" charset="0"/>
                                        </a:rPr>
                                      </m:ctrlPr>
                                    </m:sSubPr>
                                    <m:e>
                                      <m:r>
                                        <a:rPr lang="cs-CZ" sz="1400" i="1">
                                          <a:latin typeface="Cambria Math" panose="02040503050406030204" pitchFamily="18" charset="0"/>
                                        </a:rPr>
                                        <m:t>𝐾</m:t>
                                      </m:r>
                                    </m:e>
                                    <m:sub>
                                      <m:r>
                                        <a:rPr lang="cs-CZ" sz="1400" i="1">
                                          <a:latin typeface="Cambria Math" panose="02040503050406030204" pitchFamily="18" charset="0"/>
                                        </a:rPr>
                                        <m:t>9</m:t>
                                      </m:r>
                                    </m:sub>
                                  </m:sSub>
                                </m:e>
                              </m:sPre>
                              <m:r>
                                <a:rPr lang="cs-CZ" sz="1400" i="1">
                                  <a:latin typeface="Cambria Math" panose="02040503050406030204" pitchFamily="18" charset="0"/>
                                </a:rPr>
                                <m:t>−</m:t>
                              </m:r>
                              <m:sPre>
                                <m:sPrePr>
                                  <m:ctrlPr>
                                    <a:rPr lang="cs-CZ" sz="1400" i="1">
                                      <a:latin typeface="Cambria Math" panose="02040503050406030204" pitchFamily="18" charset="0"/>
                                      <a:ea typeface="Cambria Math" panose="02040503050406030204" pitchFamily="18" charset="0"/>
                                    </a:rPr>
                                  </m:ctrlPr>
                                </m:sPrePr>
                                <m:sub>
                                  <m:r>
                                    <a:rPr lang="cs-CZ" sz="1400" i="1">
                                      <a:latin typeface="Cambria Math" panose="02040503050406030204" pitchFamily="18" charset="0"/>
                                      <a:ea typeface="Cambria Math" panose="02040503050406030204" pitchFamily="18" charset="0"/>
                                    </a:rPr>
                                    <m:t>3</m:t>
                                  </m:r>
                                </m:sub>
                                <m:sup>
                                  <m:r>
                                    <a:rPr lang="cs-CZ" sz="1400" i="1">
                                      <a:latin typeface="Cambria Math" panose="02040503050406030204" pitchFamily="18" charset="0"/>
                                      <a:ea typeface="Cambria Math" panose="02040503050406030204" pitchFamily="18" charset="0"/>
                                    </a:rPr>
                                    <m:t> </m:t>
                                  </m:r>
                                </m:sup>
                                <m:e>
                                  <m:sSub>
                                    <m:sSubPr>
                                      <m:ctrlPr>
                                        <a:rPr lang="cs-CZ" sz="1400" i="1">
                                          <a:latin typeface="Cambria Math" panose="02040503050406030204" pitchFamily="18" charset="0"/>
                                        </a:rPr>
                                      </m:ctrlPr>
                                    </m:sSubPr>
                                    <m:e>
                                      <m:r>
                                        <a:rPr lang="cs-CZ" sz="1400" i="1">
                                          <a:latin typeface="Cambria Math" panose="02040503050406030204" pitchFamily="18" charset="0"/>
                                        </a:rPr>
                                        <m:t>𝐾</m:t>
                                      </m:r>
                                    </m:e>
                                    <m:sub>
                                      <m:r>
                                        <a:rPr lang="cs-CZ" sz="1400" i="1">
                                          <a:latin typeface="Cambria Math" panose="02040503050406030204" pitchFamily="18" charset="0"/>
                                        </a:rPr>
                                        <m:t>6</m:t>
                                      </m:r>
                                    </m:sub>
                                  </m:sSub>
                                </m:e>
                              </m:sPre>
                            </m:e>
                          </m:d>
                          <m:f>
                            <m:fPr>
                              <m:ctrlPr>
                                <a:rPr lang="cs-CZ" sz="1400" i="1">
                                  <a:latin typeface="Cambria Math" panose="02040503050406030204" pitchFamily="18" charset="0"/>
                                  <a:ea typeface="Cambria Math" panose="02040503050406030204" pitchFamily="18" charset="0"/>
                                </a:rPr>
                              </m:ctrlPr>
                            </m:fPr>
                            <m:num>
                              <m:sSub>
                                <m:sSubPr>
                                  <m:ctrlPr>
                                    <a:rPr lang="cs-CZ" sz="1400" i="1">
                                      <a:latin typeface="Cambria Math" panose="02040503050406030204" pitchFamily="18" charset="0"/>
                                      <a:ea typeface="Cambria Math" panose="02040503050406030204" pitchFamily="18" charset="0"/>
                                    </a:rPr>
                                  </m:ctrlPr>
                                </m:sSubPr>
                                <m:e>
                                  <m:r>
                                    <a:rPr lang="cs-CZ" sz="1400" i="1">
                                      <a:latin typeface="Cambria Math" panose="02040503050406030204" pitchFamily="18" charset="0"/>
                                      <a:ea typeface="Cambria Math" panose="02040503050406030204" pitchFamily="18" charset="0"/>
                                    </a:rPr>
                                    <m:t>𝑇</m:t>
                                  </m:r>
                                </m:e>
                                <m:sub>
                                  <m:r>
                                    <a:rPr lang="cs-CZ" sz="1400" i="1">
                                      <a:latin typeface="Cambria Math" panose="02040503050406030204" pitchFamily="18" charset="0"/>
                                      <a:ea typeface="Cambria Math" panose="02040503050406030204" pitchFamily="18" charset="0"/>
                                    </a:rPr>
                                    <m:t>3</m:t>
                                  </m:r>
                                  <m:r>
                                    <m:rPr>
                                      <m:sty m:val="p"/>
                                    </m:rPr>
                                    <a:rPr lang="cs-CZ" sz="1400">
                                      <a:latin typeface="Cambria Math" panose="02040503050406030204" pitchFamily="18" charset="0"/>
                                      <a:ea typeface="Cambria Math" panose="02040503050406030204" pitchFamily="18" charset="0"/>
                                    </a:rPr>
                                    <m:t>v</m:t>
                                  </m:r>
                                  <m:r>
                                    <a:rPr lang="cs-CZ" sz="1400" b="0" i="1" smtClean="0">
                                      <a:latin typeface="Cambria Math" panose="02040503050406030204" pitchFamily="18" charset="0"/>
                                      <a:ea typeface="Cambria Math" panose="02040503050406030204" pitchFamily="18" charset="0"/>
                                    </a:rPr>
                                    <m:t>7</m:t>
                                  </m:r>
                                </m:sub>
                              </m:sSub>
                              <m:r>
                                <a:rPr lang="cs-CZ" sz="1400" i="1">
                                  <a:latin typeface="Cambria Math" panose="02040503050406030204" pitchFamily="18" charset="0"/>
                                  <a:ea typeface="Cambria Math" panose="02040503050406030204" pitchFamily="18" charset="0"/>
                                </a:rPr>
                                <m:t>−</m:t>
                              </m:r>
                              <m:sSub>
                                <m:sSubPr>
                                  <m:ctrlPr>
                                    <a:rPr lang="cs-CZ" sz="1400" i="1">
                                      <a:latin typeface="Cambria Math" panose="02040503050406030204" pitchFamily="18" charset="0"/>
                                      <a:ea typeface="Cambria Math" panose="02040503050406030204" pitchFamily="18" charset="0"/>
                                    </a:rPr>
                                  </m:ctrlPr>
                                </m:sSubPr>
                                <m:e>
                                  <m:r>
                                    <a:rPr lang="cs-CZ" sz="1400" i="1">
                                      <a:latin typeface="Cambria Math" panose="02040503050406030204" pitchFamily="18" charset="0"/>
                                      <a:ea typeface="Cambria Math" panose="02040503050406030204" pitchFamily="18" charset="0"/>
                                    </a:rPr>
                                    <m:t>𝑇</m:t>
                                  </m:r>
                                </m:e>
                                <m:sub>
                                  <m:r>
                                    <a:rPr lang="cs-CZ" sz="1400" i="1">
                                      <a:latin typeface="Cambria Math" panose="02040503050406030204" pitchFamily="18" charset="0"/>
                                      <a:ea typeface="Cambria Math" panose="02040503050406030204" pitchFamily="18" charset="0"/>
                                    </a:rPr>
                                    <m:t>3</m:t>
                                  </m:r>
                                  <m:r>
                                    <m:rPr>
                                      <m:sty m:val="p"/>
                                    </m:rPr>
                                    <a:rPr lang="cs-CZ" sz="1400">
                                      <a:latin typeface="Cambria Math" panose="02040503050406030204" pitchFamily="18" charset="0"/>
                                      <a:ea typeface="Cambria Math" panose="02040503050406030204" pitchFamily="18" charset="0"/>
                                    </a:rPr>
                                    <m:t>v</m:t>
                                  </m:r>
                                  <m:r>
                                    <a:rPr lang="cs-CZ" sz="1400" i="1">
                                      <a:latin typeface="Cambria Math" panose="02040503050406030204" pitchFamily="18" charset="0"/>
                                      <a:ea typeface="Cambria Math" panose="02040503050406030204" pitchFamily="18" charset="0"/>
                                    </a:rPr>
                                    <m:t>6</m:t>
                                  </m:r>
                                </m:sub>
                              </m:sSub>
                            </m:num>
                            <m:den>
                              <m:sSub>
                                <m:sSubPr>
                                  <m:ctrlPr>
                                    <a:rPr lang="cs-CZ" sz="1400" i="1">
                                      <a:latin typeface="Cambria Math" panose="02040503050406030204" pitchFamily="18" charset="0"/>
                                      <a:ea typeface="Cambria Math" panose="02040503050406030204" pitchFamily="18" charset="0"/>
                                    </a:rPr>
                                  </m:ctrlPr>
                                </m:sSubPr>
                                <m:e>
                                  <m:r>
                                    <a:rPr lang="cs-CZ" sz="1400" i="1">
                                      <a:latin typeface="Cambria Math" panose="02040503050406030204" pitchFamily="18" charset="0"/>
                                      <a:ea typeface="Cambria Math" panose="02040503050406030204" pitchFamily="18" charset="0"/>
                                    </a:rPr>
                                    <m:t>𝑇</m:t>
                                  </m:r>
                                </m:e>
                                <m:sub>
                                  <m:r>
                                    <a:rPr lang="cs-CZ" sz="1400" i="1">
                                      <a:latin typeface="Cambria Math" panose="02040503050406030204" pitchFamily="18" charset="0"/>
                                      <a:ea typeface="Cambria Math" panose="02040503050406030204" pitchFamily="18" charset="0"/>
                                    </a:rPr>
                                    <m:t>3</m:t>
                                  </m:r>
                                  <m:r>
                                    <m:rPr>
                                      <m:sty m:val="p"/>
                                    </m:rPr>
                                    <a:rPr lang="cs-CZ" sz="1400">
                                      <a:latin typeface="Cambria Math" panose="02040503050406030204" pitchFamily="18" charset="0"/>
                                      <a:ea typeface="Cambria Math" panose="02040503050406030204" pitchFamily="18" charset="0"/>
                                    </a:rPr>
                                    <m:t>v</m:t>
                                  </m:r>
                                  <m:r>
                                    <a:rPr lang="cs-CZ" sz="1400" i="1">
                                      <a:latin typeface="Cambria Math" panose="02040503050406030204" pitchFamily="18" charset="0"/>
                                      <a:ea typeface="Cambria Math" panose="02040503050406030204" pitchFamily="18" charset="0"/>
                                    </a:rPr>
                                    <m:t>9</m:t>
                                  </m:r>
                                </m:sub>
                              </m:sSub>
                              <m:r>
                                <a:rPr lang="cs-CZ" sz="1400" i="1">
                                  <a:latin typeface="Cambria Math" panose="02040503050406030204" pitchFamily="18" charset="0"/>
                                  <a:ea typeface="Cambria Math" panose="02040503050406030204" pitchFamily="18" charset="0"/>
                                </a:rPr>
                                <m:t>−</m:t>
                              </m:r>
                              <m:sSub>
                                <m:sSubPr>
                                  <m:ctrlPr>
                                    <a:rPr lang="cs-CZ" sz="1400" i="1">
                                      <a:latin typeface="Cambria Math" panose="02040503050406030204" pitchFamily="18" charset="0"/>
                                      <a:ea typeface="Cambria Math" panose="02040503050406030204" pitchFamily="18" charset="0"/>
                                    </a:rPr>
                                  </m:ctrlPr>
                                </m:sSubPr>
                                <m:e>
                                  <m:r>
                                    <a:rPr lang="cs-CZ" sz="1400" i="1">
                                      <a:latin typeface="Cambria Math" panose="02040503050406030204" pitchFamily="18" charset="0"/>
                                      <a:ea typeface="Cambria Math" panose="02040503050406030204" pitchFamily="18" charset="0"/>
                                    </a:rPr>
                                    <m:t>𝑇</m:t>
                                  </m:r>
                                </m:e>
                                <m:sub>
                                  <m:r>
                                    <a:rPr lang="cs-CZ" sz="1400" i="1">
                                      <a:latin typeface="Cambria Math" panose="02040503050406030204" pitchFamily="18" charset="0"/>
                                      <a:ea typeface="Cambria Math" panose="02040503050406030204" pitchFamily="18" charset="0"/>
                                    </a:rPr>
                                    <m:t>3</m:t>
                                  </m:r>
                                  <m:r>
                                    <m:rPr>
                                      <m:sty m:val="p"/>
                                    </m:rPr>
                                    <a:rPr lang="cs-CZ" sz="1400">
                                      <a:latin typeface="Cambria Math" panose="02040503050406030204" pitchFamily="18" charset="0"/>
                                      <a:ea typeface="Cambria Math" panose="02040503050406030204" pitchFamily="18" charset="0"/>
                                    </a:rPr>
                                    <m:t>v</m:t>
                                  </m:r>
                                  <m:r>
                                    <a:rPr lang="cs-CZ" sz="1400" i="1">
                                      <a:latin typeface="Cambria Math" panose="02040503050406030204" pitchFamily="18" charset="0"/>
                                      <a:ea typeface="Cambria Math" panose="02040503050406030204" pitchFamily="18" charset="0"/>
                                    </a:rPr>
                                    <m:t>6</m:t>
                                  </m:r>
                                </m:sub>
                              </m:sSub>
                            </m:den>
                          </m:f>
                        </m:e>
                      </m:sPre>
                    </m:oMath>
                  </m:oMathPara>
                </a14:m>
                <a:endParaRPr lang="cs-CZ" sz="1400" i="1" dirty="0">
                  <a:latin typeface="Cambria Math"/>
                  <a:ea typeface="Cambria Math" panose="02040503050406030204" pitchFamily="18" charset="0"/>
                </a:endParaRPr>
              </a:p>
            </p:txBody>
          </p:sp>
        </mc:Choice>
        <mc:Fallback xmlns="">
          <p:sp>
            <p:nvSpPr>
              <p:cNvPr id="109" name="TextovéPole 108">
                <a:extLst>
                  <a:ext uri="{FF2B5EF4-FFF2-40B4-BE49-F238E27FC236}">
                    <a16:creationId xmlns:a16="http://schemas.microsoft.com/office/drawing/2014/main" id="{A3B0A4FF-4D96-4D1E-8848-54867FD357FD}"/>
                  </a:ext>
                </a:extLst>
              </p:cNvPr>
              <p:cNvSpPr txBox="1">
                <a:spLocks noRot="1" noChangeAspect="1" noMove="1" noResize="1" noEditPoints="1" noAdjustHandles="1" noChangeArrowheads="1" noChangeShapeType="1" noTextEdit="1"/>
              </p:cNvSpPr>
              <p:nvPr/>
            </p:nvSpPr>
            <p:spPr>
              <a:xfrm>
                <a:off x="5266800" y="3991048"/>
                <a:ext cx="2965364" cy="439864"/>
              </a:xfrm>
              <a:prstGeom prst="rect">
                <a:avLst/>
              </a:prstGeom>
              <a:blipFill>
                <a:blip r:embed="rId34"/>
                <a:stretch>
                  <a:fillRect t="-1389" b="-8333"/>
                </a:stretch>
              </a:blipFill>
            </p:spPr>
            <p:txBody>
              <a:bodyPr/>
              <a:lstStyle/>
              <a:p>
                <a:r>
                  <a:rPr lang="cs-CZ">
                    <a:noFill/>
                  </a:rPr>
                  <a:t> </a:t>
                </a:r>
              </a:p>
            </p:txBody>
          </p:sp>
        </mc:Fallback>
      </mc:AlternateContent>
      <p:sp>
        <p:nvSpPr>
          <p:cNvPr id="7" name="Obdélník 6">
            <a:extLst>
              <a:ext uri="{FF2B5EF4-FFF2-40B4-BE49-F238E27FC236}">
                <a16:creationId xmlns:a16="http://schemas.microsoft.com/office/drawing/2014/main" id="{BB3EDDC9-0FF7-4663-B656-7371EE0E26C4}"/>
              </a:ext>
            </a:extLst>
          </p:cNvPr>
          <p:cNvSpPr/>
          <p:nvPr/>
        </p:nvSpPr>
        <p:spPr>
          <a:xfrm>
            <a:off x="6113904" y="1396800"/>
            <a:ext cx="216024" cy="122494"/>
          </a:xfrm>
          <a:prstGeom prst="rect">
            <a:avLst/>
          </a:prstGeom>
          <a:solidFill>
            <a:srgbClr val="C8CDE5"/>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8" name="Obdélník 107">
            <a:extLst>
              <a:ext uri="{FF2B5EF4-FFF2-40B4-BE49-F238E27FC236}">
                <a16:creationId xmlns:a16="http://schemas.microsoft.com/office/drawing/2014/main" id="{9EAA413E-F3F7-4B28-8354-F63032770A51}"/>
              </a:ext>
            </a:extLst>
          </p:cNvPr>
          <p:cNvSpPr/>
          <p:nvPr/>
        </p:nvSpPr>
        <p:spPr>
          <a:xfrm>
            <a:off x="7248488" y="1936800"/>
            <a:ext cx="216024" cy="122494"/>
          </a:xfrm>
          <a:prstGeom prst="rect">
            <a:avLst/>
          </a:prstGeom>
          <a:solidFill>
            <a:srgbClr val="C8CDE5"/>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0" name="Obdélník 109">
            <a:extLst>
              <a:ext uri="{FF2B5EF4-FFF2-40B4-BE49-F238E27FC236}">
                <a16:creationId xmlns:a16="http://schemas.microsoft.com/office/drawing/2014/main" id="{B250B6D2-84E0-45CF-A63E-437D2BBF2AA7}"/>
              </a:ext>
            </a:extLst>
          </p:cNvPr>
          <p:cNvSpPr/>
          <p:nvPr/>
        </p:nvSpPr>
        <p:spPr>
          <a:xfrm>
            <a:off x="8359088" y="2466794"/>
            <a:ext cx="216024" cy="122494"/>
          </a:xfrm>
          <a:prstGeom prst="rect">
            <a:avLst/>
          </a:prstGeom>
          <a:solidFill>
            <a:srgbClr val="C8CDE5"/>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2" name="Obdélník 111">
            <a:extLst>
              <a:ext uri="{FF2B5EF4-FFF2-40B4-BE49-F238E27FC236}">
                <a16:creationId xmlns:a16="http://schemas.microsoft.com/office/drawing/2014/main" id="{CAA02CCB-3C8E-42AB-A65A-CA381ECA7555}"/>
              </a:ext>
            </a:extLst>
          </p:cNvPr>
          <p:cNvSpPr/>
          <p:nvPr/>
        </p:nvSpPr>
        <p:spPr>
          <a:xfrm>
            <a:off x="7247082" y="1396800"/>
            <a:ext cx="216024" cy="122494"/>
          </a:xfrm>
          <a:prstGeom prst="rect">
            <a:avLst/>
          </a:prstGeom>
          <a:solidFill>
            <a:srgbClr val="C8CDE5"/>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3" name="Obdélník 112">
            <a:extLst>
              <a:ext uri="{FF2B5EF4-FFF2-40B4-BE49-F238E27FC236}">
                <a16:creationId xmlns:a16="http://schemas.microsoft.com/office/drawing/2014/main" id="{666DE0B4-EA04-4EE2-ADAA-C735E18FA26C}"/>
              </a:ext>
            </a:extLst>
          </p:cNvPr>
          <p:cNvSpPr/>
          <p:nvPr/>
        </p:nvSpPr>
        <p:spPr>
          <a:xfrm>
            <a:off x="8380262" y="1396800"/>
            <a:ext cx="216024" cy="122494"/>
          </a:xfrm>
          <a:prstGeom prst="rect">
            <a:avLst/>
          </a:prstGeom>
          <a:solidFill>
            <a:srgbClr val="C8CDE5"/>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4" name="Obdélník 113">
            <a:extLst>
              <a:ext uri="{FF2B5EF4-FFF2-40B4-BE49-F238E27FC236}">
                <a16:creationId xmlns:a16="http://schemas.microsoft.com/office/drawing/2014/main" id="{05ABB8FC-B377-40B3-992F-DBC5D19DF010}"/>
              </a:ext>
            </a:extLst>
          </p:cNvPr>
          <p:cNvSpPr/>
          <p:nvPr/>
        </p:nvSpPr>
        <p:spPr>
          <a:xfrm>
            <a:off x="8383472" y="1936800"/>
            <a:ext cx="216024" cy="122494"/>
          </a:xfrm>
          <a:prstGeom prst="rect">
            <a:avLst/>
          </a:prstGeom>
          <a:solidFill>
            <a:srgbClr val="C8CDE5"/>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5" name="Obdélník 104">
            <a:extLst>
              <a:ext uri="{FF2B5EF4-FFF2-40B4-BE49-F238E27FC236}">
                <a16:creationId xmlns:a16="http://schemas.microsoft.com/office/drawing/2014/main" id="{63CCD592-7AD5-43BE-939B-F008B51D9742}"/>
              </a:ext>
            </a:extLst>
          </p:cNvPr>
          <p:cNvSpPr/>
          <p:nvPr/>
        </p:nvSpPr>
        <p:spPr>
          <a:xfrm>
            <a:off x="6491630" y="1396800"/>
            <a:ext cx="216024" cy="122494"/>
          </a:xfrm>
          <a:prstGeom prst="rect">
            <a:avLst/>
          </a:prstGeom>
          <a:solidFill>
            <a:srgbClr val="C8CDE5"/>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7" name="Obdélník 106">
            <a:extLst>
              <a:ext uri="{FF2B5EF4-FFF2-40B4-BE49-F238E27FC236}">
                <a16:creationId xmlns:a16="http://schemas.microsoft.com/office/drawing/2014/main" id="{8B104D3A-9CEE-41A8-BC86-3C690EDE844E}"/>
              </a:ext>
            </a:extLst>
          </p:cNvPr>
          <p:cNvSpPr/>
          <p:nvPr/>
        </p:nvSpPr>
        <p:spPr>
          <a:xfrm>
            <a:off x="6869356" y="1396800"/>
            <a:ext cx="216024" cy="122494"/>
          </a:xfrm>
          <a:prstGeom prst="rect">
            <a:avLst/>
          </a:prstGeom>
          <a:solidFill>
            <a:srgbClr val="C8CDE5"/>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2" name="Obdélník 141">
            <a:extLst>
              <a:ext uri="{FF2B5EF4-FFF2-40B4-BE49-F238E27FC236}">
                <a16:creationId xmlns:a16="http://schemas.microsoft.com/office/drawing/2014/main" id="{1BCDAD25-6334-459D-AC20-F03CA464F3F0}"/>
              </a:ext>
            </a:extLst>
          </p:cNvPr>
          <p:cNvSpPr/>
          <p:nvPr/>
        </p:nvSpPr>
        <p:spPr>
          <a:xfrm>
            <a:off x="7624808" y="1396800"/>
            <a:ext cx="216024" cy="122494"/>
          </a:xfrm>
          <a:prstGeom prst="rect">
            <a:avLst/>
          </a:prstGeom>
          <a:solidFill>
            <a:srgbClr val="C8CDE5"/>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3" name="Obdélník 142">
            <a:extLst>
              <a:ext uri="{FF2B5EF4-FFF2-40B4-BE49-F238E27FC236}">
                <a16:creationId xmlns:a16="http://schemas.microsoft.com/office/drawing/2014/main" id="{7851453B-79AF-46AD-9B28-DC2F252ECE6D}"/>
              </a:ext>
            </a:extLst>
          </p:cNvPr>
          <p:cNvSpPr/>
          <p:nvPr/>
        </p:nvSpPr>
        <p:spPr>
          <a:xfrm>
            <a:off x="8002534" y="1396800"/>
            <a:ext cx="216024" cy="122494"/>
          </a:xfrm>
          <a:prstGeom prst="rect">
            <a:avLst/>
          </a:prstGeom>
          <a:solidFill>
            <a:srgbClr val="C8CDE5"/>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4" name="Obdélník 143">
            <a:extLst>
              <a:ext uri="{FF2B5EF4-FFF2-40B4-BE49-F238E27FC236}">
                <a16:creationId xmlns:a16="http://schemas.microsoft.com/office/drawing/2014/main" id="{0526E66C-C208-46A2-8452-8825E9053BF6}"/>
              </a:ext>
            </a:extLst>
          </p:cNvPr>
          <p:cNvSpPr/>
          <p:nvPr/>
        </p:nvSpPr>
        <p:spPr>
          <a:xfrm>
            <a:off x="7626816" y="1936800"/>
            <a:ext cx="216024" cy="122494"/>
          </a:xfrm>
          <a:prstGeom prst="rect">
            <a:avLst/>
          </a:prstGeom>
          <a:solidFill>
            <a:srgbClr val="C8CDE5"/>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5" name="Obdélník 144">
            <a:extLst>
              <a:ext uri="{FF2B5EF4-FFF2-40B4-BE49-F238E27FC236}">
                <a16:creationId xmlns:a16="http://schemas.microsoft.com/office/drawing/2014/main" id="{383ADF03-CF8A-4410-B2C8-3D30C4D36EA6}"/>
              </a:ext>
            </a:extLst>
          </p:cNvPr>
          <p:cNvSpPr/>
          <p:nvPr/>
        </p:nvSpPr>
        <p:spPr>
          <a:xfrm>
            <a:off x="8005144" y="1936800"/>
            <a:ext cx="216024" cy="122494"/>
          </a:xfrm>
          <a:prstGeom prst="rect">
            <a:avLst/>
          </a:prstGeom>
          <a:solidFill>
            <a:srgbClr val="C8CDE5"/>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46" name="Přímá spojnice se šipkou 145">
            <a:extLst>
              <a:ext uri="{FF2B5EF4-FFF2-40B4-BE49-F238E27FC236}">
                <a16:creationId xmlns:a16="http://schemas.microsoft.com/office/drawing/2014/main" id="{092FF9A1-BB1B-4BF6-BD36-14915A4365DB}"/>
              </a:ext>
            </a:extLst>
          </p:cNvPr>
          <p:cNvCxnSpPr/>
          <p:nvPr/>
        </p:nvCxnSpPr>
        <p:spPr>
          <a:xfrm flipV="1">
            <a:off x="684000" y="4848552"/>
            <a:ext cx="719648" cy="225277"/>
          </a:xfrm>
          <a:prstGeom prst="straightConnector1">
            <a:avLst/>
          </a:prstGeom>
          <a:ln w="38100">
            <a:solidFill>
              <a:schemeClr val="accent6"/>
            </a:solidFill>
            <a:headEnd type="none"/>
            <a:tailEnd type="triangle" w="med" len="med"/>
          </a:ln>
        </p:spPr>
        <p:style>
          <a:lnRef idx="1">
            <a:schemeClr val="accent1"/>
          </a:lnRef>
          <a:fillRef idx="0">
            <a:schemeClr val="accent1"/>
          </a:fillRef>
          <a:effectRef idx="0">
            <a:schemeClr val="accent1"/>
          </a:effectRef>
          <a:fontRef idx="minor">
            <a:schemeClr val="tx1"/>
          </a:fontRef>
        </p:style>
      </p:cxnSp>
      <p:cxnSp>
        <p:nvCxnSpPr>
          <p:cNvPr id="147" name="Přímá spojnice se šipkou 146">
            <a:extLst>
              <a:ext uri="{FF2B5EF4-FFF2-40B4-BE49-F238E27FC236}">
                <a16:creationId xmlns:a16="http://schemas.microsoft.com/office/drawing/2014/main" id="{2ACC4D82-E2A8-429C-86CF-DDAFB5F9F05E}"/>
              </a:ext>
            </a:extLst>
          </p:cNvPr>
          <p:cNvCxnSpPr>
            <a:cxnSpLocks/>
          </p:cNvCxnSpPr>
          <p:nvPr/>
        </p:nvCxnSpPr>
        <p:spPr>
          <a:xfrm>
            <a:off x="683568" y="5074292"/>
            <a:ext cx="720080" cy="358716"/>
          </a:xfrm>
          <a:prstGeom prst="straightConnector1">
            <a:avLst/>
          </a:prstGeom>
          <a:ln w="38100">
            <a:solidFill>
              <a:schemeClr val="accent6"/>
            </a:solidFill>
            <a:headEnd type="none"/>
            <a:tailEnd type="triangle" w="med" len="med"/>
          </a:ln>
        </p:spPr>
        <p:style>
          <a:lnRef idx="1">
            <a:schemeClr val="accent1"/>
          </a:lnRef>
          <a:fillRef idx="0">
            <a:schemeClr val="accent1"/>
          </a:fillRef>
          <a:effectRef idx="0">
            <a:schemeClr val="accent1"/>
          </a:effectRef>
          <a:fontRef idx="minor">
            <a:schemeClr val="tx1"/>
          </a:fontRef>
        </p:style>
      </p:cxnSp>
      <p:cxnSp>
        <p:nvCxnSpPr>
          <p:cNvPr id="148" name="Přímá spojnice se šipkou 147">
            <a:extLst>
              <a:ext uri="{FF2B5EF4-FFF2-40B4-BE49-F238E27FC236}">
                <a16:creationId xmlns:a16="http://schemas.microsoft.com/office/drawing/2014/main" id="{77C578A7-221F-488F-B59D-9801E8944E61}"/>
              </a:ext>
            </a:extLst>
          </p:cNvPr>
          <p:cNvCxnSpPr>
            <a:cxnSpLocks/>
          </p:cNvCxnSpPr>
          <p:nvPr/>
        </p:nvCxnSpPr>
        <p:spPr>
          <a:xfrm flipV="1">
            <a:off x="1722160" y="4918744"/>
            <a:ext cx="4722048" cy="150896"/>
          </a:xfrm>
          <a:prstGeom prst="straightConnector1">
            <a:avLst/>
          </a:prstGeom>
          <a:ln w="38100">
            <a:solidFill>
              <a:srgbClr val="7030A0"/>
            </a:solidFill>
            <a:prstDash val="sysDot"/>
            <a:headEnd type="none"/>
            <a:tailEnd type="triangle" w="med" len="med"/>
          </a:ln>
        </p:spPr>
        <p:style>
          <a:lnRef idx="1">
            <a:schemeClr val="accent1"/>
          </a:lnRef>
          <a:fillRef idx="0">
            <a:schemeClr val="accent1"/>
          </a:fillRef>
          <a:effectRef idx="0">
            <a:schemeClr val="accent1"/>
          </a:effectRef>
          <a:fontRef idx="minor">
            <a:schemeClr val="tx1"/>
          </a:fontRef>
        </p:style>
      </p:cxnSp>
      <p:cxnSp>
        <p:nvCxnSpPr>
          <p:cNvPr id="149" name="Přímá spojnice se šipkou 148">
            <a:extLst>
              <a:ext uri="{FF2B5EF4-FFF2-40B4-BE49-F238E27FC236}">
                <a16:creationId xmlns:a16="http://schemas.microsoft.com/office/drawing/2014/main" id="{6EAA0F3F-EA37-49A5-A2E0-453FC285A04C}"/>
              </a:ext>
            </a:extLst>
          </p:cNvPr>
          <p:cNvCxnSpPr>
            <a:cxnSpLocks/>
          </p:cNvCxnSpPr>
          <p:nvPr/>
        </p:nvCxnSpPr>
        <p:spPr>
          <a:xfrm flipH="1">
            <a:off x="5460548" y="4966185"/>
            <a:ext cx="820848" cy="466823"/>
          </a:xfrm>
          <a:prstGeom prst="straightConnector1">
            <a:avLst/>
          </a:prstGeom>
          <a:ln w="38100">
            <a:solidFill>
              <a:srgbClr val="7030A0"/>
            </a:solidFill>
            <a:prstDash val="sysDot"/>
            <a:headEnd type="none"/>
            <a:tailEnd type="triangle" w="med" len="med"/>
          </a:ln>
        </p:spPr>
        <p:style>
          <a:lnRef idx="1">
            <a:schemeClr val="accent1"/>
          </a:lnRef>
          <a:fillRef idx="0">
            <a:schemeClr val="accent1"/>
          </a:fillRef>
          <a:effectRef idx="0">
            <a:schemeClr val="accent1"/>
          </a:effectRef>
          <a:fontRef idx="minor">
            <a:schemeClr val="tx1"/>
          </a:fontRef>
        </p:style>
      </p:cxnSp>
      <p:sp>
        <p:nvSpPr>
          <p:cNvPr id="150" name="Obdélník 149">
            <a:extLst>
              <a:ext uri="{FF2B5EF4-FFF2-40B4-BE49-F238E27FC236}">
                <a16:creationId xmlns:a16="http://schemas.microsoft.com/office/drawing/2014/main" id="{96CC29BE-6672-4219-9B2A-363C43F823F5}"/>
              </a:ext>
            </a:extLst>
          </p:cNvPr>
          <p:cNvSpPr/>
          <p:nvPr/>
        </p:nvSpPr>
        <p:spPr>
          <a:xfrm>
            <a:off x="6490800" y="1574833"/>
            <a:ext cx="216024" cy="122494"/>
          </a:xfrm>
          <a:prstGeom prst="rect">
            <a:avLst/>
          </a:prstGeom>
          <a:solidFill>
            <a:srgbClr val="C8CDE5"/>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1" name="Obdélník 150">
            <a:extLst>
              <a:ext uri="{FF2B5EF4-FFF2-40B4-BE49-F238E27FC236}">
                <a16:creationId xmlns:a16="http://schemas.microsoft.com/office/drawing/2014/main" id="{4D1E1C05-79EA-4EA9-AEB6-3E22DB34797A}"/>
              </a:ext>
            </a:extLst>
          </p:cNvPr>
          <p:cNvSpPr/>
          <p:nvPr/>
        </p:nvSpPr>
        <p:spPr>
          <a:xfrm>
            <a:off x="6876804" y="1576800"/>
            <a:ext cx="216024" cy="122494"/>
          </a:xfrm>
          <a:prstGeom prst="rect">
            <a:avLst/>
          </a:prstGeom>
          <a:solidFill>
            <a:srgbClr val="C8CDE5"/>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2" name="Obdélník 151">
            <a:extLst>
              <a:ext uri="{FF2B5EF4-FFF2-40B4-BE49-F238E27FC236}">
                <a16:creationId xmlns:a16="http://schemas.microsoft.com/office/drawing/2014/main" id="{DC798AE2-9E15-4DEB-AB1B-0DC47B87BE5A}"/>
              </a:ext>
            </a:extLst>
          </p:cNvPr>
          <p:cNvSpPr/>
          <p:nvPr/>
        </p:nvSpPr>
        <p:spPr>
          <a:xfrm>
            <a:off x="7247082" y="1576800"/>
            <a:ext cx="216024" cy="122494"/>
          </a:xfrm>
          <a:prstGeom prst="rect">
            <a:avLst/>
          </a:prstGeom>
          <a:solidFill>
            <a:srgbClr val="C8CDE5"/>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3" name="Obdélník 152">
            <a:extLst>
              <a:ext uri="{FF2B5EF4-FFF2-40B4-BE49-F238E27FC236}">
                <a16:creationId xmlns:a16="http://schemas.microsoft.com/office/drawing/2014/main" id="{266D1B31-CC77-4ADD-89F9-C26FD69DDB93}"/>
              </a:ext>
            </a:extLst>
          </p:cNvPr>
          <p:cNvSpPr/>
          <p:nvPr/>
        </p:nvSpPr>
        <p:spPr>
          <a:xfrm>
            <a:off x="7624808" y="1576800"/>
            <a:ext cx="216024" cy="122494"/>
          </a:xfrm>
          <a:prstGeom prst="rect">
            <a:avLst/>
          </a:prstGeom>
          <a:solidFill>
            <a:srgbClr val="C8CDE5"/>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4" name="Obdélník 153">
            <a:extLst>
              <a:ext uri="{FF2B5EF4-FFF2-40B4-BE49-F238E27FC236}">
                <a16:creationId xmlns:a16="http://schemas.microsoft.com/office/drawing/2014/main" id="{7102001C-5BA7-4BA6-ABB4-F38001E8715C}"/>
              </a:ext>
            </a:extLst>
          </p:cNvPr>
          <p:cNvSpPr/>
          <p:nvPr/>
        </p:nvSpPr>
        <p:spPr>
          <a:xfrm>
            <a:off x="6876000" y="1753743"/>
            <a:ext cx="216024" cy="122494"/>
          </a:xfrm>
          <a:prstGeom prst="rect">
            <a:avLst/>
          </a:prstGeom>
          <a:solidFill>
            <a:srgbClr val="C8CDE5"/>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5" name="Obdélník 154">
            <a:extLst>
              <a:ext uri="{FF2B5EF4-FFF2-40B4-BE49-F238E27FC236}">
                <a16:creationId xmlns:a16="http://schemas.microsoft.com/office/drawing/2014/main" id="{6769F030-5C04-4450-B9BF-C26E3D152240}"/>
              </a:ext>
            </a:extLst>
          </p:cNvPr>
          <p:cNvSpPr/>
          <p:nvPr/>
        </p:nvSpPr>
        <p:spPr>
          <a:xfrm>
            <a:off x="7251600" y="1753200"/>
            <a:ext cx="216024" cy="122494"/>
          </a:xfrm>
          <a:prstGeom prst="rect">
            <a:avLst/>
          </a:prstGeom>
          <a:solidFill>
            <a:srgbClr val="C8CDE5"/>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6" name="Obdélník 155">
            <a:extLst>
              <a:ext uri="{FF2B5EF4-FFF2-40B4-BE49-F238E27FC236}">
                <a16:creationId xmlns:a16="http://schemas.microsoft.com/office/drawing/2014/main" id="{32778BE9-7D9C-47B3-8DD1-3DC84B046AB8}"/>
              </a:ext>
            </a:extLst>
          </p:cNvPr>
          <p:cNvSpPr/>
          <p:nvPr/>
        </p:nvSpPr>
        <p:spPr>
          <a:xfrm>
            <a:off x="7627200" y="1753200"/>
            <a:ext cx="216024" cy="122494"/>
          </a:xfrm>
          <a:prstGeom prst="rect">
            <a:avLst/>
          </a:prstGeom>
          <a:solidFill>
            <a:srgbClr val="C8CDE5"/>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7" name="Obdélník 156">
            <a:extLst>
              <a:ext uri="{FF2B5EF4-FFF2-40B4-BE49-F238E27FC236}">
                <a16:creationId xmlns:a16="http://schemas.microsoft.com/office/drawing/2014/main" id="{9D2BC4BF-DF01-448E-ADB9-043898C6CA30}"/>
              </a:ext>
            </a:extLst>
          </p:cNvPr>
          <p:cNvSpPr/>
          <p:nvPr/>
        </p:nvSpPr>
        <p:spPr>
          <a:xfrm>
            <a:off x="8002800" y="1753200"/>
            <a:ext cx="216024" cy="122494"/>
          </a:xfrm>
          <a:prstGeom prst="rect">
            <a:avLst/>
          </a:prstGeom>
          <a:solidFill>
            <a:srgbClr val="C8CDE5"/>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8" name="Obdélník 157">
            <a:extLst>
              <a:ext uri="{FF2B5EF4-FFF2-40B4-BE49-F238E27FC236}">
                <a16:creationId xmlns:a16="http://schemas.microsoft.com/office/drawing/2014/main" id="{34D4A089-5CC2-403E-B546-9FC2CC147E26}"/>
              </a:ext>
            </a:extLst>
          </p:cNvPr>
          <p:cNvSpPr/>
          <p:nvPr/>
        </p:nvSpPr>
        <p:spPr>
          <a:xfrm>
            <a:off x="7628400" y="2118265"/>
            <a:ext cx="216024" cy="122494"/>
          </a:xfrm>
          <a:prstGeom prst="rect">
            <a:avLst/>
          </a:prstGeom>
          <a:solidFill>
            <a:srgbClr val="C8CDE5"/>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9" name="Obdélník 158">
            <a:extLst>
              <a:ext uri="{FF2B5EF4-FFF2-40B4-BE49-F238E27FC236}">
                <a16:creationId xmlns:a16="http://schemas.microsoft.com/office/drawing/2014/main" id="{E92CDDAB-6913-4306-834D-71BCAB477A03}"/>
              </a:ext>
            </a:extLst>
          </p:cNvPr>
          <p:cNvSpPr/>
          <p:nvPr/>
        </p:nvSpPr>
        <p:spPr>
          <a:xfrm>
            <a:off x="8006400" y="2299876"/>
            <a:ext cx="216024" cy="122494"/>
          </a:xfrm>
          <a:prstGeom prst="rect">
            <a:avLst/>
          </a:prstGeom>
          <a:solidFill>
            <a:srgbClr val="C8CDE5"/>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mc:AlternateContent xmlns:mc="http://schemas.openxmlformats.org/markup-compatibility/2006" xmlns:a14="http://schemas.microsoft.com/office/drawing/2010/main">
        <mc:Choice Requires="a14">
          <p:sp>
            <p:nvSpPr>
              <p:cNvPr id="160" name="TextovéPole 159">
                <a:extLst>
                  <a:ext uri="{FF2B5EF4-FFF2-40B4-BE49-F238E27FC236}">
                    <a16:creationId xmlns:a16="http://schemas.microsoft.com/office/drawing/2014/main" id="{77FBD776-305A-4A8C-BC41-58240A8BF7AA}"/>
                  </a:ext>
                </a:extLst>
              </p:cNvPr>
              <p:cNvSpPr txBox="1"/>
              <p:nvPr/>
            </p:nvSpPr>
            <p:spPr>
              <a:xfrm>
                <a:off x="5241600" y="5672912"/>
                <a:ext cx="2965299" cy="439864"/>
              </a:xfrm>
              <a:prstGeom prst="rect">
                <a:avLst/>
              </a:prstGeom>
              <a:noFill/>
            </p:spPr>
            <p:txBody>
              <a:bodyPr wrap="none" lIns="0" tIns="0" rIns="0" bIns="0" rtlCol="0">
                <a:spAutoFit/>
              </a:bodyPr>
              <a:lstStyle/>
              <a:p>
                <a:pPr algn="ctr"/>
                <a14:m>
                  <m:oMathPara xmlns:m="http://schemas.openxmlformats.org/officeDocument/2006/math">
                    <m:oMathParaPr>
                      <m:jc m:val="centerGroup"/>
                    </m:oMathParaPr>
                    <m:oMath xmlns:m="http://schemas.openxmlformats.org/officeDocument/2006/math">
                      <m:sPre>
                        <m:sPrePr>
                          <m:ctrlPr>
                            <a:rPr lang="cs-CZ" sz="1400" i="1" smtClean="0">
                              <a:latin typeface="Cambria Math" panose="02040503050406030204" pitchFamily="18" charset="0"/>
                              <a:ea typeface="Cambria Math" panose="02040503050406030204" pitchFamily="18" charset="0"/>
                            </a:rPr>
                          </m:ctrlPr>
                        </m:sPrePr>
                        <m:sub>
                          <m:r>
                            <a:rPr lang="cs-CZ" sz="1400" b="0" i="1" smtClean="0">
                              <a:latin typeface="Cambria Math" panose="02040503050406030204" pitchFamily="18" charset="0"/>
                              <a:ea typeface="Cambria Math" panose="02040503050406030204" pitchFamily="18" charset="0"/>
                            </a:rPr>
                            <m:t>4</m:t>
                          </m:r>
                        </m:sub>
                        <m:sup>
                          <m:r>
                            <a:rPr lang="cs-CZ" sz="1400" i="1">
                              <a:latin typeface="Cambria Math" panose="02040503050406030204" pitchFamily="18" charset="0"/>
                              <a:ea typeface="Cambria Math" panose="02040503050406030204" pitchFamily="18" charset="0"/>
                            </a:rPr>
                            <m:t> </m:t>
                          </m:r>
                        </m:sup>
                        <m:e>
                          <m:sSub>
                            <m:sSubPr>
                              <m:ctrlPr>
                                <a:rPr lang="cs-CZ" sz="1400" i="1">
                                  <a:latin typeface="Cambria Math" panose="02040503050406030204" pitchFamily="18" charset="0"/>
                                </a:rPr>
                              </m:ctrlPr>
                            </m:sSubPr>
                            <m:e>
                              <m:r>
                                <a:rPr lang="cs-CZ" sz="1400" i="1">
                                  <a:latin typeface="Cambria Math" panose="02040503050406030204" pitchFamily="18" charset="0"/>
                                </a:rPr>
                                <m:t>𝐾</m:t>
                              </m:r>
                            </m:e>
                            <m:sub>
                              <m:r>
                                <a:rPr lang="cs-CZ" sz="1400" b="0" i="1" smtClean="0">
                                  <a:latin typeface="Cambria Math" panose="02040503050406030204" pitchFamily="18" charset="0"/>
                                </a:rPr>
                                <m:t>7</m:t>
                              </m:r>
                            </m:sub>
                          </m:sSub>
                          <m:r>
                            <a:rPr lang="cs-CZ" sz="1400" b="0" i="1" smtClean="0">
                              <a:latin typeface="Cambria Math" panose="02040503050406030204" pitchFamily="18" charset="0"/>
                            </a:rPr>
                            <m:t>=</m:t>
                          </m:r>
                          <m:sPre>
                            <m:sPrePr>
                              <m:ctrlPr>
                                <a:rPr lang="cs-CZ" sz="1400" i="1">
                                  <a:latin typeface="Cambria Math" panose="02040503050406030204" pitchFamily="18" charset="0"/>
                                  <a:ea typeface="Cambria Math" panose="02040503050406030204" pitchFamily="18" charset="0"/>
                                </a:rPr>
                              </m:ctrlPr>
                            </m:sPrePr>
                            <m:sub>
                              <m:r>
                                <a:rPr lang="cs-CZ" sz="1400" i="1">
                                  <a:latin typeface="Cambria Math" panose="02040503050406030204" pitchFamily="18" charset="0"/>
                                  <a:ea typeface="Cambria Math" panose="02040503050406030204" pitchFamily="18" charset="0"/>
                                </a:rPr>
                                <m:t>3</m:t>
                              </m:r>
                            </m:sub>
                            <m:sup>
                              <m:r>
                                <a:rPr lang="cs-CZ" sz="1400" i="1">
                                  <a:latin typeface="Cambria Math" panose="02040503050406030204" pitchFamily="18" charset="0"/>
                                  <a:ea typeface="Cambria Math" panose="02040503050406030204" pitchFamily="18" charset="0"/>
                                </a:rPr>
                                <m:t> </m:t>
                              </m:r>
                            </m:sup>
                            <m:e>
                              <m:sSub>
                                <m:sSubPr>
                                  <m:ctrlPr>
                                    <a:rPr lang="cs-CZ" sz="1400" i="1">
                                      <a:latin typeface="Cambria Math" panose="02040503050406030204" pitchFamily="18" charset="0"/>
                                    </a:rPr>
                                  </m:ctrlPr>
                                </m:sSubPr>
                                <m:e>
                                  <m:r>
                                    <a:rPr lang="cs-CZ" sz="1400" i="1">
                                      <a:latin typeface="Cambria Math" panose="02040503050406030204" pitchFamily="18" charset="0"/>
                                    </a:rPr>
                                    <m:t>𝐾</m:t>
                                  </m:r>
                                </m:e>
                                <m:sub>
                                  <m:r>
                                    <a:rPr lang="cs-CZ" sz="1400" i="1">
                                      <a:latin typeface="Cambria Math" panose="02040503050406030204" pitchFamily="18" charset="0"/>
                                    </a:rPr>
                                    <m:t>6</m:t>
                                  </m:r>
                                </m:sub>
                              </m:sSub>
                            </m:e>
                          </m:sPre>
                          <m:r>
                            <a:rPr lang="cs-CZ" sz="1400" i="1">
                              <a:latin typeface="Cambria Math" panose="02040503050406030204" pitchFamily="18" charset="0"/>
                            </a:rPr>
                            <m:t>+</m:t>
                          </m:r>
                          <m:d>
                            <m:dPr>
                              <m:ctrlPr>
                                <a:rPr lang="cs-CZ" sz="1400" i="1">
                                  <a:latin typeface="Cambria Math" panose="02040503050406030204" pitchFamily="18" charset="0"/>
                                </a:rPr>
                              </m:ctrlPr>
                            </m:dPr>
                            <m:e>
                              <m:sPre>
                                <m:sPrePr>
                                  <m:ctrlPr>
                                    <a:rPr lang="cs-CZ" sz="1400" i="1">
                                      <a:latin typeface="Cambria Math" panose="02040503050406030204" pitchFamily="18" charset="0"/>
                                      <a:ea typeface="Cambria Math" panose="02040503050406030204" pitchFamily="18" charset="0"/>
                                    </a:rPr>
                                  </m:ctrlPr>
                                </m:sPrePr>
                                <m:sub>
                                  <m:r>
                                    <a:rPr lang="cs-CZ" sz="1400" i="1">
                                      <a:latin typeface="Cambria Math" panose="02040503050406030204" pitchFamily="18" charset="0"/>
                                      <a:ea typeface="Cambria Math" panose="02040503050406030204" pitchFamily="18" charset="0"/>
                                    </a:rPr>
                                    <m:t>6</m:t>
                                  </m:r>
                                </m:sub>
                                <m:sup>
                                  <m:r>
                                    <a:rPr lang="cs-CZ" sz="1400" i="1">
                                      <a:latin typeface="Cambria Math" panose="02040503050406030204" pitchFamily="18" charset="0"/>
                                      <a:ea typeface="Cambria Math" panose="02040503050406030204" pitchFamily="18" charset="0"/>
                                    </a:rPr>
                                    <m:t> </m:t>
                                  </m:r>
                                </m:sup>
                                <m:e>
                                  <m:sSub>
                                    <m:sSubPr>
                                      <m:ctrlPr>
                                        <a:rPr lang="cs-CZ" sz="1400" i="1">
                                          <a:latin typeface="Cambria Math" panose="02040503050406030204" pitchFamily="18" charset="0"/>
                                        </a:rPr>
                                      </m:ctrlPr>
                                    </m:sSubPr>
                                    <m:e>
                                      <m:r>
                                        <a:rPr lang="cs-CZ" sz="1400" i="1">
                                          <a:latin typeface="Cambria Math" panose="02040503050406030204" pitchFamily="18" charset="0"/>
                                        </a:rPr>
                                        <m:t>𝐾</m:t>
                                      </m:r>
                                    </m:e>
                                    <m:sub>
                                      <m:r>
                                        <a:rPr lang="cs-CZ" sz="1400" i="1">
                                          <a:latin typeface="Cambria Math" panose="02040503050406030204" pitchFamily="18" charset="0"/>
                                        </a:rPr>
                                        <m:t>9</m:t>
                                      </m:r>
                                    </m:sub>
                                  </m:sSub>
                                </m:e>
                              </m:sPre>
                              <m:r>
                                <a:rPr lang="cs-CZ" sz="1400" i="1">
                                  <a:latin typeface="Cambria Math" panose="02040503050406030204" pitchFamily="18" charset="0"/>
                                </a:rPr>
                                <m:t>−</m:t>
                              </m:r>
                              <m:sPre>
                                <m:sPrePr>
                                  <m:ctrlPr>
                                    <a:rPr lang="cs-CZ" sz="1400" i="1">
                                      <a:latin typeface="Cambria Math" panose="02040503050406030204" pitchFamily="18" charset="0"/>
                                      <a:ea typeface="Cambria Math" panose="02040503050406030204" pitchFamily="18" charset="0"/>
                                    </a:rPr>
                                  </m:ctrlPr>
                                </m:sPrePr>
                                <m:sub>
                                  <m:r>
                                    <a:rPr lang="cs-CZ" sz="1400" i="1">
                                      <a:latin typeface="Cambria Math" panose="02040503050406030204" pitchFamily="18" charset="0"/>
                                      <a:ea typeface="Cambria Math" panose="02040503050406030204" pitchFamily="18" charset="0"/>
                                    </a:rPr>
                                    <m:t>3</m:t>
                                  </m:r>
                                </m:sub>
                                <m:sup>
                                  <m:r>
                                    <a:rPr lang="cs-CZ" sz="1400" i="1">
                                      <a:latin typeface="Cambria Math" panose="02040503050406030204" pitchFamily="18" charset="0"/>
                                      <a:ea typeface="Cambria Math" panose="02040503050406030204" pitchFamily="18" charset="0"/>
                                    </a:rPr>
                                    <m:t> </m:t>
                                  </m:r>
                                </m:sup>
                                <m:e>
                                  <m:sSub>
                                    <m:sSubPr>
                                      <m:ctrlPr>
                                        <a:rPr lang="cs-CZ" sz="1400" i="1">
                                          <a:latin typeface="Cambria Math" panose="02040503050406030204" pitchFamily="18" charset="0"/>
                                        </a:rPr>
                                      </m:ctrlPr>
                                    </m:sSubPr>
                                    <m:e>
                                      <m:r>
                                        <a:rPr lang="cs-CZ" sz="1400" i="1">
                                          <a:latin typeface="Cambria Math" panose="02040503050406030204" pitchFamily="18" charset="0"/>
                                        </a:rPr>
                                        <m:t>𝐾</m:t>
                                      </m:r>
                                    </m:e>
                                    <m:sub>
                                      <m:r>
                                        <a:rPr lang="cs-CZ" sz="1400" i="1">
                                          <a:latin typeface="Cambria Math" panose="02040503050406030204" pitchFamily="18" charset="0"/>
                                        </a:rPr>
                                        <m:t>6</m:t>
                                      </m:r>
                                    </m:sub>
                                  </m:sSub>
                                </m:e>
                              </m:sPre>
                            </m:e>
                          </m:d>
                          <m:f>
                            <m:fPr>
                              <m:ctrlPr>
                                <a:rPr lang="cs-CZ" sz="1400" i="1">
                                  <a:latin typeface="Cambria Math" panose="02040503050406030204" pitchFamily="18" charset="0"/>
                                  <a:ea typeface="Cambria Math" panose="02040503050406030204" pitchFamily="18" charset="0"/>
                                </a:rPr>
                              </m:ctrlPr>
                            </m:fPr>
                            <m:num>
                              <m:sSub>
                                <m:sSubPr>
                                  <m:ctrlPr>
                                    <a:rPr lang="cs-CZ" sz="1400" i="1">
                                      <a:latin typeface="Cambria Math" panose="02040503050406030204" pitchFamily="18" charset="0"/>
                                      <a:ea typeface="Cambria Math" panose="02040503050406030204" pitchFamily="18" charset="0"/>
                                    </a:rPr>
                                  </m:ctrlPr>
                                </m:sSubPr>
                                <m:e>
                                  <m:r>
                                    <a:rPr lang="cs-CZ" sz="1400" i="1">
                                      <a:latin typeface="Cambria Math" panose="02040503050406030204" pitchFamily="18" charset="0"/>
                                      <a:ea typeface="Cambria Math" panose="02040503050406030204" pitchFamily="18" charset="0"/>
                                    </a:rPr>
                                    <m:t>𝑁</m:t>
                                  </m:r>
                                </m:e>
                                <m:sub>
                                  <m:r>
                                    <a:rPr lang="cs-CZ" sz="1400" b="0" i="1" smtClean="0">
                                      <a:latin typeface="Cambria Math" panose="02040503050406030204" pitchFamily="18" charset="0"/>
                                      <a:ea typeface="Cambria Math" panose="02040503050406030204" pitchFamily="18" charset="0"/>
                                    </a:rPr>
                                    <m:t>4</m:t>
                                  </m:r>
                                  <m:r>
                                    <a:rPr lang="cs-CZ" sz="1400" b="0" i="1" smtClean="0">
                                      <a:latin typeface="Cambria Math" panose="02040503050406030204" pitchFamily="18" charset="0"/>
                                      <a:ea typeface="Cambria Math" panose="02040503050406030204" pitchFamily="18" charset="0"/>
                                    </a:rPr>
                                    <m:t>𝑣</m:t>
                                  </m:r>
                                  <m:r>
                                    <a:rPr lang="cs-CZ" sz="1400" b="0" i="1" smtClean="0">
                                      <a:latin typeface="Cambria Math" panose="02040503050406030204" pitchFamily="18" charset="0"/>
                                      <a:ea typeface="Cambria Math" panose="02040503050406030204" pitchFamily="18" charset="0"/>
                                    </a:rPr>
                                    <m:t>7</m:t>
                                  </m:r>
                                </m:sub>
                              </m:sSub>
                              <m:r>
                                <a:rPr lang="cs-CZ" sz="1400" i="1">
                                  <a:latin typeface="Cambria Math" panose="02040503050406030204" pitchFamily="18" charset="0"/>
                                  <a:ea typeface="Cambria Math" panose="02040503050406030204" pitchFamily="18" charset="0"/>
                                </a:rPr>
                                <m:t>−</m:t>
                              </m:r>
                              <m:sSub>
                                <m:sSubPr>
                                  <m:ctrlPr>
                                    <a:rPr lang="cs-CZ" sz="1400" i="1">
                                      <a:latin typeface="Cambria Math" panose="02040503050406030204" pitchFamily="18" charset="0"/>
                                      <a:ea typeface="Cambria Math" panose="02040503050406030204" pitchFamily="18" charset="0"/>
                                    </a:rPr>
                                  </m:ctrlPr>
                                </m:sSubPr>
                                <m:e>
                                  <m:r>
                                    <a:rPr lang="cs-CZ" sz="1400" i="1">
                                      <a:latin typeface="Cambria Math" panose="02040503050406030204" pitchFamily="18" charset="0"/>
                                      <a:ea typeface="Cambria Math" panose="02040503050406030204" pitchFamily="18" charset="0"/>
                                    </a:rPr>
                                    <m:t>𝑁</m:t>
                                  </m:r>
                                </m:e>
                                <m:sub>
                                  <m:r>
                                    <a:rPr lang="cs-CZ" sz="1400" i="1">
                                      <a:latin typeface="Cambria Math" panose="02040503050406030204" pitchFamily="18" charset="0"/>
                                      <a:ea typeface="Cambria Math" panose="02040503050406030204" pitchFamily="18" charset="0"/>
                                    </a:rPr>
                                    <m:t>3</m:t>
                                  </m:r>
                                  <m:r>
                                    <m:rPr>
                                      <m:sty m:val="p"/>
                                    </m:rPr>
                                    <a:rPr lang="cs-CZ" sz="1400">
                                      <a:latin typeface="Cambria Math" panose="02040503050406030204" pitchFamily="18" charset="0"/>
                                      <a:ea typeface="Cambria Math" panose="02040503050406030204" pitchFamily="18" charset="0"/>
                                    </a:rPr>
                                    <m:t>v</m:t>
                                  </m:r>
                                  <m:r>
                                    <a:rPr lang="cs-CZ" sz="1400" i="1">
                                      <a:latin typeface="Cambria Math" panose="02040503050406030204" pitchFamily="18" charset="0"/>
                                      <a:ea typeface="Cambria Math" panose="02040503050406030204" pitchFamily="18" charset="0"/>
                                    </a:rPr>
                                    <m:t>6</m:t>
                                  </m:r>
                                </m:sub>
                              </m:sSub>
                            </m:num>
                            <m:den>
                              <m:sSub>
                                <m:sSubPr>
                                  <m:ctrlPr>
                                    <a:rPr lang="cs-CZ" sz="1400" i="1">
                                      <a:latin typeface="Cambria Math" panose="02040503050406030204" pitchFamily="18" charset="0"/>
                                      <a:ea typeface="Cambria Math" panose="02040503050406030204" pitchFamily="18" charset="0"/>
                                    </a:rPr>
                                  </m:ctrlPr>
                                </m:sSubPr>
                                <m:e>
                                  <m:r>
                                    <a:rPr lang="cs-CZ" sz="1400" i="1">
                                      <a:latin typeface="Cambria Math" panose="02040503050406030204" pitchFamily="18" charset="0"/>
                                      <a:ea typeface="Cambria Math" panose="02040503050406030204" pitchFamily="18" charset="0"/>
                                    </a:rPr>
                                    <m:t>𝑁</m:t>
                                  </m:r>
                                </m:e>
                                <m:sub>
                                  <m:r>
                                    <a:rPr lang="cs-CZ" sz="1400" i="1">
                                      <a:latin typeface="Cambria Math" panose="02040503050406030204" pitchFamily="18" charset="0"/>
                                      <a:ea typeface="Cambria Math" panose="02040503050406030204" pitchFamily="18" charset="0"/>
                                    </a:rPr>
                                    <m:t>6</m:t>
                                  </m:r>
                                  <m:r>
                                    <m:rPr>
                                      <m:sty m:val="p"/>
                                    </m:rPr>
                                    <a:rPr lang="cs-CZ" sz="1400">
                                      <a:latin typeface="Cambria Math" panose="02040503050406030204" pitchFamily="18" charset="0"/>
                                      <a:ea typeface="Cambria Math" panose="02040503050406030204" pitchFamily="18" charset="0"/>
                                    </a:rPr>
                                    <m:t>v</m:t>
                                  </m:r>
                                  <m:r>
                                    <a:rPr lang="cs-CZ" sz="1400" i="1">
                                      <a:latin typeface="Cambria Math" panose="02040503050406030204" pitchFamily="18" charset="0"/>
                                      <a:ea typeface="Cambria Math" panose="02040503050406030204" pitchFamily="18" charset="0"/>
                                    </a:rPr>
                                    <m:t>9</m:t>
                                  </m:r>
                                </m:sub>
                              </m:sSub>
                              <m:r>
                                <a:rPr lang="cs-CZ" sz="1400" i="1">
                                  <a:latin typeface="Cambria Math" panose="02040503050406030204" pitchFamily="18" charset="0"/>
                                  <a:ea typeface="Cambria Math" panose="02040503050406030204" pitchFamily="18" charset="0"/>
                                </a:rPr>
                                <m:t>−</m:t>
                              </m:r>
                              <m:sSub>
                                <m:sSubPr>
                                  <m:ctrlPr>
                                    <a:rPr lang="cs-CZ" sz="1400" i="1">
                                      <a:latin typeface="Cambria Math" panose="02040503050406030204" pitchFamily="18" charset="0"/>
                                      <a:ea typeface="Cambria Math" panose="02040503050406030204" pitchFamily="18" charset="0"/>
                                    </a:rPr>
                                  </m:ctrlPr>
                                </m:sSubPr>
                                <m:e>
                                  <m:r>
                                    <a:rPr lang="cs-CZ" sz="1400" i="1">
                                      <a:latin typeface="Cambria Math" panose="02040503050406030204" pitchFamily="18" charset="0"/>
                                      <a:ea typeface="Cambria Math" panose="02040503050406030204" pitchFamily="18" charset="0"/>
                                    </a:rPr>
                                    <m:t>𝑁</m:t>
                                  </m:r>
                                </m:e>
                                <m:sub>
                                  <m:r>
                                    <a:rPr lang="cs-CZ" sz="1400" i="1">
                                      <a:latin typeface="Cambria Math" panose="02040503050406030204" pitchFamily="18" charset="0"/>
                                      <a:ea typeface="Cambria Math" panose="02040503050406030204" pitchFamily="18" charset="0"/>
                                    </a:rPr>
                                    <m:t>3</m:t>
                                  </m:r>
                                  <m:r>
                                    <m:rPr>
                                      <m:sty m:val="p"/>
                                    </m:rPr>
                                    <a:rPr lang="cs-CZ" sz="1400">
                                      <a:latin typeface="Cambria Math" panose="02040503050406030204" pitchFamily="18" charset="0"/>
                                      <a:ea typeface="Cambria Math" panose="02040503050406030204" pitchFamily="18" charset="0"/>
                                    </a:rPr>
                                    <m:t>v</m:t>
                                  </m:r>
                                  <m:r>
                                    <a:rPr lang="cs-CZ" sz="1400" i="1">
                                      <a:latin typeface="Cambria Math" panose="02040503050406030204" pitchFamily="18" charset="0"/>
                                      <a:ea typeface="Cambria Math" panose="02040503050406030204" pitchFamily="18" charset="0"/>
                                    </a:rPr>
                                    <m:t>6</m:t>
                                  </m:r>
                                </m:sub>
                              </m:sSub>
                            </m:den>
                          </m:f>
                        </m:e>
                      </m:sPre>
                    </m:oMath>
                  </m:oMathPara>
                </a14:m>
                <a:endParaRPr lang="cs-CZ" sz="1400" i="1" dirty="0">
                  <a:latin typeface="Cambria Math"/>
                  <a:ea typeface="Cambria Math" panose="02040503050406030204" pitchFamily="18" charset="0"/>
                </a:endParaRPr>
              </a:p>
            </p:txBody>
          </p:sp>
        </mc:Choice>
        <mc:Fallback xmlns="">
          <p:sp>
            <p:nvSpPr>
              <p:cNvPr id="160" name="TextovéPole 159">
                <a:extLst>
                  <a:ext uri="{FF2B5EF4-FFF2-40B4-BE49-F238E27FC236}">
                    <a16:creationId xmlns:a16="http://schemas.microsoft.com/office/drawing/2014/main" id="{77FBD776-305A-4A8C-BC41-58240A8BF7AA}"/>
                  </a:ext>
                </a:extLst>
              </p:cNvPr>
              <p:cNvSpPr txBox="1">
                <a:spLocks noRot="1" noChangeAspect="1" noMove="1" noResize="1" noEditPoints="1" noAdjustHandles="1" noChangeArrowheads="1" noChangeShapeType="1" noTextEdit="1"/>
              </p:cNvSpPr>
              <p:nvPr/>
            </p:nvSpPr>
            <p:spPr>
              <a:xfrm>
                <a:off x="5241600" y="5672912"/>
                <a:ext cx="2965299" cy="439864"/>
              </a:xfrm>
              <a:prstGeom prst="rect">
                <a:avLst/>
              </a:prstGeom>
              <a:blipFill>
                <a:blip r:embed="rId35"/>
                <a:stretch>
                  <a:fillRect t="-1389" b="-8333"/>
                </a:stretch>
              </a:blipFill>
            </p:spPr>
            <p:txBody>
              <a:bodyPr/>
              <a:lstStyle/>
              <a:p>
                <a:r>
                  <a:rPr lang="cs-CZ">
                    <a:noFill/>
                  </a:rPr>
                  <a:t> </a:t>
                </a:r>
              </a:p>
            </p:txBody>
          </p:sp>
        </mc:Fallback>
      </mc:AlternateContent>
      <p:sp>
        <p:nvSpPr>
          <p:cNvPr id="161" name="Tlačítko akce: Prázdné 160">
            <a:hlinkClick r:id="" action="ppaction://noaction" highlightClick="1"/>
            <a:extLst>
              <a:ext uri="{FF2B5EF4-FFF2-40B4-BE49-F238E27FC236}">
                <a16:creationId xmlns:a16="http://schemas.microsoft.com/office/drawing/2014/main" id="{BE0FCE93-FB1F-4BF1-B721-92D50D2A4445}"/>
              </a:ext>
            </a:extLst>
          </p:cNvPr>
          <p:cNvSpPr/>
          <p:nvPr/>
        </p:nvSpPr>
        <p:spPr>
          <a:xfrm>
            <a:off x="7631560" y="36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800" b="1" dirty="0" err="1">
                <a:solidFill>
                  <a:srgbClr val="FFFF00"/>
                </a:solidFill>
              </a:rPr>
              <a:t>Cz</a:t>
            </a:r>
            <a:endParaRPr lang="cs-CZ" sz="800" b="1" dirty="0">
              <a:solidFill>
                <a:srgbClr val="FFFF00"/>
              </a:solidFill>
            </a:endParaRPr>
          </a:p>
        </p:txBody>
      </p:sp>
      <p:sp>
        <p:nvSpPr>
          <p:cNvPr id="162" name="Tlačítko akce: Prázdné 161">
            <a:hlinkClick r:id="" action="ppaction://noaction" highlightClick="1"/>
            <a:extLst>
              <a:ext uri="{FF2B5EF4-FFF2-40B4-BE49-F238E27FC236}">
                <a16:creationId xmlns:a16="http://schemas.microsoft.com/office/drawing/2014/main" id="{10825151-D01B-4EBD-BA79-4CBAC0C499FB}"/>
              </a:ext>
            </a:extLst>
          </p:cNvPr>
          <p:cNvSpPr/>
          <p:nvPr/>
        </p:nvSpPr>
        <p:spPr>
          <a:xfrm>
            <a:off x="8028480" y="36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800" b="1" dirty="0">
                <a:solidFill>
                  <a:srgbClr val="FFFF00"/>
                </a:solidFill>
              </a:rPr>
              <a:t>En</a:t>
            </a:r>
          </a:p>
        </p:txBody>
      </p:sp>
      <p:sp>
        <p:nvSpPr>
          <p:cNvPr id="163" name="Tlačítko akce: Prázdné 162">
            <a:hlinkClick r:id="" action="ppaction://noaction" highlightClick="1"/>
            <a:extLst>
              <a:ext uri="{FF2B5EF4-FFF2-40B4-BE49-F238E27FC236}">
                <a16:creationId xmlns:a16="http://schemas.microsoft.com/office/drawing/2014/main" id="{C554F529-2624-42DE-BD90-7ACD1ED53BA7}"/>
              </a:ext>
            </a:extLst>
          </p:cNvPr>
          <p:cNvSpPr/>
          <p:nvPr/>
        </p:nvSpPr>
        <p:spPr>
          <a:xfrm>
            <a:off x="8423648" y="360000"/>
            <a:ext cx="360000" cy="180000"/>
          </a:xfrm>
          <a:prstGeom prst="actionButtonBlank">
            <a:avLst/>
          </a:prstGeom>
          <a:solidFill>
            <a:schemeClr val="accent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cs-CZ" sz="800" b="1" dirty="0" err="1">
                <a:solidFill>
                  <a:srgbClr val="FFFF00"/>
                </a:solidFill>
              </a:rPr>
              <a:t>None</a:t>
            </a:r>
            <a:endParaRPr lang="cs-CZ" sz="800" b="1" dirty="0">
              <a:solidFill>
                <a:srgbClr val="FFFF00"/>
              </a:solidFill>
            </a:endParaRPr>
          </a:p>
        </p:txBody>
      </p:sp>
      <p:sp>
        <p:nvSpPr>
          <p:cNvPr id="164" name="Zástupný symbol pro zápatí 1">
            <a:extLst>
              <a:ext uri="{FF2B5EF4-FFF2-40B4-BE49-F238E27FC236}">
                <a16:creationId xmlns:a16="http://schemas.microsoft.com/office/drawing/2014/main" id="{703ED229-A202-4DDE-9307-6E02FE0FA15A}"/>
              </a:ext>
            </a:extLst>
          </p:cNvPr>
          <p:cNvSpPr txBox="1">
            <a:spLocks/>
          </p:cNvSpPr>
          <p:nvPr/>
        </p:nvSpPr>
        <p:spPr>
          <a:xfrm>
            <a:off x="7631480" y="188640"/>
            <a:ext cx="1152168" cy="156738"/>
          </a:xfrm>
          <a:prstGeom prst="rect">
            <a:avLst/>
          </a:prstGeom>
        </p:spPr>
        <p:txBody>
          <a:bodyPr vert="horz" lIns="91440" tIns="45720" rIns="91440" bIns="45720" rtlCol="0" anchor="ctr"/>
          <a:lstStyle>
            <a:defPPr>
              <a:defRPr lang="cs-CZ"/>
            </a:defPPr>
            <a:lvl1pPr marL="0" algn="l" defTabSz="914400" rtl="0" eaLnBrk="1" latinLnBrk="0" hangingPunct="1">
              <a:defRPr sz="1100" b="1" kern="1200">
                <a:solidFill>
                  <a:schemeClr val="tx1">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800" kern="800" spc="130" dirty="0"/>
              <a:t>Subtitles</a:t>
            </a:r>
          </a:p>
        </p:txBody>
      </p:sp>
      <p:sp>
        <p:nvSpPr>
          <p:cNvPr id="165" name="Obdélník 164">
            <a:extLst>
              <a:ext uri="{FF2B5EF4-FFF2-40B4-BE49-F238E27FC236}">
                <a16:creationId xmlns:a16="http://schemas.microsoft.com/office/drawing/2014/main" id="{423F8D70-8F9F-458C-A425-97990C0D409D}"/>
              </a:ext>
            </a:extLst>
          </p:cNvPr>
          <p:cNvSpPr/>
          <p:nvPr/>
        </p:nvSpPr>
        <p:spPr>
          <a:xfrm>
            <a:off x="7524480" y="180000"/>
            <a:ext cx="1368000" cy="396000"/>
          </a:xfrm>
          <a:prstGeom prst="rect">
            <a:avLst/>
          </a:prstGeom>
          <a:solidFill>
            <a:schemeClr val="accent1">
              <a:alpha val="40000"/>
            </a:schemeClr>
          </a:solidFill>
          <a:ln w="63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6" name="TextovéPole 165">
            <a:extLst>
              <a:ext uri="{FF2B5EF4-FFF2-40B4-BE49-F238E27FC236}">
                <a16:creationId xmlns:a16="http://schemas.microsoft.com/office/drawing/2014/main" id="{B01EFF26-D829-4F19-8DFB-423221259455}"/>
              </a:ext>
            </a:extLst>
          </p:cNvPr>
          <p:cNvSpPr txBox="1">
            <a:spLocks/>
          </p:cNvSpPr>
          <p:nvPr/>
        </p:nvSpPr>
        <p:spPr>
          <a:xfrm>
            <a:off x="1440000" y="7092000"/>
            <a:ext cx="8640000" cy="576000"/>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fontAlgn="base"/>
            <a:r>
              <a:rPr lang="cs-CZ" dirty="0"/>
              <a:t>Stejným způsobem můžeme postupovat při výpočtu FRA sazby druhého mezilehlého FRA kontraktu 4v7.</a:t>
            </a:r>
          </a:p>
        </p:txBody>
      </p:sp>
      <p:sp>
        <p:nvSpPr>
          <p:cNvPr id="38" name="TextovéPole 37"/>
          <p:cNvSpPr txBox="1">
            <a:spLocks/>
          </p:cNvSpPr>
          <p:nvPr/>
        </p:nvSpPr>
        <p:spPr>
          <a:xfrm>
            <a:off x="162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fontAlgn="base"/>
            <a:r>
              <a:rPr lang="cs-CZ" dirty="0"/>
              <a:t>Lineárně interpolovat se dají všechny FRA sazby, které jsou obklopeny dvěma známými FRA sazbami FRA kontraktů o stejné délce FRA období. Doplňme těmito sazbami naši tabulku pomocí sklopených šipek. … A tím jsme hotovi.</a:t>
            </a:r>
          </a:p>
        </p:txBody>
      </p:sp>
      <p:sp>
        <p:nvSpPr>
          <p:cNvPr id="167" name="Obdélník 166">
            <a:extLst>
              <a:ext uri="{FF2B5EF4-FFF2-40B4-BE49-F238E27FC236}">
                <a16:creationId xmlns:a16="http://schemas.microsoft.com/office/drawing/2014/main" id="{2BF50AA8-5E07-4BE6-971E-1D50B603642F}"/>
              </a:ext>
            </a:extLst>
          </p:cNvPr>
          <p:cNvSpPr/>
          <p:nvPr/>
        </p:nvSpPr>
        <p:spPr>
          <a:xfrm>
            <a:off x="9252000" y="0"/>
            <a:ext cx="466351" cy="180000"/>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000" dirty="0">
                <a:solidFill>
                  <a:schemeClr val="tx1"/>
                </a:solidFill>
              </a:rPr>
              <a:t>2.1a</a:t>
            </a:r>
          </a:p>
        </p:txBody>
      </p:sp>
      <p:sp>
        <p:nvSpPr>
          <p:cNvPr id="168" name="Obdélník 167">
            <a:extLst>
              <a:ext uri="{FF2B5EF4-FFF2-40B4-BE49-F238E27FC236}">
                <a16:creationId xmlns:a16="http://schemas.microsoft.com/office/drawing/2014/main" id="{75E5B05F-3D8E-4C59-8437-7063E0C8C5CF}"/>
              </a:ext>
            </a:extLst>
          </p:cNvPr>
          <p:cNvSpPr/>
          <p:nvPr/>
        </p:nvSpPr>
        <p:spPr>
          <a:xfrm>
            <a:off x="9252000" y="360000"/>
            <a:ext cx="466351" cy="180000"/>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000" dirty="0">
                <a:solidFill>
                  <a:schemeClr val="tx1"/>
                </a:solidFill>
              </a:rPr>
              <a:t>3a</a:t>
            </a:r>
          </a:p>
        </p:txBody>
      </p:sp>
      <p:sp>
        <p:nvSpPr>
          <p:cNvPr id="169" name="Obdélník 168">
            <a:extLst>
              <a:ext uri="{FF2B5EF4-FFF2-40B4-BE49-F238E27FC236}">
                <a16:creationId xmlns:a16="http://schemas.microsoft.com/office/drawing/2014/main" id="{8740E9F5-803D-47D0-A19B-246A3C91C744}"/>
              </a:ext>
            </a:extLst>
          </p:cNvPr>
          <p:cNvSpPr/>
          <p:nvPr/>
        </p:nvSpPr>
        <p:spPr>
          <a:xfrm>
            <a:off x="9252000" y="720000"/>
            <a:ext cx="466351" cy="180000"/>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000" dirty="0">
                <a:solidFill>
                  <a:schemeClr val="tx1"/>
                </a:solidFill>
              </a:rPr>
              <a:t>4a</a:t>
            </a:r>
          </a:p>
        </p:txBody>
      </p:sp>
      <p:sp>
        <p:nvSpPr>
          <p:cNvPr id="170" name="TextovéPole 169">
            <a:extLst>
              <a:ext uri="{FF2B5EF4-FFF2-40B4-BE49-F238E27FC236}">
                <a16:creationId xmlns:a16="http://schemas.microsoft.com/office/drawing/2014/main" id="{DE5CC508-7764-4968-A47E-0D6A1D855CF2}"/>
              </a:ext>
            </a:extLst>
          </p:cNvPr>
          <p:cNvSpPr txBox="1">
            <a:spLocks/>
          </p:cNvSpPr>
          <p:nvPr/>
        </p:nvSpPr>
        <p:spPr>
          <a:xfrm>
            <a:off x="-72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Futures-linked FRA contracts and strips take their prices directly from quotations of interest rate futures. We learned in the previous slide that in the case of three actively traded interest rate futures, a total of six FRA contracts will take up their prices from current quotations of futures contracts in a given day.</a:t>
            </a:r>
            <a:endParaRPr lang="cs-CZ" sz="1000" dirty="0"/>
          </a:p>
        </p:txBody>
      </p:sp>
      <p:sp>
        <p:nvSpPr>
          <p:cNvPr id="171" name="TextovéPole 170">
            <a:extLst>
              <a:ext uri="{FF2B5EF4-FFF2-40B4-BE49-F238E27FC236}">
                <a16:creationId xmlns:a16="http://schemas.microsoft.com/office/drawing/2014/main" id="{3492A6E6-5765-4157-8A47-D1B7A3B5163F}"/>
              </a:ext>
            </a:extLst>
          </p:cNvPr>
          <p:cNvSpPr txBox="1">
            <a:spLocks/>
          </p:cNvSpPr>
          <p:nvPr/>
        </p:nvSpPr>
        <p:spPr>
          <a:xfrm>
            <a:off x="-54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However, the number of futures-linked FRAs is not definitive if we are able to reasonably predict the prices of these instruments. Let's see how this problem is solved by linear interpolation.</a:t>
            </a:r>
            <a:endParaRPr lang="cs-CZ" sz="1000" dirty="0"/>
          </a:p>
        </p:txBody>
      </p:sp>
      <p:sp>
        <p:nvSpPr>
          <p:cNvPr id="172" name="TextovéPole 171">
            <a:extLst>
              <a:ext uri="{FF2B5EF4-FFF2-40B4-BE49-F238E27FC236}">
                <a16:creationId xmlns:a16="http://schemas.microsoft.com/office/drawing/2014/main" id="{45DC1E00-A713-4005-BFD1-36C4A6382AA8}"/>
              </a:ext>
            </a:extLst>
          </p:cNvPr>
          <p:cNvSpPr txBox="1">
            <a:spLocks/>
          </p:cNvSpPr>
          <p:nvPr/>
        </p:nvSpPr>
        <p:spPr>
          <a:xfrm>
            <a:off x="-36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We want to populate this table with all the FRA contracts, which can be, on the given day, linked to quotations of futures contracts. The numbers in the first column represent the beginning of the FRA period, and the numbers in the first row the end of the FRA period. Let’s assume as in the previous slide that today is March 18 and there are three actively traded interest rate futures maturing in June, September and December.</a:t>
            </a:r>
            <a:endParaRPr lang="en-GB" sz="1000" dirty="0"/>
          </a:p>
        </p:txBody>
      </p:sp>
      <p:sp>
        <p:nvSpPr>
          <p:cNvPr id="173" name="TextovéPole 172">
            <a:extLst>
              <a:ext uri="{FF2B5EF4-FFF2-40B4-BE49-F238E27FC236}">
                <a16:creationId xmlns:a16="http://schemas.microsoft.com/office/drawing/2014/main" id="{240935A0-A658-4BF1-87E9-811E24E2840E}"/>
              </a:ext>
            </a:extLst>
          </p:cNvPr>
          <p:cNvSpPr txBox="1">
            <a:spLocks/>
          </p:cNvSpPr>
          <p:nvPr/>
        </p:nvSpPr>
        <p:spPr>
          <a:xfrm>
            <a:off x="-1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GB" sz="1000" dirty="0"/>
              <a:t>Before we start, we should make clear why FRA markets follow futures markets, rather than vice versa. The reason is the greater size and liquidity of highly standardized futures markets. No arbitrage condition then assures that a larger market always influences a smaller market.</a:t>
            </a:r>
          </a:p>
        </p:txBody>
      </p:sp>
      <p:sp>
        <p:nvSpPr>
          <p:cNvPr id="174" name="TextovéPole 173">
            <a:extLst>
              <a:ext uri="{FF2B5EF4-FFF2-40B4-BE49-F238E27FC236}">
                <a16:creationId xmlns:a16="http://schemas.microsoft.com/office/drawing/2014/main" id="{9F0BA305-A74B-408E-9AA1-E0F50A1FD50F}"/>
              </a:ext>
            </a:extLst>
          </p:cNvPr>
          <p:cNvSpPr txBox="1">
            <a:spLocks/>
          </p:cNvSpPr>
          <p:nvPr/>
        </p:nvSpPr>
        <p:spPr>
          <a:xfrm>
            <a:off x="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Let’s enter the directly linked FRA contracts, which are denoted by an asterisk, into the table. From the previous slide we know that with the given maturities of interest rate futures the 3v6, 6v9 and 9v12 FRA contracts will be linked directly.</a:t>
            </a:r>
            <a:endParaRPr lang="cs-CZ" sz="1000" dirty="0"/>
          </a:p>
        </p:txBody>
      </p:sp>
      <p:sp>
        <p:nvSpPr>
          <p:cNvPr id="175" name="TextovéPole 174">
            <a:extLst>
              <a:ext uri="{FF2B5EF4-FFF2-40B4-BE49-F238E27FC236}">
                <a16:creationId xmlns:a16="http://schemas.microsoft.com/office/drawing/2014/main" id="{2F5B20EC-505A-4225-8666-C35EB4BA45E4}"/>
              </a:ext>
            </a:extLst>
          </p:cNvPr>
          <p:cNvSpPr txBox="1">
            <a:spLocks/>
          </p:cNvSpPr>
          <p:nvPr/>
        </p:nvSpPr>
        <p:spPr>
          <a:xfrm>
            <a:off x="1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From the linked FRA contracts we then create linked FRA strips that are denoted by a square. We already know that from the observed three linked FRA contracts we can create, in total, three linked FRA strips, namely 3v9, 3v12 and 6v12.</a:t>
            </a:r>
            <a:endParaRPr lang="cs-CZ" sz="1000" dirty="0"/>
          </a:p>
        </p:txBody>
      </p:sp>
      <p:sp>
        <p:nvSpPr>
          <p:cNvPr id="176" name="TextovéPole 175">
            <a:extLst>
              <a:ext uri="{FF2B5EF4-FFF2-40B4-BE49-F238E27FC236}">
                <a16:creationId xmlns:a16="http://schemas.microsoft.com/office/drawing/2014/main" id="{73DE9F6B-D977-496A-9B9F-B9E90DA5C14B}"/>
              </a:ext>
            </a:extLst>
          </p:cNvPr>
          <p:cNvSpPr txBox="1">
            <a:spLocks/>
          </p:cNvSpPr>
          <p:nvPr/>
        </p:nvSpPr>
        <p:spPr>
          <a:xfrm>
            <a:off x="36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We can come up with further links provided that we can predict FRA rates using linear interpolation.</a:t>
            </a:r>
            <a:endParaRPr lang="cs-CZ" sz="1000" dirty="0"/>
          </a:p>
        </p:txBody>
      </p:sp>
      <p:sp>
        <p:nvSpPr>
          <p:cNvPr id="177" name="TextovéPole 176">
            <a:extLst>
              <a:ext uri="{FF2B5EF4-FFF2-40B4-BE49-F238E27FC236}">
                <a16:creationId xmlns:a16="http://schemas.microsoft.com/office/drawing/2014/main" id="{38876F6C-6142-47DE-A465-DB17E1900F59}"/>
              </a:ext>
            </a:extLst>
          </p:cNvPr>
          <p:cNvSpPr txBox="1">
            <a:spLocks/>
          </p:cNvSpPr>
          <p:nvPr/>
        </p:nvSpPr>
        <p:spPr>
          <a:xfrm>
            <a:off x="54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This figure shows two known FRA rates of two FRA contracts, 3v6 and 3v9. Both contracts begin at the same time, specifically in three months’ time, but vary in the length of their FRA period. Let’s apply linear interpolation to the 3v8 FRA contract, which also begins in three months’ time and whose FRA period is between the FRA periods of two </a:t>
            </a:r>
            <a:r>
              <a:rPr lang="en-US" sz="1000" dirty="0" err="1"/>
              <a:t>neighbouring</a:t>
            </a:r>
            <a:r>
              <a:rPr lang="en-US" sz="1000" dirty="0"/>
              <a:t> linked FRA contacts.</a:t>
            </a:r>
            <a:endParaRPr lang="cs-CZ" sz="1000" dirty="0"/>
          </a:p>
        </p:txBody>
      </p:sp>
      <p:sp>
        <p:nvSpPr>
          <p:cNvPr id="178" name="TextovéPole 177">
            <a:extLst>
              <a:ext uri="{FF2B5EF4-FFF2-40B4-BE49-F238E27FC236}">
                <a16:creationId xmlns:a16="http://schemas.microsoft.com/office/drawing/2014/main" id="{25E173AA-3DD5-4786-8CBC-C896B28CFF7D}"/>
              </a:ext>
            </a:extLst>
          </p:cNvPr>
          <p:cNvSpPr txBox="1">
            <a:spLocks/>
          </p:cNvSpPr>
          <p:nvPr/>
        </p:nvSpPr>
        <p:spPr>
          <a:xfrm>
            <a:off x="72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Using the rule of similar triangles, we come up with this relationship. The unknown variable is the FRA rate of the 3v8 FRA contract. … And this is the solution. In the same way, we can calculate the FRA rate of the second in-between 3v7 FRA contract.</a:t>
            </a:r>
            <a:endParaRPr lang="cs-CZ" sz="1000" dirty="0"/>
          </a:p>
        </p:txBody>
      </p:sp>
      <p:sp>
        <p:nvSpPr>
          <p:cNvPr id="179" name="TextovéPole 178">
            <a:extLst>
              <a:ext uri="{FF2B5EF4-FFF2-40B4-BE49-F238E27FC236}">
                <a16:creationId xmlns:a16="http://schemas.microsoft.com/office/drawing/2014/main" id="{C9E463CD-1103-4AD5-9D42-691528DDED7D}"/>
              </a:ext>
            </a:extLst>
          </p:cNvPr>
          <p:cNvSpPr txBox="1">
            <a:spLocks/>
          </p:cNvSpPr>
          <p:nvPr/>
        </p:nvSpPr>
        <p:spPr>
          <a:xfrm>
            <a:off x="900000" y="7776000"/>
            <a:ext cx="8641042"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If we choose two other known FRA rates whose FRA periods begin at the same time, we can again interpolate all in-between FRA rates. Let’s fill the table with all the FRA rates calculated in this way. They are represented by the horizontal arrow. But the number of interpolated FRA rates is far from complete.</a:t>
            </a:r>
            <a:endParaRPr lang="cs-CZ" sz="1000" dirty="0"/>
          </a:p>
        </p:txBody>
      </p:sp>
      <p:sp>
        <p:nvSpPr>
          <p:cNvPr id="180" name="TextovéPole 179">
            <a:extLst>
              <a:ext uri="{FF2B5EF4-FFF2-40B4-BE49-F238E27FC236}">
                <a16:creationId xmlns:a16="http://schemas.microsoft.com/office/drawing/2014/main" id="{81A5E17A-5E18-4601-9295-BD89DE33CAEE}"/>
              </a:ext>
            </a:extLst>
          </p:cNvPr>
          <p:cNvSpPr txBox="1">
            <a:spLocks/>
          </p:cNvSpPr>
          <p:nvPr/>
        </p:nvSpPr>
        <p:spPr>
          <a:xfrm>
            <a:off x="108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Now, let’s apply linear interpolation on FRA contracts that have the same length and different start.</a:t>
            </a:r>
            <a:endParaRPr lang="en-GB" sz="1000" dirty="0"/>
          </a:p>
        </p:txBody>
      </p:sp>
      <p:sp>
        <p:nvSpPr>
          <p:cNvPr id="181" name="TextovéPole 180">
            <a:extLst>
              <a:ext uri="{FF2B5EF4-FFF2-40B4-BE49-F238E27FC236}">
                <a16:creationId xmlns:a16="http://schemas.microsoft.com/office/drawing/2014/main" id="{D5CEB700-EE39-4D2C-B2DE-BDE3F4A17934}"/>
              </a:ext>
            </a:extLst>
          </p:cNvPr>
          <p:cNvSpPr txBox="1">
            <a:spLocks/>
          </p:cNvSpPr>
          <p:nvPr/>
        </p:nvSpPr>
        <p:spPr>
          <a:xfrm>
            <a:off x="126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This figure shows the two known FRA rates of the 3v6 and 6v9 FRA contracts. Both contracts have the same three-month FRA long period, which in the first case starts in three months’ time from now and in the second case in six months’ time. Using the method of similar triangles, we get this expression. The unknown variable is the FRA rate of the in-between three-month 5v8 FRA contract. We can calculate it using this formula.</a:t>
            </a:r>
            <a:endParaRPr lang="cs-CZ" sz="1000" dirty="0"/>
          </a:p>
        </p:txBody>
      </p:sp>
      <p:sp>
        <p:nvSpPr>
          <p:cNvPr id="182" name="TextovéPole 181">
            <a:extLst>
              <a:ext uri="{FF2B5EF4-FFF2-40B4-BE49-F238E27FC236}">
                <a16:creationId xmlns:a16="http://schemas.microsoft.com/office/drawing/2014/main" id="{55FA4EC3-417B-49AD-9C05-98D619A33C2E}"/>
              </a:ext>
            </a:extLst>
          </p:cNvPr>
          <p:cNvSpPr txBox="1">
            <a:spLocks/>
          </p:cNvSpPr>
          <p:nvPr/>
        </p:nvSpPr>
        <p:spPr>
          <a:xfrm>
            <a:off x="144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In the same way, we can proceed in calculating the FRA rate of the second in-between 4v7 FRA contract.</a:t>
            </a:r>
            <a:endParaRPr lang="cs-CZ" sz="1000" dirty="0"/>
          </a:p>
        </p:txBody>
      </p:sp>
      <p:sp>
        <p:nvSpPr>
          <p:cNvPr id="183" name="TextovéPole 182">
            <a:extLst>
              <a:ext uri="{FF2B5EF4-FFF2-40B4-BE49-F238E27FC236}">
                <a16:creationId xmlns:a16="http://schemas.microsoft.com/office/drawing/2014/main" id="{CD318BA8-07E0-4A03-9E3D-8C26D8E30A1A}"/>
              </a:ext>
            </a:extLst>
          </p:cNvPr>
          <p:cNvSpPr txBox="1">
            <a:spLocks/>
          </p:cNvSpPr>
          <p:nvPr/>
        </p:nvSpPr>
        <p:spPr>
          <a:xfrm>
            <a:off x="162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Linear interpolation can be used for any FRA rates which are flanked by two known FRA rates of FRA contracts whose FRA periods are the same length. Let’s add those rates to our table, using the downward-sloping arrows. … We are done.</a:t>
            </a:r>
            <a:endParaRPr lang="cs-CZ" sz="1000" dirty="0"/>
          </a:p>
        </p:txBody>
      </p:sp>
    </p:spTree>
    <p:extLst>
      <p:ext uri="{BB962C8B-B14F-4D97-AF65-F5344CB8AC3E}">
        <p14:creationId xmlns:p14="http://schemas.microsoft.com/office/powerpoint/2010/main" val="1387786220"/>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xit" presetSubtype="0" fill="hold" grpId="1" nodeType="withEffect">
                                  <p:stCondLst>
                                    <p:cond delay="0"/>
                                  </p:stCondLst>
                                  <p:childTnLst>
                                    <p:set>
                                      <p:cBhvr>
                                        <p:cTn id="6" dur="1" fill="hold">
                                          <p:stCondLst>
                                            <p:cond delay="0"/>
                                          </p:stCondLst>
                                        </p:cTn>
                                        <p:tgtEl>
                                          <p:spTgt spid="47"/>
                                        </p:tgtEl>
                                        <p:attrNameLst>
                                          <p:attrName>style.visibility</p:attrName>
                                        </p:attrNameLst>
                                      </p:cBhvr>
                                      <p:to>
                                        <p:strVal val="hidden"/>
                                      </p:to>
                                    </p:set>
                                  </p:childTnLst>
                                </p:cTn>
                              </p:par>
                              <p:par>
                                <p:cTn id="7" presetID="1" presetClass="exit" presetSubtype="0" fill="hold" grpId="1" nodeType="withEffect">
                                  <p:stCondLst>
                                    <p:cond delay="0"/>
                                  </p:stCondLst>
                                  <p:childTnLst>
                                    <p:set>
                                      <p:cBhvr>
                                        <p:cTn id="8" dur="1" fill="hold">
                                          <p:stCondLst>
                                            <p:cond delay="0"/>
                                          </p:stCondLst>
                                        </p:cTn>
                                        <p:tgtEl>
                                          <p:spTgt spid="54"/>
                                        </p:tgtEl>
                                        <p:attrNameLst>
                                          <p:attrName>style.visibility</p:attrName>
                                        </p:attrNameLst>
                                      </p:cBhvr>
                                      <p:to>
                                        <p:strVal val="hidden"/>
                                      </p:to>
                                    </p:set>
                                  </p:childTnLst>
                                </p:cTn>
                              </p:par>
                              <p:par>
                                <p:cTn id="9" presetID="1" presetClass="exit" presetSubtype="0" fill="hold" grpId="1" nodeType="withEffect">
                                  <p:stCondLst>
                                    <p:cond delay="0"/>
                                  </p:stCondLst>
                                  <p:childTnLst>
                                    <p:set>
                                      <p:cBhvr>
                                        <p:cTn id="10" dur="1" fill="hold">
                                          <p:stCondLst>
                                            <p:cond delay="0"/>
                                          </p:stCondLst>
                                        </p:cTn>
                                        <p:tgtEl>
                                          <p:spTgt spid="62"/>
                                        </p:tgtEl>
                                        <p:attrNameLst>
                                          <p:attrName>style.visibility</p:attrName>
                                        </p:attrNameLst>
                                      </p:cBhvr>
                                      <p:to>
                                        <p:strVal val="hidden"/>
                                      </p:to>
                                    </p:set>
                                  </p:childTnLst>
                                </p:cTn>
                              </p:par>
                              <p:par>
                                <p:cTn id="11" presetID="1" presetClass="exit" presetSubtype="0" fill="hold" grpId="1" nodeType="withEffect">
                                  <p:stCondLst>
                                    <p:cond delay="0"/>
                                  </p:stCondLst>
                                  <p:childTnLst>
                                    <p:set>
                                      <p:cBhvr>
                                        <p:cTn id="12" dur="1" fill="hold">
                                          <p:stCondLst>
                                            <p:cond delay="0"/>
                                          </p:stCondLst>
                                        </p:cTn>
                                        <p:tgtEl>
                                          <p:spTgt spid="63"/>
                                        </p:tgtEl>
                                        <p:attrNameLst>
                                          <p:attrName>style.visibility</p:attrName>
                                        </p:attrNameLst>
                                      </p:cBhvr>
                                      <p:to>
                                        <p:strVal val="hidden"/>
                                      </p:to>
                                    </p:set>
                                  </p:childTnLst>
                                </p:cTn>
                              </p:par>
                              <p:par>
                                <p:cTn id="13" presetID="1" presetClass="exit" presetSubtype="0" fill="hold" grpId="1" nodeType="withEffect">
                                  <p:stCondLst>
                                    <p:cond delay="0"/>
                                  </p:stCondLst>
                                  <p:childTnLst>
                                    <p:set>
                                      <p:cBhvr>
                                        <p:cTn id="14" dur="1" fill="hold">
                                          <p:stCondLst>
                                            <p:cond delay="0"/>
                                          </p:stCondLst>
                                        </p:cTn>
                                        <p:tgtEl>
                                          <p:spTgt spid="65"/>
                                        </p:tgtEl>
                                        <p:attrNameLst>
                                          <p:attrName>style.visibility</p:attrName>
                                        </p:attrNameLst>
                                      </p:cBhvr>
                                      <p:to>
                                        <p:strVal val="hidden"/>
                                      </p:to>
                                    </p:set>
                                  </p:childTnLst>
                                </p:cTn>
                              </p:par>
                              <p:par>
                                <p:cTn id="15" presetID="1" presetClass="exit" presetSubtype="0" fill="hold" grpId="1" nodeType="withEffect">
                                  <p:stCondLst>
                                    <p:cond delay="0"/>
                                  </p:stCondLst>
                                  <p:childTnLst>
                                    <p:set>
                                      <p:cBhvr>
                                        <p:cTn id="16" dur="1" fill="hold">
                                          <p:stCondLst>
                                            <p:cond delay="0"/>
                                          </p:stCondLst>
                                        </p:cTn>
                                        <p:tgtEl>
                                          <p:spTgt spid="37"/>
                                        </p:tgtEl>
                                        <p:attrNameLst>
                                          <p:attrName>style.visibility</p:attrName>
                                        </p:attrNameLst>
                                      </p:cBhvr>
                                      <p:to>
                                        <p:strVal val="hidden"/>
                                      </p:to>
                                    </p:set>
                                  </p:childTnLst>
                                </p:cTn>
                              </p:par>
                              <p:par>
                                <p:cTn id="17" presetID="1" presetClass="exit" presetSubtype="0" fill="hold" grpId="1" nodeType="withEffect">
                                  <p:stCondLst>
                                    <p:cond delay="0"/>
                                  </p:stCondLst>
                                  <p:childTnLst>
                                    <p:set>
                                      <p:cBhvr>
                                        <p:cTn id="18" dur="1" fill="hold">
                                          <p:stCondLst>
                                            <p:cond delay="0"/>
                                          </p:stCondLst>
                                        </p:cTn>
                                        <p:tgtEl>
                                          <p:spTgt spid="166"/>
                                        </p:tgtEl>
                                        <p:attrNameLst>
                                          <p:attrName>style.visibility</p:attrName>
                                        </p:attrNameLst>
                                      </p:cBhvr>
                                      <p:to>
                                        <p:strVal val="hidden"/>
                                      </p:to>
                                    </p:set>
                                  </p:childTnLst>
                                </p:cTn>
                              </p:par>
                              <p:par>
                                <p:cTn id="19" presetID="1" presetClass="exit" presetSubtype="0" fill="hold" grpId="1" nodeType="withEffect">
                                  <p:stCondLst>
                                    <p:cond delay="0"/>
                                  </p:stCondLst>
                                  <p:childTnLst>
                                    <p:set>
                                      <p:cBhvr>
                                        <p:cTn id="20" dur="1" fill="hold">
                                          <p:stCondLst>
                                            <p:cond delay="0"/>
                                          </p:stCondLst>
                                        </p:cTn>
                                        <p:tgtEl>
                                          <p:spTgt spid="38"/>
                                        </p:tgtEl>
                                        <p:attrNameLst>
                                          <p:attrName>style.visibility</p:attrName>
                                        </p:attrNameLst>
                                      </p:cBhvr>
                                      <p:to>
                                        <p:strVal val="hidden"/>
                                      </p:to>
                                    </p:set>
                                  </p:childTnLst>
                                </p:cTn>
                              </p:par>
                              <p:par>
                                <p:cTn id="21" presetID="1" presetClass="exit" presetSubtype="0" fill="hold" grpId="1" nodeType="withEffect">
                                  <p:stCondLst>
                                    <p:cond delay="0"/>
                                  </p:stCondLst>
                                  <p:childTnLst>
                                    <p:set>
                                      <p:cBhvr>
                                        <p:cTn id="22" dur="1" fill="hold">
                                          <p:stCondLst>
                                            <p:cond delay="0"/>
                                          </p:stCondLst>
                                        </p:cTn>
                                        <p:tgtEl>
                                          <p:spTgt spid="27"/>
                                        </p:tgtEl>
                                        <p:attrNameLst>
                                          <p:attrName>style.visibility</p:attrName>
                                        </p:attrNameLst>
                                      </p:cBhvr>
                                      <p:to>
                                        <p:strVal val="hidden"/>
                                      </p:to>
                                    </p:set>
                                  </p:childTnLst>
                                </p:cTn>
                              </p:par>
                              <p:par>
                                <p:cTn id="23" presetID="1" presetClass="exit" presetSubtype="0" fill="hold" grpId="1" nodeType="withEffect">
                                  <p:stCondLst>
                                    <p:cond delay="0"/>
                                  </p:stCondLst>
                                  <p:childTnLst>
                                    <p:set>
                                      <p:cBhvr>
                                        <p:cTn id="24" dur="1" fill="hold">
                                          <p:stCondLst>
                                            <p:cond delay="0"/>
                                          </p:stCondLst>
                                        </p:cTn>
                                        <p:tgtEl>
                                          <p:spTgt spid="28"/>
                                        </p:tgtEl>
                                        <p:attrNameLst>
                                          <p:attrName>style.visibility</p:attrName>
                                        </p:attrNameLst>
                                      </p:cBhvr>
                                      <p:to>
                                        <p:strVal val="hidden"/>
                                      </p:to>
                                    </p:set>
                                  </p:childTnLst>
                                </p:cTn>
                              </p:par>
                              <p:par>
                                <p:cTn id="25" presetID="1" presetClass="exit" presetSubtype="0" fill="hold" grpId="1" nodeType="withEffect">
                                  <p:stCondLst>
                                    <p:cond delay="0"/>
                                  </p:stCondLst>
                                  <p:childTnLst>
                                    <p:set>
                                      <p:cBhvr>
                                        <p:cTn id="26" dur="1" fill="hold">
                                          <p:stCondLst>
                                            <p:cond delay="0"/>
                                          </p:stCondLst>
                                        </p:cTn>
                                        <p:tgtEl>
                                          <p:spTgt spid="29"/>
                                        </p:tgtEl>
                                        <p:attrNameLst>
                                          <p:attrName>style.visibility</p:attrName>
                                        </p:attrNameLst>
                                      </p:cBhvr>
                                      <p:to>
                                        <p:strVal val="hidden"/>
                                      </p:to>
                                    </p:set>
                                  </p:childTnLst>
                                </p:cTn>
                              </p:par>
                              <p:par>
                                <p:cTn id="27" presetID="1" presetClass="exit" presetSubtype="0" fill="hold" grpId="1" nodeType="withEffect">
                                  <p:stCondLst>
                                    <p:cond delay="0"/>
                                  </p:stCondLst>
                                  <p:childTnLst>
                                    <p:set>
                                      <p:cBhvr>
                                        <p:cTn id="28" dur="1" fill="hold">
                                          <p:stCondLst>
                                            <p:cond delay="0"/>
                                          </p:stCondLst>
                                        </p:cTn>
                                        <p:tgtEl>
                                          <p:spTgt spid="30"/>
                                        </p:tgtEl>
                                        <p:attrNameLst>
                                          <p:attrName>style.visibility</p:attrName>
                                        </p:attrNameLst>
                                      </p:cBhvr>
                                      <p:to>
                                        <p:strVal val="hidden"/>
                                      </p:to>
                                    </p:set>
                                  </p:childTnLst>
                                </p:cTn>
                              </p:par>
                              <p:par>
                                <p:cTn id="29" presetID="1" presetClass="exit" presetSubtype="0" fill="hold" grpId="1" nodeType="withEffect">
                                  <p:stCondLst>
                                    <p:cond delay="0"/>
                                  </p:stCondLst>
                                  <p:childTnLst>
                                    <p:set>
                                      <p:cBhvr>
                                        <p:cTn id="30" dur="1" fill="hold">
                                          <p:stCondLst>
                                            <p:cond delay="0"/>
                                          </p:stCondLst>
                                        </p:cTn>
                                        <p:tgtEl>
                                          <p:spTgt spid="31"/>
                                        </p:tgtEl>
                                        <p:attrNameLst>
                                          <p:attrName>style.visibility</p:attrName>
                                        </p:attrNameLst>
                                      </p:cBhvr>
                                      <p:to>
                                        <p:strVal val="hidden"/>
                                      </p:to>
                                    </p:set>
                                  </p:childTnLst>
                                </p:cTn>
                              </p:par>
                              <p:par>
                                <p:cTn id="31" presetID="1" presetClass="exit" presetSubtype="0" fill="hold" grpId="1" nodeType="withEffect">
                                  <p:stCondLst>
                                    <p:cond delay="0"/>
                                  </p:stCondLst>
                                  <p:childTnLst>
                                    <p:set>
                                      <p:cBhvr>
                                        <p:cTn id="32" dur="1" fill="hold">
                                          <p:stCondLst>
                                            <p:cond delay="0"/>
                                          </p:stCondLst>
                                        </p:cTn>
                                        <p:tgtEl>
                                          <p:spTgt spid="32"/>
                                        </p:tgtEl>
                                        <p:attrNameLst>
                                          <p:attrName>style.visibility</p:attrName>
                                        </p:attrNameLst>
                                      </p:cBhvr>
                                      <p:to>
                                        <p:strVal val="hidden"/>
                                      </p:to>
                                    </p:set>
                                  </p:childTnLst>
                                </p:cTn>
                              </p:par>
                              <p:par>
                                <p:cTn id="33" presetID="1" presetClass="exit" presetSubtype="0" fill="hold" grpId="0" nodeType="withEffect">
                                  <p:stCondLst>
                                    <p:cond delay="0"/>
                                  </p:stCondLst>
                                  <p:childTnLst>
                                    <p:set>
                                      <p:cBhvr>
                                        <p:cTn id="34" dur="1" fill="hold">
                                          <p:stCondLst>
                                            <p:cond delay="0"/>
                                          </p:stCondLst>
                                        </p:cTn>
                                        <p:tgtEl>
                                          <p:spTgt spid="170"/>
                                        </p:tgtEl>
                                        <p:attrNameLst>
                                          <p:attrName>style.visibility</p:attrName>
                                        </p:attrNameLst>
                                      </p:cBhvr>
                                      <p:to>
                                        <p:strVal val="hidden"/>
                                      </p:to>
                                    </p:set>
                                  </p:childTnLst>
                                </p:cTn>
                              </p:par>
                              <p:par>
                                <p:cTn id="35" presetID="1" presetClass="exit" presetSubtype="0" fill="hold" grpId="0" nodeType="withEffect">
                                  <p:stCondLst>
                                    <p:cond delay="0"/>
                                  </p:stCondLst>
                                  <p:childTnLst>
                                    <p:set>
                                      <p:cBhvr>
                                        <p:cTn id="36" dur="1" fill="hold">
                                          <p:stCondLst>
                                            <p:cond delay="0"/>
                                          </p:stCondLst>
                                        </p:cTn>
                                        <p:tgtEl>
                                          <p:spTgt spid="171"/>
                                        </p:tgtEl>
                                        <p:attrNameLst>
                                          <p:attrName>style.visibility</p:attrName>
                                        </p:attrNameLst>
                                      </p:cBhvr>
                                      <p:to>
                                        <p:strVal val="hidden"/>
                                      </p:to>
                                    </p:set>
                                  </p:childTnLst>
                                </p:cTn>
                              </p:par>
                              <p:par>
                                <p:cTn id="37" presetID="1" presetClass="exit" presetSubtype="0" fill="hold" grpId="0" nodeType="withEffect">
                                  <p:stCondLst>
                                    <p:cond delay="0"/>
                                  </p:stCondLst>
                                  <p:childTnLst>
                                    <p:set>
                                      <p:cBhvr>
                                        <p:cTn id="38" dur="1" fill="hold">
                                          <p:stCondLst>
                                            <p:cond delay="0"/>
                                          </p:stCondLst>
                                        </p:cTn>
                                        <p:tgtEl>
                                          <p:spTgt spid="172"/>
                                        </p:tgtEl>
                                        <p:attrNameLst>
                                          <p:attrName>style.visibility</p:attrName>
                                        </p:attrNameLst>
                                      </p:cBhvr>
                                      <p:to>
                                        <p:strVal val="hidden"/>
                                      </p:to>
                                    </p:set>
                                  </p:childTnLst>
                                </p:cTn>
                              </p:par>
                              <p:par>
                                <p:cTn id="39" presetID="1" presetClass="exit" presetSubtype="0" fill="hold" grpId="0" nodeType="withEffect">
                                  <p:stCondLst>
                                    <p:cond delay="0"/>
                                  </p:stCondLst>
                                  <p:childTnLst>
                                    <p:set>
                                      <p:cBhvr>
                                        <p:cTn id="40" dur="1" fill="hold">
                                          <p:stCondLst>
                                            <p:cond delay="0"/>
                                          </p:stCondLst>
                                        </p:cTn>
                                        <p:tgtEl>
                                          <p:spTgt spid="173"/>
                                        </p:tgtEl>
                                        <p:attrNameLst>
                                          <p:attrName>style.visibility</p:attrName>
                                        </p:attrNameLst>
                                      </p:cBhvr>
                                      <p:to>
                                        <p:strVal val="hidden"/>
                                      </p:to>
                                    </p:set>
                                  </p:childTnLst>
                                </p:cTn>
                              </p:par>
                              <p:par>
                                <p:cTn id="41" presetID="1" presetClass="exit" presetSubtype="0" fill="hold" grpId="0" nodeType="withEffect">
                                  <p:stCondLst>
                                    <p:cond delay="0"/>
                                  </p:stCondLst>
                                  <p:childTnLst>
                                    <p:set>
                                      <p:cBhvr>
                                        <p:cTn id="42" dur="1" fill="hold">
                                          <p:stCondLst>
                                            <p:cond delay="0"/>
                                          </p:stCondLst>
                                        </p:cTn>
                                        <p:tgtEl>
                                          <p:spTgt spid="174"/>
                                        </p:tgtEl>
                                        <p:attrNameLst>
                                          <p:attrName>style.visibility</p:attrName>
                                        </p:attrNameLst>
                                      </p:cBhvr>
                                      <p:to>
                                        <p:strVal val="hidden"/>
                                      </p:to>
                                    </p:set>
                                  </p:childTnLst>
                                </p:cTn>
                              </p:par>
                              <p:par>
                                <p:cTn id="43" presetID="1" presetClass="exit" presetSubtype="0" fill="hold" grpId="0" nodeType="withEffect">
                                  <p:stCondLst>
                                    <p:cond delay="0"/>
                                  </p:stCondLst>
                                  <p:childTnLst>
                                    <p:set>
                                      <p:cBhvr>
                                        <p:cTn id="44" dur="1" fill="hold">
                                          <p:stCondLst>
                                            <p:cond delay="0"/>
                                          </p:stCondLst>
                                        </p:cTn>
                                        <p:tgtEl>
                                          <p:spTgt spid="175"/>
                                        </p:tgtEl>
                                        <p:attrNameLst>
                                          <p:attrName>style.visibility</p:attrName>
                                        </p:attrNameLst>
                                      </p:cBhvr>
                                      <p:to>
                                        <p:strVal val="hidden"/>
                                      </p:to>
                                    </p:set>
                                  </p:childTnLst>
                                </p:cTn>
                              </p:par>
                              <p:par>
                                <p:cTn id="45" presetID="1" presetClass="exit" presetSubtype="0" fill="hold" grpId="0" nodeType="withEffect">
                                  <p:stCondLst>
                                    <p:cond delay="0"/>
                                  </p:stCondLst>
                                  <p:childTnLst>
                                    <p:set>
                                      <p:cBhvr>
                                        <p:cTn id="46" dur="1" fill="hold">
                                          <p:stCondLst>
                                            <p:cond delay="0"/>
                                          </p:stCondLst>
                                        </p:cTn>
                                        <p:tgtEl>
                                          <p:spTgt spid="176"/>
                                        </p:tgtEl>
                                        <p:attrNameLst>
                                          <p:attrName>style.visibility</p:attrName>
                                        </p:attrNameLst>
                                      </p:cBhvr>
                                      <p:to>
                                        <p:strVal val="hidden"/>
                                      </p:to>
                                    </p:set>
                                  </p:childTnLst>
                                </p:cTn>
                              </p:par>
                              <p:par>
                                <p:cTn id="47" presetID="1" presetClass="exit" presetSubtype="0" fill="hold" grpId="0" nodeType="withEffect">
                                  <p:stCondLst>
                                    <p:cond delay="0"/>
                                  </p:stCondLst>
                                  <p:childTnLst>
                                    <p:set>
                                      <p:cBhvr>
                                        <p:cTn id="48" dur="1" fill="hold">
                                          <p:stCondLst>
                                            <p:cond delay="0"/>
                                          </p:stCondLst>
                                        </p:cTn>
                                        <p:tgtEl>
                                          <p:spTgt spid="177"/>
                                        </p:tgtEl>
                                        <p:attrNameLst>
                                          <p:attrName>style.visibility</p:attrName>
                                        </p:attrNameLst>
                                      </p:cBhvr>
                                      <p:to>
                                        <p:strVal val="hidden"/>
                                      </p:to>
                                    </p:set>
                                  </p:childTnLst>
                                </p:cTn>
                              </p:par>
                              <p:par>
                                <p:cTn id="49" presetID="1" presetClass="exit" presetSubtype="0" fill="hold" grpId="0" nodeType="withEffect">
                                  <p:stCondLst>
                                    <p:cond delay="0"/>
                                  </p:stCondLst>
                                  <p:childTnLst>
                                    <p:set>
                                      <p:cBhvr>
                                        <p:cTn id="50" dur="1" fill="hold">
                                          <p:stCondLst>
                                            <p:cond delay="0"/>
                                          </p:stCondLst>
                                        </p:cTn>
                                        <p:tgtEl>
                                          <p:spTgt spid="178"/>
                                        </p:tgtEl>
                                        <p:attrNameLst>
                                          <p:attrName>style.visibility</p:attrName>
                                        </p:attrNameLst>
                                      </p:cBhvr>
                                      <p:to>
                                        <p:strVal val="hidden"/>
                                      </p:to>
                                    </p:set>
                                  </p:childTnLst>
                                </p:cTn>
                              </p:par>
                              <p:par>
                                <p:cTn id="51" presetID="1" presetClass="exit" presetSubtype="0" fill="hold" grpId="0" nodeType="withEffect">
                                  <p:stCondLst>
                                    <p:cond delay="0"/>
                                  </p:stCondLst>
                                  <p:childTnLst>
                                    <p:set>
                                      <p:cBhvr>
                                        <p:cTn id="52" dur="1" fill="hold">
                                          <p:stCondLst>
                                            <p:cond delay="0"/>
                                          </p:stCondLst>
                                        </p:cTn>
                                        <p:tgtEl>
                                          <p:spTgt spid="179"/>
                                        </p:tgtEl>
                                        <p:attrNameLst>
                                          <p:attrName>style.visibility</p:attrName>
                                        </p:attrNameLst>
                                      </p:cBhvr>
                                      <p:to>
                                        <p:strVal val="hidden"/>
                                      </p:to>
                                    </p:set>
                                  </p:childTnLst>
                                </p:cTn>
                              </p:par>
                              <p:par>
                                <p:cTn id="53" presetID="1" presetClass="exit" presetSubtype="0" fill="hold" grpId="0" nodeType="withEffect">
                                  <p:stCondLst>
                                    <p:cond delay="0"/>
                                  </p:stCondLst>
                                  <p:childTnLst>
                                    <p:set>
                                      <p:cBhvr>
                                        <p:cTn id="54" dur="1" fill="hold">
                                          <p:stCondLst>
                                            <p:cond delay="0"/>
                                          </p:stCondLst>
                                        </p:cTn>
                                        <p:tgtEl>
                                          <p:spTgt spid="180"/>
                                        </p:tgtEl>
                                        <p:attrNameLst>
                                          <p:attrName>style.visibility</p:attrName>
                                        </p:attrNameLst>
                                      </p:cBhvr>
                                      <p:to>
                                        <p:strVal val="hidden"/>
                                      </p:to>
                                    </p:set>
                                  </p:childTnLst>
                                </p:cTn>
                              </p:par>
                              <p:par>
                                <p:cTn id="55" presetID="1" presetClass="exit" presetSubtype="0" fill="hold" grpId="0" nodeType="withEffect">
                                  <p:stCondLst>
                                    <p:cond delay="0"/>
                                  </p:stCondLst>
                                  <p:childTnLst>
                                    <p:set>
                                      <p:cBhvr>
                                        <p:cTn id="56" dur="1" fill="hold">
                                          <p:stCondLst>
                                            <p:cond delay="0"/>
                                          </p:stCondLst>
                                        </p:cTn>
                                        <p:tgtEl>
                                          <p:spTgt spid="181"/>
                                        </p:tgtEl>
                                        <p:attrNameLst>
                                          <p:attrName>style.visibility</p:attrName>
                                        </p:attrNameLst>
                                      </p:cBhvr>
                                      <p:to>
                                        <p:strVal val="hidden"/>
                                      </p:to>
                                    </p:set>
                                  </p:childTnLst>
                                </p:cTn>
                              </p:par>
                              <p:par>
                                <p:cTn id="57" presetID="1" presetClass="exit" presetSubtype="0" fill="hold" grpId="0" nodeType="withEffect">
                                  <p:stCondLst>
                                    <p:cond delay="0"/>
                                  </p:stCondLst>
                                  <p:childTnLst>
                                    <p:set>
                                      <p:cBhvr>
                                        <p:cTn id="58" dur="1" fill="hold">
                                          <p:stCondLst>
                                            <p:cond delay="0"/>
                                          </p:stCondLst>
                                        </p:cTn>
                                        <p:tgtEl>
                                          <p:spTgt spid="182"/>
                                        </p:tgtEl>
                                        <p:attrNameLst>
                                          <p:attrName>style.visibility</p:attrName>
                                        </p:attrNameLst>
                                      </p:cBhvr>
                                      <p:to>
                                        <p:strVal val="hidden"/>
                                      </p:to>
                                    </p:set>
                                  </p:childTnLst>
                                </p:cTn>
                              </p:par>
                              <p:par>
                                <p:cTn id="59" presetID="1" presetClass="exit" presetSubtype="0" fill="hold" grpId="0" nodeType="withEffect">
                                  <p:stCondLst>
                                    <p:cond delay="0"/>
                                  </p:stCondLst>
                                  <p:childTnLst>
                                    <p:set>
                                      <p:cBhvr>
                                        <p:cTn id="60" dur="1" fill="hold">
                                          <p:stCondLst>
                                            <p:cond delay="0"/>
                                          </p:stCondLst>
                                        </p:cTn>
                                        <p:tgtEl>
                                          <p:spTgt spid="183"/>
                                        </p:tgtEl>
                                        <p:attrNameLst>
                                          <p:attrName>style.visibility</p:attrName>
                                        </p:attrNameLst>
                                      </p:cBhvr>
                                      <p:to>
                                        <p:strVal val="hidden"/>
                                      </p:to>
                                    </p:set>
                                  </p:childTnLst>
                                </p:cTn>
                              </p:par>
                            </p:childTnLst>
                          </p:cTn>
                        </p:par>
                        <p:par>
                          <p:cTn id="61" fill="hold">
                            <p:stCondLst>
                              <p:cond delay="0"/>
                            </p:stCondLst>
                            <p:childTnLst>
                              <p:par>
                                <p:cTn id="62" presetID="2" presetClass="entr" presetSubtype="1" fill="hold" grpId="0" nodeType="afterEffect">
                                  <p:stCondLst>
                                    <p:cond delay="0"/>
                                  </p:stCondLst>
                                  <p:iterate type="lt">
                                    <p:tmPct val="0"/>
                                  </p:iterate>
                                  <p:childTnLst>
                                    <p:set>
                                      <p:cBhvr>
                                        <p:cTn id="63" dur="1" fill="hold">
                                          <p:stCondLst>
                                            <p:cond delay="0"/>
                                          </p:stCondLst>
                                        </p:cTn>
                                        <p:tgtEl>
                                          <p:spTgt spid="39"/>
                                        </p:tgtEl>
                                        <p:attrNameLst>
                                          <p:attrName>style.visibility</p:attrName>
                                        </p:attrNameLst>
                                      </p:cBhvr>
                                      <p:to>
                                        <p:strVal val="visible"/>
                                      </p:to>
                                    </p:set>
                                    <p:anim calcmode="lin" valueType="num">
                                      <p:cBhvr additive="base">
                                        <p:cTn id="64" dur="500" fill="hold"/>
                                        <p:tgtEl>
                                          <p:spTgt spid="39"/>
                                        </p:tgtEl>
                                        <p:attrNameLst>
                                          <p:attrName>ppt_x</p:attrName>
                                        </p:attrNameLst>
                                      </p:cBhvr>
                                      <p:tavLst>
                                        <p:tav tm="0">
                                          <p:val>
                                            <p:strVal val="#ppt_x"/>
                                          </p:val>
                                        </p:tav>
                                        <p:tav tm="100000">
                                          <p:val>
                                            <p:strVal val="#ppt_x"/>
                                          </p:val>
                                        </p:tav>
                                      </p:tavLst>
                                    </p:anim>
                                    <p:anim calcmode="lin" valueType="num">
                                      <p:cBhvr additive="base">
                                        <p:cTn id="65" dur="500" fill="hold"/>
                                        <p:tgtEl>
                                          <p:spTgt spid="39"/>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62"/>
                                            </p:cond>
                                          </p:stCondLst>
                                          <p:endCondLst>
                                            <p:cond evt="onStopAudio" delay="0">
                                              <p:tgtEl>
                                                <p:sldTgt/>
                                              </p:tgtEl>
                                            </p:cond>
                                          </p:endCondLst>
                                        </p:cTn>
                                        <p:tgtEl>
                                          <p:sndTgt r:embed="rId2" name="WhizzTop.wav"/>
                                        </p:tgtEl>
                                      </p:cMediaNode>
                                    </p:audio>
                                  </p:subTnLst>
                                </p:cTn>
                              </p:par>
                              <p:par>
                                <p:cTn id="66" presetID="2" presetClass="entr" presetSubtype="8" fill="hold" grpId="0" nodeType="withEffect">
                                  <p:stCondLst>
                                    <p:cond delay="1250"/>
                                  </p:stCondLst>
                                  <p:iterate type="lt">
                                    <p:tmPct val="0"/>
                                  </p:iterate>
                                  <p:childTnLst>
                                    <p:set>
                                      <p:cBhvr>
                                        <p:cTn id="67" dur="1" fill="hold">
                                          <p:stCondLst>
                                            <p:cond delay="0"/>
                                          </p:stCondLst>
                                        </p:cTn>
                                        <p:tgtEl>
                                          <p:spTgt spid="78"/>
                                        </p:tgtEl>
                                        <p:attrNameLst>
                                          <p:attrName>style.visibility</p:attrName>
                                        </p:attrNameLst>
                                      </p:cBhvr>
                                      <p:to>
                                        <p:strVal val="visible"/>
                                      </p:to>
                                    </p:set>
                                    <p:anim calcmode="lin" valueType="num">
                                      <p:cBhvr additive="base">
                                        <p:cTn id="68" dur="500" fill="hold"/>
                                        <p:tgtEl>
                                          <p:spTgt spid="78"/>
                                        </p:tgtEl>
                                        <p:attrNameLst>
                                          <p:attrName>ppt_x</p:attrName>
                                        </p:attrNameLst>
                                      </p:cBhvr>
                                      <p:tavLst>
                                        <p:tav tm="0">
                                          <p:val>
                                            <p:strVal val="0-#ppt_w/2"/>
                                          </p:val>
                                        </p:tav>
                                        <p:tav tm="100000">
                                          <p:val>
                                            <p:strVal val="#ppt_x"/>
                                          </p:val>
                                        </p:tav>
                                      </p:tavLst>
                                    </p:anim>
                                    <p:anim calcmode="lin" valueType="num">
                                      <p:cBhvr additive="base">
                                        <p:cTn id="69" dur="500" fill="hold"/>
                                        <p:tgtEl>
                                          <p:spTgt spid="78"/>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66"/>
                                            </p:cond>
                                          </p:stCondLst>
                                          <p:endCondLst>
                                            <p:cond evt="onStopAudio" delay="0">
                                              <p:tgtEl>
                                                <p:sldTgt/>
                                              </p:tgtEl>
                                            </p:cond>
                                          </p:endCondLst>
                                        </p:cTn>
                                        <p:tgtEl>
                                          <p:sndTgt r:embed="rId3" name="WhizzLeft.wav"/>
                                        </p:tgtEl>
                                      </p:cMediaNode>
                                    </p:audio>
                                  </p:subTnLst>
                                </p:cTn>
                              </p:par>
                              <p:par>
                                <p:cTn id="70" presetID="2" presetClass="entr" presetSubtype="8" fill="hold" grpId="0" nodeType="withEffect">
                                  <p:stCondLst>
                                    <p:cond delay="2650"/>
                                  </p:stCondLst>
                                  <p:iterate type="lt">
                                    <p:tmPct val="0"/>
                                  </p:iterate>
                                  <p:childTnLst>
                                    <p:set>
                                      <p:cBhvr>
                                        <p:cTn id="71" dur="1" fill="hold">
                                          <p:stCondLst>
                                            <p:cond delay="0"/>
                                          </p:stCondLst>
                                        </p:cTn>
                                        <p:tgtEl>
                                          <p:spTgt spid="25"/>
                                        </p:tgtEl>
                                        <p:attrNameLst>
                                          <p:attrName>style.visibility</p:attrName>
                                        </p:attrNameLst>
                                      </p:cBhvr>
                                      <p:to>
                                        <p:strVal val="visible"/>
                                      </p:to>
                                    </p:set>
                                    <p:anim calcmode="lin" valueType="num">
                                      <p:cBhvr additive="base">
                                        <p:cTn id="72" dur="500" fill="hold"/>
                                        <p:tgtEl>
                                          <p:spTgt spid="25"/>
                                        </p:tgtEl>
                                        <p:attrNameLst>
                                          <p:attrName>ppt_x</p:attrName>
                                        </p:attrNameLst>
                                      </p:cBhvr>
                                      <p:tavLst>
                                        <p:tav tm="0">
                                          <p:val>
                                            <p:strVal val="0-#ppt_w/2"/>
                                          </p:val>
                                        </p:tav>
                                        <p:tav tm="100000">
                                          <p:val>
                                            <p:strVal val="#ppt_x"/>
                                          </p:val>
                                        </p:tav>
                                      </p:tavLst>
                                    </p:anim>
                                    <p:anim calcmode="lin" valueType="num">
                                      <p:cBhvr additive="base">
                                        <p:cTn id="73" dur="500" fill="hold"/>
                                        <p:tgtEl>
                                          <p:spTgt spid="25"/>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70"/>
                                            </p:cond>
                                          </p:stCondLst>
                                          <p:endCondLst>
                                            <p:cond evt="onStopAudio" delay="0">
                                              <p:tgtEl>
                                                <p:sldTgt/>
                                              </p:tgtEl>
                                            </p:cond>
                                          </p:endCondLst>
                                        </p:cTn>
                                        <p:tgtEl>
                                          <p:sndTgt r:embed="rId3" name="WhizzLeft.wav"/>
                                        </p:tgtEl>
                                      </p:cMediaNode>
                                    </p:audio>
                                  </p:subTnLst>
                                </p:cTn>
                              </p:par>
                              <p:par>
                                <p:cTn id="74" presetID="2" presetClass="entr" presetSubtype="8" fill="hold" grpId="0" nodeType="withEffect">
                                  <p:stCondLst>
                                    <p:cond delay="4000"/>
                                  </p:stCondLst>
                                  <p:iterate type="lt">
                                    <p:tmPct val="0"/>
                                  </p:iterate>
                                  <p:childTnLst>
                                    <p:set>
                                      <p:cBhvr>
                                        <p:cTn id="75" dur="1" fill="hold">
                                          <p:stCondLst>
                                            <p:cond delay="0"/>
                                          </p:stCondLst>
                                        </p:cTn>
                                        <p:tgtEl>
                                          <p:spTgt spid="72"/>
                                        </p:tgtEl>
                                        <p:attrNameLst>
                                          <p:attrName>style.visibility</p:attrName>
                                        </p:attrNameLst>
                                      </p:cBhvr>
                                      <p:to>
                                        <p:strVal val="visible"/>
                                      </p:to>
                                    </p:set>
                                    <p:anim calcmode="lin" valueType="num">
                                      <p:cBhvr additive="base">
                                        <p:cTn id="76" dur="500" fill="hold"/>
                                        <p:tgtEl>
                                          <p:spTgt spid="72"/>
                                        </p:tgtEl>
                                        <p:attrNameLst>
                                          <p:attrName>ppt_x</p:attrName>
                                        </p:attrNameLst>
                                      </p:cBhvr>
                                      <p:tavLst>
                                        <p:tav tm="0">
                                          <p:val>
                                            <p:strVal val="0-#ppt_w/2"/>
                                          </p:val>
                                        </p:tav>
                                        <p:tav tm="100000">
                                          <p:val>
                                            <p:strVal val="#ppt_x"/>
                                          </p:val>
                                        </p:tav>
                                      </p:tavLst>
                                    </p:anim>
                                    <p:anim calcmode="lin" valueType="num">
                                      <p:cBhvr additive="base">
                                        <p:cTn id="77" dur="500" fill="hold"/>
                                        <p:tgtEl>
                                          <p:spTgt spid="72"/>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74"/>
                                            </p:cond>
                                          </p:stCondLst>
                                          <p:endCondLst>
                                            <p:cond evt="onStopAudio" delay="0">
                                              <p:tgtEl>
                                                <p:sldTgt/>
                                              </p:tgtEl>
                                            </p:cond>
                                          </p:endCondLst>
                                        </p:cTn>
                                        <p:tgtEl>
                                          <p:sndTgt r:embed="rId3" name="WhizzLeft.wav"/>
                                        </p:tgtEl>
                                      </p:cMediaNode>
                                    </p:audio>
                                  </p:subTnLst>
                                </p:cTn>
                              </p:par>
                            </p:childTnLst>
                          </p:cTn>
                        </p:par>
                        <p:par>
                          <p:cTn id="78" fill="hold">
                            <p:stCondLst>
                              <p:cond delay="4500"/>
                            </p:stCondLst>
                            <p:childTnLst>
                              <p:par>
                                <p:cTn id="79" presetID="2" presetClass="entr" presetSubtype="1" fill="hold" grpId="2" nodeType="afterEffect">
                                  <p:stCondLst>
                                    <p:cond delay="500"/>
                                  </p:stCondLst>
                                  <p:iterate type="lt">
                                    <p:tmPct val="0"/>
                                  </p:iterate>
                                  <p:childTnLst>
                                    <p:set>
                                      <p:cBhvr>
                                        <p:cTn id="80" dur="1" fill="hold">
                                          <p:stCondLst>
                                            <p:cond delay="0"/>
                                          </p:stCondLst>
                                        </p:cTn>
                                        <p:tgtEl>
                                          <p:spTgt spid="4"/>
                                        </p:tgtEl>
                                        <p:attrNameLst>
                                          <p:attrName>style.visibility</p:attrName>
                                        </p:attrNameLst>
                                      </p:cBhvr>
                                      <p:to>
                                        <p:strVal val="visible"/>
                                      </p:to>
                                    </p:set>
                                    <p:anim calcmode="lin" valueType="num">
                                      <p:cBhvr additive="base">
                                        <p:cTn id="81" dur="500" fill="hold"/>
                                        <p:tgtEl>
                                          <p:spTgt spid="4"/>
                                        </p:tgtEl>
                                        <p:attrNameLst>
                                          <p:attrName>ppt_x</p:attrName>
                                        </p:attrNameLst>
                                      </p:cBhvr>
                                      <p:tavLst>
                                        <p:tav tm="0">
                                          <p:val>
                                            <p:strVal val="#ppt_x"/>
                                          </p:val>
                                        </p:tav>
                                        <p:tav tm="100000">
                                          <p:val>
                                            <p:strVal val="#ppt_x"/>
                                          </p:val>
                                        </p:tav>
                                      </p:tavLst>
                                    </p:anim>
                                    <p:anim calcmode="lin" valueType="num">
                                      <p:cBhvr additive="base">
                                        <p:cTn id="82" dur="500" fill="hold"/>
                                        <p:tgtEl>
                                          <p:spTgt spid="4"/>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79"/>
                                            </p:cond>
                                          </p:stCondLst>
                                          <p:endCondLst>
                                            <p:cond evt="onStopAudio" delay="0">
                                              <p:tgtEl>
                                                <p:sldTgt/>
                                              </p:tgtEl>
                                            </p:cond>
                                          </p:endCondLst>
                                        </p:cTn>
                                        <p:tgtEl>
                                          <p:sndTgt r:embed="rId4" name="Impact.wav"/>
                                        </p:tgtEl>
                                      </p:cMediaNode>
                                    </p:audio>
                                  </p:subTnLst>
                                </p:cTn>
                              </p:par>
                            </p:childTnLst>
                          </p:cTn>
                        </p:par>
                        <p:par>
                          <p:cTn id="83" fill="hold">
                            <p:stCondLst>
                              <p:cond delay="5500"/>
                            </p:stCondLst>
                            <p:childTnLst>
                              <p:par>
                                <p:cTn id="84" presetID="1" presetClass="entr" presetSubtype="0" fill="hold" grpId="3" nodeType="afterEffect">
                                  <p:stCondLst>
                                    <p:cond delay="1000"/>
                                  </p:stCondLst>
                                  <p:iterate type="lt">
                                    <p:tmAbs val="0"/>
                                  </p:iterate>
                                  <p:childTnLst>
                                    <p:set>
                                      <p:cBhvr>
                                        <p:cTn id="85" dur="1" fill="hold">
                                          <p:stCondLst>
                                            <p:cond delay="1999"/>
                                          </p:stCondLst>
                                        </p:cTn>
                                        <p:tgtEl>
                                          <p:spTgt spid="4"/>
                                        </p:tgtEl>
                                        <p:attrNameLst>
                                          <p:attrName>style.visibility</p:attrName>
                                        </p:attrNameLst>
                                      </p:cBhvr>
                                      <p:to>
                                        <p:strVal val="visible"/>
                                      </p:to>
                                    </p:set>
                                  </p:childTnLst>
                                  <p:subTnLst>
                                    <p:audio>
                                      <p:cMediaNode>
                                        <p:cTn display="0" masterRel="sameClick">
                                          <p:stCondLst>
                                            <p:cond evt="begin" delay="0">
                                              <p:tn val="84"/>
                                            </p:cond>
                                          </p:stCondLst>
                                          <p:endCondLst>
                                            <p:cond evt="onStopAudio" delay="0">
                                              <p:tgtEl>
                                                <p:sldTgt/>
                                              </p:tgtEl>
                                            </p:cond>
                                          </p:endCondLst>
                                        </p:cTn>
                                        <p:tgtEl>
                                          <p:sndTgt r:embed="rId5" name="cpL07S10_Headline.wav"/>
                                        </p:tgtEl>
                                      </p:cMediaNode>
                                    </p:audio>
                                  </p:subTnLst>
                                </p:cTn>
                              </p:par>
                            </p:childTnLst>
                          </p:cTn>
                        </p:par>
                      </p:childTnLst>
                    </p:cTn>
                  </p:par>
                </p:childTnLst>
              </p:cTn>
              <p:prevCondLst>
                <p:cond evt="onPrev" delay="0">
                  <p:tgtEl>
                    <p:sldTgt/>
                  </p:tgtEl>
                </p:cond>
              </p:prevCondLst>
              <p:nextCondLst>
                <p:cond evt="onNext" delay="0">
                  <p:tgtEl>
                    <p:sldTgt/>
                  </p:tgtEl>
                </p:cond>
              </p:nextCondLst>
            </p:seq>
            <p:seq concurrent="1" nextAc="seek">
              <p:cTn id="86" restart="whenNotActive" fill="hold" evtFilter="cancelBubble" nodeType="interactiveSeq">
                <p:stCondLst>
                  <p:cond evt="onClick" delay="0">
                    <p:tgtEl>
                      <p:spTgt spid="25"/>
                    </p:tgtEl>
                  </p:cond>
                </p:stCondLst>
                <p:endSync evt="end" delay="0">
                  <p:rtn val="all"/>
                </p:endSync>
                <p:childTnLst>
                  <p:par>
                    <p:cTn id="87" fill="hold">
                      <p:stCondLst>
                        <p:cond delay="0"/>
                      </p:stCondLst>
                      <p:childTnLst>
                        <p:par>
                          <p:cTn id="88" fill="hold">
                            <p:stCondLst>
                              <p:cond delay="0"/>
                            </p:stCondLst>
                            <p:childTnLst>
                              <p:par>
                                <p:cTn id="89" presetID="26" presetClass="emph" presetSubtype="0" fill="hold" grpId="1" nodeType="withEffect">
                                  <p:stCondLst>
                                    <p:cond delay="0"/>
                                  </p:stCondLst>
                                  <p:iterate type="lt">
                                    <p:tmPct val="0"/>
                                  </p:iterate>
                                  <p:childTnLst>
                                    <p:animEffect transition="out" filter="fade">
                                      <p:cBhvr>
                                        <p:cTn id="90" dur="500" tmFilter="0, 0; .2, .5; .8, .5; 1, 0"/>
                                        <p:tgtEl>
                                          <p:spTgt spid="25"/>
                                        </p:tgtEl>
                                      </p:cBhvr>
                                    </p:animEffect>
                                    <p:animScale>
                                      <p:cBhvr>
                                        <p:cTn id="91" dur="250" autoRev="1" fill="hold"/>
                                        <p:tgtEl>
                                          <p:spTgt spid="25"/>
                                        </p:tgtEl>
                                      </p:cBhvr>
                                      <p:by x="105000" y="105000"/>
                                    </p:animScale>
                                  </p:childTnLst>
                                </p:cTn>
                              </p:par>
                              <p:par>
                                <p:cTn id="92" presetID="9" presetClass="entr" presetSubtype="0" fill="hold" grpId="0" nodeType="withEffect">
                                  <p:stCondLst>
                                    <p:cond delay="0"/>
                                  </p:stCondLst>
                                  <p:childTnLst>
                                    <p:set>
                                      <p:cBhvr>
                                        <p:cTn id="93" dur="1" fill="hold">
                                          <p:stCondLst>
                                            <p:cond delay="0"/>
                                          </p:stCondLst>
                                        </p:cTn>
                                        <p:tgtEl>
                                          <p:spTgt spid="165"/>
                                        </p:tgtEl>
                                        <p:attrNameLst>
                                          <p:attrName>style.visibility</p:attrName>
                                        </p:attrNameLst>
                                      </p:cBhvr>
                                      <p:to>
                                        <p:strVal val="visible"/>
                                      </p:to>
                                    </p:set>
                                    <p:animEffect transition="in" filter="dissolve">
                                      <p:cBhvr>
                                        <p:cTn id="94" dur="500"/>
                                        <p:tgtEl>
                                          <p:spTgt spid="165"/>
                                        </p:tgtEl>
                                      </p:cBhvr>
                                    </p:animEffect>
                                  </p:childTnLst>
                                </p:cTn>
                              </p:par>
                            </p:childTnLst>
                          </p:cTn>
                        </p:par>
                        <p:par>
                          <p:cTn id="95" fill="hold">
                            <p:stCondLst>
                              <p:cond delay="500"/>
                            </p:stCondLst>
                            <p:childTnLst>
                              <p:par>
                                <p:cTn id="96" presetID="22" presetClass="entr" presetSubtype="8" fill="hold" grpId="0" nodeType="afterEffect">
                                  <p:stCondLst>
                                    <p:cond delay="0"/>
                                  </p:stCondLst>
                                  <p:iterate type="lt">
                                    <p:tmPct val="10000"/>
                                  </p:iterate>
                                  <p:childTnLst>
                                    <p:set>
                                      <p:cBhvr>
                                        <p:cTn id="97" dur="1" fill="hold">
                                          <p:stCondLst>
                                            <p:cond delay="0"/>
                                          </p:stCondLst>
                                        </p:cTn>
                                        <p:tgtEl>
                                          <p:spTgt spid="21"/>
                                        </p:tgtEl>
                                        <p:attrNameLst>
                                          <p:attrName>style.visibility</p:attrName>
                                        </p:attrNameLst>
                                      </p:cBhvr>
                                      <p:to>
                                        <p:strVal val="visible"/>
                                      </p:to>
                                    </p:set>
                                    <p:animEffect transition="in" filter="wipe(left)">
                                      <p:cBhvr>
                                        <p:cTn id="98" dur="500"/>
                                        <p:tgtEl>
                                          <p:spTgt spid="21"/>
                                        </p:tgtEl>
                                      </p:cBhvr>
                                    </p:animEffect>
                                  </p:childTnLst>
                                </p:cTn>
                              </p:par>
                              <p:par>
                                <p:cTn id="99" presetID="1" presetClass="entr" presetSubtype="0" fill="hold" grpId="1" nodeType="withEffect">
                                  <p:stCondLst>
                                    <p:cond delay="0"/>
                                  </p:stCondLst>
                                  <p:iterate type="lt">
                                    <p:tmAbs val="0"/>
                                  </p:iterate>
                                  <p:childTnLst>
                                    <p:set>
                                      <p:cBhvr>
                                        <p:cTn id="100" dur="1" fill="hold">
                                          <p:stCondLst>
                                            <p:cond delay="36599"/>
                                          </p:stCondLst>
                                        </p:cTn>
                                        <p:tgtEl>
                                          <p:spTgt spid="21"/>
                                        </p:tgtEl>
                                        <p:attrNameLst>
                                          <p:attrName>style.visibility</p:attrName>
                                        </p:attrNameLst>
                                      </p:cBhvr>
                                      <p:to>
                                        <p:strVal val="visible"/>
                                      </p:to>
                                    </p:set>
                                  </p:childTnLst>
                                  <p:subTnLst>
                                    <p:audio>
                                      <p:cMediaNode>
                                        <p:cTn display="0" masterRel="sameClick">
                                          <p:stCondLst>
                                            <p:cond evt="begin" delay="0">
                                              <p:tn val="99"/>
                                            </p:cond>
                                          </p:stCondLst>
                                          <p:endCondLst>
                                            <p:cond evt="onStopAudio" delay="0">
                                              <p:tgtEl>
                                                <p:sldTgt/>
                                              </p:tgtEl>
                                            </p:cond>
                                          </p:endCondLst>
                                        </p:cTn>
                                        <p:tgtEl>
                                          <p:sndTgt r:embed="rId6" name="cpL07S10_Clip_3.wav"/>
                                        </p:tgtEl>
                                      </p:cMediaNode>
                                    </p:audio>
                                  </p:subTnLst>
                                </p:cTn>
                              </p:par>
                              <p:par>
                                <p:cTn id="101" presetID="64" presetClass="path" presetSubtype="0" accel="50000" decel="50000" fill="hold" nodeType="withEffect">
                                  <p:stCondLst>
                                    <p:cond delay="0"/>
                                  </p:stCondLst>
                                  <p:childTnLst>
                                    <p:animMotion origin="layout" path="M -0.01042 0.04166 L -0.01268 -0.14028 " pathEditMode="relative" rAng="0" ptsTypes="AA">
                                      <p:cBhvr>
                                        <p:cTn id="102" dur="1000" fill="hold"/>
                                        <p:tgtEl>
                                          <p:spTgt spid="47"/>
                                        </p:tgtEl>
                                        <p:attrNameLst>
                                          <p:attrName>ppt_x</p:attrName>
                                          <p:attrName>ppt_y</p:attrName>
                                        </p:attrNameLst>
                                      </p:cBhvr>
                                      <p:rCtr x="-122" y="-9097"/>
                                    </p:animMotion>
                                  </p:childTnLst>
                                </p:cTn>
                              </p:par>
                              <p:par>
                                <p:cTn id="103" presetID="64" presetClass="path" presetSubtype="0" accel="50000" decel="50000" fill="hold" nodeType="withEffect">
                                  <p:stCondLst>
                                    <p:cond delay="0"/>
                                  </p:stCondLst>
                                  <p:childTnLst>
                                    <p:animMotion origin="layout" path="M -0.01094 0.04514 L -0.0132 -0.23472 " pathEditMode="fixed" rAng="0" ptsTypes="AA">
                                      <p:cBhvr>
                                        <p:cTn id="104" dur="1000" fill="hold"/>
                                        <p:tgtEl>
                                          <p:spTgt spid="176"/>
                                        </p:tgtEl>
                                        <p:attrNameLst>
                                          <p:attrName>ppt_x</p:attrName>
                                          <p:attrName>ppt_y</p:attrName>
                                        </p:attrNameLst>
                                      </p:cBhvr>
                                      <p:rCtr x="-122" y="-14005"/>
                                    </p:animMotion>
                                  </p:childTnLst>
                                </p:cTn>
                              </p:par>
                              <p:par>
                                <p:cTn id="105" presetID="2" presetClass="exit" presetSubtype="4" fill="hold" nodeType="withEffect">
                                  <p:stCondLst>
                                    <p:cond delay="6200"/>
                                  </p:stCondLst>
                                  <p:childTnLst>
                                    <p:anim calcmode="lin" valueType="num">
                                      <p:cBhvr additive="base">
                                        <p:cTn id="106" dur="500"/>
                                        <p:tgtEl>
                                          <p:spTgt spid="47"/>
                                        </p:tgtEl>
                                        <p:attrNameLst>
                                          <p:attrName>ppt_x</p:attrName>
                                        </p:attrNameLst>
                                      </p:cBhvr>
                                      <p:tavLst>
                                        <p:tav tm="0">
                                          <p:val>
                                            <p:strVal val="ppt_x"/>
                                          </p:val>
                                        </p:tav>
                                        <p:tav tm="100000">
                                          <p:val>
                                            <p:strVal val="ppt_x"/>
                                          </p:val>
                                        </p:tav>
                                      </p:tavLst>
                                    </p:anim>
                                    <p:anim calcmode="lin" valueType="num">
                                      <p:cBhvr additive="base">
                                        <p:cTn id="107" dur="500"/>
                                        <p:tgtEl>
                                          <p:spTgt spid="47"/>
                                        </p:tgtEl>
                                        <p:attrNameLst>
                                          <p:attrName>ppt_y</p:attrName>
                                        </p:attrNameLst>
                                      </p:cBhvr>
                                      <p:tavLst>
                                        <p:tav tm="0">
                                          <p:val>
                                            <p:strVal val="ppt_y"/>
                                          </p:val>
                                        </p:tav>
                                        <p:tav tm="100000">
                                          <p:val>
                                            <p:strVal val="1+ppt_h/2"/>
                                          </p:val>
                                        </p:tav>
                                      </p:tavLst>
                                    </p:anim>
                                    <p:set>
                                      <p:cBhvr>
                                        <p:cTn id="108" dur="1" fill="hold">
                                          <p:stCondLst>
                                            <p:cond delay="499"/>
                                          </p:stCondLst>
                                        </p:cTn>
                                        <p:tgtEl>
                                          <p:spTgt spid="47"/>
                                        </p:tgtEl>
                                        <p:attrNameLst>
                                          <p:attrName>style.visibility</p:attrName>
                                        </p:attrNameLst>
                                      </p:cBhvr>
                                      <p:to>
                                        <p:strVal val="hidden"/>
                                      </p:to>
                                    </p:set>
                                  </p:childTnLst>
                                </p:cTn>
                              </p:par>
                              <p:par>
                                <p:cTn id="109" presetID="2" presetClass="exit" presetSubtype="4" fill="hold" nodeType="withEffect">
                                  <p:stCondLst>
                                    <p:cond delay="6200"/>
                                  </p:stCondLst>
                                  <p:childTnLst>
                                    <p:anim calcmode="lin" valueType="num">
                                      <p:cBhvr additive="base">
                                        <p:cTn id="110" dur="500"/>
                                        <p:tgtEl>
                                          <p:spTgt spid="176"/>
                                        </p:tgtEl>
                                        <p:attrNameLst>
                                          <p:attrName>ppt_x</p:attrName>
                                        </p:attrNameLst>
                                      </p:cBhvr>
                                      <p:tavLst>
                                        <p:tav tm="0">
                                          <p:val>
                                            <p:strVal val="ppt_x"/>
                                          </p:val>
                                        </p:tav>
                                        <p:tav tm="100000">
                                          <p:val>
                                            <p:strVal val="ppt_x"/>
                                          </p:val>
                                        </p:tav>
                                      </p:tavLst>
                                    </p:anim>
                                    <p:anim calcmode="lin" valueType="num">
                                      <p:cBhvr additive="base">
                                        <p:cTn id="111" dur="500"/>
                                        <p:tgtEl>
                                          <p:spTgt spid="176"/>
                                        </p:tgtEl>
                                        <p:attrNameLst>
                                          <p:attrName>ppt_y</p:attrName>
                                        </p:attrNameLst>
                                      </p:cBhvr>
                                      <p:tavLst>
                                        <p:tav tm="0">
                                          <p:val>
                                            <p:strVal val="ppt_y"/>
                                          </p:val>
                                        </p:tav>
                                        <p:tav tm="100000">
                                          <p:val>
                                            <p:strVal val="1+ppt_h/2"/>
                                          </p:val>
                                        </p:tav>
                                      </p:tavLst>
                                    </p:anim>
                                    <p:set>
                                      <p:cBhvr>
                                        <p:cTn id="112" dur="1" fill="hold">
                                          <p:stCondLst>
                                            <p:cond delay="499"/>
                                          </p:stCondLst>
                                        </p:cTn>
                                        <p:tgtEl>
                                          <p:spTgt spid="176"/>
                                        </p:tgtEl>
                                        <p:attrNameLst>
                                          <p:attrName>style.visibility</p:attrName>
                                        </p:attrNameLst>
                                      </p:cBhvr>
                                      <p:to>
                                        <p:strVal val="hidden"/>
                                      </p:to>
                                    </p:set>
                                  </p:childTnLst>
                                </p:cTn>
                              </p:par>
                              <p:par>
                                <p:cTn id="113" presetID="64" presetClass="path" presetSubtype="0" accel="50000" decel="50000" fill="hold" nodeType="withEffect">
                                  <p:stCondLst>
                                    <p:cond delay="7500"/>
                                  </p:stCondLst>
                                  <p:childTnLst>
                                    <p:animMotion origin="layout" path="M -0.03003 0.04213 L -0.03229 -0.13982 " pathEditMode="relative" rAng="0" ptsTypes="AA">
                                      <p:cBhvr>
                                        <p:cTn id="114" dur="1000" fill="hold"/>
                                        <p:tgtEl>
                                          <p:spTgt spid="54"/>
                                        </p:tgtEl>
                                        <p:attrNameLst>
                                          <p:attrName>ppt_x</p:attrName>
                                          <p:attrName>ppt_y</p:attrName>
                                        </p:attrNameLst>
                                      </p:cBhvr>
                                      <p:rCtr x="-122" y="-9097"/>
                                    </p:animMotion>
                                  </p:childTnLst>
                                </p:cTn>
                              </p:par>
                              <p:par>
                                <p:cTn id="115" presetID="64" presetClass="path" presetSubtype="0" accel="50000" decel="50000" fill="hold" nodeType="withEffect">
                                  <p:stCondLst>
                                    <p:cond delay="7500"/>
                                  </p:stCondLst>
                                  <p:childTnLst>
                                    <p:animMotion origin="layout" path="M -0.03055 0.0419 L -0.03281 -0.23796 " pathEditMode="fixed" rAng="0" ptsTypes="AA">
                                      <p:cBhvr>
                                        <p:cTn id="116" dur="1000" fill="hold"/>
                                        <p:tgtEl>
                                          <p:spTgt spid="177"/>
                                        </p:tgtEl>
                                        <p:attrNameLst>
                                          <p:attrName>ppt_x</p:attrName>
                                          <p:attrName>ppt_y</p:attrName>
                                        </p:attrNameLst>
                                      </p:cBhvr>
                                      <p:rCtr x="-122" y="-14005"/>
                                    </p:animMotion>
                                  </p:childTnLst>
                                </p:cTn>
                              </p:par>
                              <p:par>
                                <p:cTn id="117" presetID="20" presetClass="entr" presetSubtype="0" fill="hold" nodeType="withEffect">
                                  <p:stCondLst>
                                    <p:cond delay="7700"/>
                                  </p:stCondLst>
                                  <p:childTnLst>
                                    <p:set>
                                      <p:cBhvr>
                                        <p:cTn id="118" dur="1" fill="hold">
                                          <p:stCondLst>
                                            <p:cond delay="0"/>
                                          </p:stCondLst>
                                        </p:cTn>
                                        <p:tgtEl>
                                          <p:spTgt spid="6"/>
                                        </p:tgtEl>
                                        <p:attrNameLst>
                                          <p:attrName>style.visibility</p:attrName>
                                        </p:attrNameLst>
                                      </p:cBhvr>
                                      <p:to>
                                        <p:strVal val="visible"/>
                                      </p:to>
                                    </p:set>
                                    <p:animEffect transition="in" filter="wedge">
                                      <p:cBhvr>
                                        <p:cTn id="119" dur="2000"/>
                                        <p:tgtEl>
                                          <p:spTgt spid="6"/>
                                        </p:tgtEl>
                                      </p:cBhvr>
                                    </p:animEffect>
                                  </p:childTnLst>
                                </p:cTn>
                              </p:par>
                              <p:par>
                                <p:cTn id="120" presetID="22" presetClass="entr" presetSubtype="8" fill="hold" nodeType="withEffect">
                                  <p:stCondLst>
                                    <p:cond delay="11800"/>
                                  </p:stCondLst>
                                  <p:childTnLst>
                                    <p:set>
                                      <p:cBhvr>
                                        <p:cTn id="121" dur="1" fill="hold">
                                          <p:stCondLst>
                                            <p:cond delay="0"/>
                                          </p:stCondLst>
                                        </p:cTn>
                                        <p:tgtEl>
                                          <p:spTgt spid="99"/>
                                        </p:tgtEl>
                                        <p:attrNameLst>
                                          <p:attrName>style.visibility</p:attrName>
                                        </p:attrNameLst>
                                      </p:cBhvr>
                                      <p:to>
                                        <p:strVal val="visible"/>
                                      </p:to>
                                    </p:set>
                                    <p:animEffect transition="in" filter="wipe(left)">
                                      <p:cBhvr>
                                        <p:cTn id="122" dur="1000"/>
                                        <p:tgtEl>
                                          <p:spTgt spid="99"/>
                                        </p:tgtEl>
                                      </p:cBhvr>
                                    </p:animEffect>
                                  </p:childTnLst>
                                </p:cTn>
                              </p:par>
                              <p:par>
                                <p:cTn id="123" presetID="22" presetClass="entr" presetSubtype="8" fill="hold" nodeType="withEffect">
                                  <p:stCondLst>
                                    <p:cond delay="13300"/>
                                  </p:stCondLst>
                                  <p:childTnLst>
                                    <p:set>
                                      <p:cBhvr>
                                        <p:cTn id="124" dur="1" fill="hold">
                                          <p:stCondLst>
                                            <p:cond delay="0"/>
                                          </p:stCondLst>
                                        </p:cTn>
                                        <p:tgtEl>
                                          <p:spTgt spid="10"/>
                                        </p:tgtEl>
                                        <p:attrNameLst>
                                          <p:attrName>style.visibility</p:attrName>
                                        </p:attrNameLst>
                                      </p:cBhvr>
                                      <p:to>
                                        <p:strVal val="visible"/>
                                      </p:to>
                                    </p:set>
                                    <p:animEffect transition="in" filter="wipe(left)">
                                      <p:cBhvr>
                                        <p:cTn id="125" dur="1000"/>
                                        <p:tgtEl>
                                          <p:spTgt spid="10"/>
                                        </p:tgtEl>
                                      </p:cBhvr>
                                    </p:animEffect>
                                  </p:childTnLst>
                                </p:cTn>
                              </p:par>
                              <p:par>
                                <p:cTn id="126" presetID="22" presetClass="entr" presetSubtype="8" fill="hold" nodeType="withEffect">
                                  <p:stCondLst>
                                    <p:cond delay="25500"/>
                                  </p:stCondLst>
                                  <p:childTnLst>
                                    <p:set>
                                      <p:cBhvr>
                                        <p:cTn id="127" dur="1" fill="hold">
                                          <p:stCondLst>
                                            <p:cond delay="0"/>
                                          </p:stCondLst>
                                        </p:cTn>
                                        <p:tgtEl>
                                          <p:spTgt spid="100"/>
                                        </p:tgtEl>
                                        <p:attrNameLst>
                                          <p:attrName>style.visibility</p:attrName>
                                        </p:attrNameLst>
                                      </p:cBhvr>
                                      <p:to>
                                        <p:strVal val="visible"/>
                                      </p:to>
                                    </p:set>
                                    <p:animEffect transition="in" filter="wipe(left)">
                                      <p:cBhvr>
                                        <p:cTn id="128" dur="1000"/>
                                        <p:tgtEl>
                                          <p:spTgt spid="100"/>
                                        </p:tgtEl>
                                      </p:cBhvr>
                                    </p:animEffect>
                                  </p:childTnLst>
                                </p:cTn>
                              </p:par>
                              <p:par>
                                <p:cTn id="129" presetID="1" presetClass="exit" presetSubtype="0" fill="hold" nodeType="withEffect">
                                  <p:stCondLst>
                                    <p:cond delay="36000"/>
                                  </p:stCondLst>
                                  <p:childTnLst>
                                    <p:set>
                                      <p:cBhvr>
                                        <p:cTn id="130" dur="1" fill="hold">
                                          <p:stCondLst>
                                            <p:cond delay="0"/>
                                          </p:stCondLst>
                                        </p:cTn>
                                        <p:tgtEl>
                                          <p:spTgt spid="10"/>
                                        </p:tgtEl>
                                        <p:attrNameLst>
                                          <p:attrName>style.visibility</p:attrName>
                                        </p:attrNameLst>
                                      </p:cBhvr>
                                      <p:to>
                                        <p:strVal val="hidden"/>
                                      </p:to>
                                    </p:set>
                                  </p:childTnLst>
                                </p:cTn>
                              </p:par>
                              <p:par>
                                <p:cTn id="131" presetID="1" presetClass="exit" presetSubtype="0" fill="hold" nodeType="withEffect">
                                  <p:stCondLst>
                                    <p:cond delay="36000"/>
                                  </p:stCondLst>
                                  <p:childTnLst>
                                    <p:set>
                                      <p:cBhvr>
                                        <p:cTn id="132" dur="1" fill="hold">
                                          <p:stCondLst>
                                            <p:cond delay="0"/>
                                          </p:stCondLst>
                                        </p:cTn>
                                        <p:tgtEl>
                                          <p:spTgt spid="100"/>
                                        </p:tgtEl>
                                        <p:attrNameLst>
                                          <p:attrName>style.visibility</p:attrName>
                                        </p:attrNameLst>
                                      </p:cBhvr>
                                      <p:to>
                                        <p:strVal val="hidden"/>
                                      </p:to>
                                    </p:set>
                                  </p:childTnLst>
                                </p:cTn>
                              </p:par>
                              <p:par>
                                <p:cTn id="133" presetID="1" presetClass="exit" presetSubtype="0" fill="hold" nodeType="withEffect">
                                  <p:stCondLst>
                                    <p:cond delay="36000"/>
                                  </p:stCondLst>
                                  <p:childTnLst>
                                    <p:set>
                                      <p:cBhvr>
                                        <p:cTn id="134" dur="1" fill="hold">
                                          <p:stCondLst>
                                            <p:cond delay="0"/>
                                          </p:stCondLst>
                                        </p:cTn>
                                        <p:tgtEl>
                                          <p:spTgt spid="99"/>
                                        </p:tgtEl>
                                        <p:attrNameLst>
                                          <p:attrName>style.visibility</p:attrName>
                                        </p:attrNameLst>
                                      </p:cBhvr>
                                      <p:to>
                                        <p:strVal val="hidden"/>
                                      </p:to>
                                    </p:set>
                                  </p:childTnLst>
                                </p:cTn>
                              </p:par>
                            </p:childTnLst>
                          </p:cTn>
                        </p:par>
                        <p:par>
                          <p:cTn id="135" fill="hold">
                            <p:stCondLst>
                              <p:cond delay="37100"/>
                            </p:stCondLst>
                            <p:childTnLst>
                              <p:par>
                                <p:cTn id="136" presetID="2" presetClass="exit" presetSubtype="4" fill="hold" nodeType="afterEffect">
                                  <p:stCondLst>
                                    <p:cond delay="0"/>
                                  </p:stCondLst>
                                  <p:childTnLst>
                                    <p:anim calcmode="lin" valueType="num">
                                      <p:cBhvr additive="base">
                                        <p:cTn id="137" dur="500"/>
                                        <p:tgtEl>
                                          <p:spTgt spid="54"/>
                                        </p:tgtEl>
                                        <p:attrNameLst>
                                          <p:attrName>ppt_x</p:attrName>
                                        </p:attrNameLst>
                                      </p:cBhvr>
                                      <p:tavLst>
                                        <p:tav tm="0">
                                          <p:val>
                                            <p:strVal val="ppt_x"/>
                                          </p:val>
                                        </p:tav>
                                        <p:tav tm="100000">
                                          <p:val>
                                            <p:strVal val="ppt_x"/>
                                          </p:val>
                                        </p:tav>
                                      </p:tavLst>
                                    </p:anim>
                                    <p:anim calcmode="lin" valueType="num">
                                      <p:cBhvr additive="base">
                                        <p:cTn id="138" dur="500"/>
                                        <p:tgtEl>
                                          <p:spTgt spid="54"/>
                                        </p:tgtEl>
                                        <p:attrNameLst>
                                          <p:attrName>ppt_y</p:attrName>
                                        </p:attrNameLst>
                                      </p:cBhvr>
                                      <p:tavLst>
                                        <p:tav tm="0">
                                          <p:val>
                                            <p:strVal val="ppt_y"/>
                                          </p:val>
                                        </p:tav>
                                        <p:tav tm="100000">
                                          <p:val>
                                            <p:strVal val="1+ppt_h/2"/>
                                          </p:val>
                                        </p:tav>
                                      </p:tavLst>
                                    </p:anim>
                                    <p:set>
                                      <p:cBhvr>
                                        <p:cTn id="139" dur="1" fill="hold">
                                          <p:stCondLst>
                                            <p:cond delay="499"/>
                                          </p:stCondLst>
                                        </p:cTn>
                                        <p:tgtEl>
                                          <p:spTgt spid="54"/>
                                        </p:tgtEl>
                                        <p:attrNameLst>
                                          <p:attrName>style.visibility</p:attrName>
                                        </p:attrNameLst>
                                      </p:cBhvr>
                                      <p:to>
                                        <p:strVal val="hidden"/>
                                      </p:to>
                                    </p:set>
                                  </p:childTnLst>
                                </p:cTn>
                              </p:par>
                              <p:par>
                                <p:cTn id="140" presetID="2" presetClass="exit" presetSubtype="4" fill="hold" nodeType="withEffect">
                                  <p:stCondLst>
                                    <p:cond delay="0"/>
                                  </p:stCondLst>
                                  <p:childTnLst>
                                    <p:anim calcmode="lin" valueType="num">
                                      <p:cBhvr additive="base">
                                        <p:cTn id="141" dur="500"/>
                                        <p:tgtEl>
                                          <p:spTgt spid="177"/>
                                        </p:tgtEl>
                                        <p:attrNameLst>
                                          <p:attrName>ppt_x</p:attrName>
                                        </p:attrNameLst>
                                      </p:cBhvr>
                                      <p:tavLst>
                                        <p:tav tm="0">
                                          <p:val>
                                            <p:strVal val="ppt_x"/>
                                          </p:val>
                                        </p:tav>
                                        <p:tav tm="100000">
                                          <p:val>
                                            <p:strVal val="ppt_x"/>
                                          </p:val>
                                        </p:tav>
                                      </p:tavLst>
                                    </p:anim>
                                    <p:anim calcmode="lin" valueType="num">
                                      <p:cBhvr additive="base">
                                        <p:cTn id="142" dur="500"/>
                                        <p:tgtEl>
                                          <p:spTgt spid="177"/>
                                        </p:tgtEl>
                                        <p:attrNameLst>
                                          <p:attrName>ppt_y</p:attrName>
                                        </p:attrNameLst>
                                      </p:cBhvr>
                                      <p:tavLst>
                                        <p:tav tm="0">
                                          <p:val>
                                            <p:strVal val="ppt_y"/>
                                          </p:val>
                                        </p:tav>
                                        <p:tav tm="100000">
                                          <p:val>
                                            <p:strVal val="1+ppt_h/2"/>
                                          </p:val>
                                        </p:tav>
                                      </p:tavLst>
                                    </p:anim>
                                    <p:set>
                                      <p:cBhvr>
                                        <p:cTn id="143" dur="1" fill="hold">
                                          <p:stCondLst>
                                            <p:cond delay="499"/>
                                          </p:stCondLst>
                                        </p:cTn>
                                        <p:tgtEl>
                                          <p:spTgt spid="177"/>
                                        </p:tgtEl>
                                        <p:attrNameLst>
                                          <p:attrName>style.visibility</p:attrName>
                                        </p:attrNameLst>
                                      </p:cBhvr>
                                      <p:to>
                                        <p:strVal val="hidden"/>
                                      </p:to>
                                    </p:set>
                                  </p:childTnLst>
                                </p:cTn>
                              </p:par>
                            </p:childTnLst>
                          </p:cTn>
                        </p:par>
                        <p:par>
                          <p:cTn id="144" fill="hold">
                            <p:stCondLst>
                              <p:cond delay="37600"/>
                            </p:stCondLst>
                            <p:childTnLst>
                              <p:par>
                                <p:cTn id="145" presetID="1" presetClass="entr" presetSubtype="0" fill="hold" grpId="0" nodeType="afterEffect">
                                  <p:stCondLst>
                                    <p:cond delay="0"/>
                                  </p:stCondLst>
                                  <p:childTnLst>
                                    <p:set>
                                      <p:cBhvr>
                                        <p:cTn id="146" dur="1" fill="hold">
                                          <p:stCondLst>
                                            <p:cond delay="42099"/>
                                          </p:stCondLst>
                                        </p:cTn>
                                        <p:tgtEl>
                                          <p:spTgt spid="168"/>
                                        </p:tgtEl>
                                        <p:attrNameLst>
                                          <p:attrName>style.visibility</p:attrName>
                                        </p:attrNameLst>
                                      </p:cBhvr>
                                      <p:to>
                                        <p:strVal val="visible"/>
                                      </p:to>
                                    </p:set>
                                  </p:childTnLst>
                                  <p:subTnLst>
                                    <p:audio>
                                      <p:cMediaNode>
                                        <p:cTn display="0" masterRel="sameClick">
                                          <p:stCondLst>
                                            <p:cond evt="begin" delay="0">
                                              <p:tn val="145"/>
                                            </p:cond>
                                          </p:stCondLst>
                                          <p:endCondLst>
                                            <p:cond evt="onStopAudio" delay="0">
                                              <p:tgtEl>
                                                <p:sldTgt/>
                                              </p:tgtEl>
                                            </p:cond>
                                          </p:endCondLst>
                                        </p:cTn>
                                        <p:tgtEl>
                                          <p:sndTgt r:embed="rId7" name="cpL07S10_Clip_3a.wav"/>
                                        </p:tgtEl>
                                      </p:cMediaNode>
                                    </p:audio>
                                  </p:subTnLst>
                                </p:cTn>
                              </p:par>
                              <p:par>
                                <p:cTn id="147" presetID="64" presetClass="path" presetSubtype="0" accel="50000" decel="50000" fill="hold" nodeType="withEffect">
                                  <p:stCondLst>
                                    <p:cond delay="0"/>
                                  </p:stCondLst>
                                  <p:childTnLst>
                                    <p:animMotion origin="layout" path="M -0.05122 0.0412 L -0.05347 -0.14074 " pathEditMode="relative" rAng="0" ptsTypes="AA">
                                      <p:cBhvr>
                                        <p:cTn id="148" dur="1000" fill="hold"/>
                                        <p:tgtEl>
                                          <p:spTgt spid="62"/>
                                        </p:tgtEl>
                                        <p:attrNameLst>
                                          <p:attrName>ppt_x</p:attrName>
                                          <p:attrName>ppt_y</p:attrName>
                                        </p:attrNameLst>
                                      </p:cBhvr>
                                      <p:rCtr x="-122" y="-9097"/>
                                    </p:animMotion>
                                  </p:childTnLst>
                                </p:cTn>
                              </p:par>
                              <p:par>
                                <p:cTn id="149" presetID="64" presetClass="path" presetSubtype="0" accel="50000" decel="50000" fill="hold" nodeType="withEffect">
                                  <p:stCondLst>
                                    <p:cond delay="0"/>
                                  </p:stCondLst>
                                  <p:childTnLst>
                                    <p:animMotion origin="layout" path="M -0.05105 0.04422 L -0.0533 -0.23564 " pathEditMode="fixed" rAng="0" ptsTypes="AA">
                                      <p:cBhvr>
                                        <p:cTn id="150" dur="1000" fill="hold"/>
                                        <p:tgtEl>
                                          <p:spTgt spid="178"/>
                                        </p:tgtEl>
                                        <p:attrNameLst>
                                          <p:attrName>ppt_x</p:attrName>
                                          <p:attrName>ppt_y</p:attrName>
                                        </p:attrNameLst>
                                      </p:cBhvr>
                                      <p:rCtr x="-122" y="-14005"/>
                                    </p:animMotion>
                                  </p:childTnLst>
                                </p:cTn>
                              </p:par>
                              <p:par>
                                <p:cTn id="151" presetID="22" presetClass="entr" presetSubtype="4" fill="hold" grpId="0" nodeType="withEffect">
                                  <p:stCondLst>
                                    <p:cond delay="2700"/>
                                  </p:stCondLst>
                                  <p:childTnLst>
                                    <p:set>
                                      <p:cBhvr>
                                        <p:cTn id="152" dur="1" fill="hold">
                                          <p:stCondLst>
                                            <p:cond delay="0"/>
                                          </p:stCondLst>
                                        </p:cTn>
                                        <p:tgtEl>
                                          <p:spTgt spid="18"/>
                                        </p:tgtEl>
                                        <p:attrNameLst>
                                          <p:attrName>style.visibility</p:attrName>
                                        </p:attrNameLst>
                                      </p:cBhvr>
                                      <p:to>
                                        <p:strVal val="visible"/>
                                      </p:to>
                                    </p:set>
                                    <p:animEffect transition="in" filter="wipe(down)">
                                      <p:cBhvr>
                                        <p:cTn id="153" dur="2000"/>
                                        <p:tgtEl>
                                          <p:spTgt spid="18"/>
                                        </p:tgtEl>
                                      </p:cBhvr>
                                    </p:animEffect>
                                  </p:childTnLst>
                                </p:cTn>
                              </p:par>
                              <p:par>
                                <p:cTn id="154" presetID="26" presetClass="emph" presetSubtype="0" fill="hold" grpId="1" nodeType="withEffect">
                                  <p:stCondLst>
                                    <p:cond delay="4700"/>
                                  </p:stCondLst>
                                  <p:childTnLst>
                                    <p:animEffect transition="out" filter="fade">
                                      <p:cBhvr>
                                        <p:cTn id="155" dur="500" tmFilter="0, 0; .2, .5; .8, .5; 1, 0"/>
                                        <p:tgtEl>
                                          <p:spTgt spid="18"/>
                                        </p:tgtEl>
                                      </p:cBhvr>
                                    </p:animEffect>
                                    <p:animScale>
                                      <p:cBhvr>
                                        <p:cTn id="156" dur="250" autoRev="1" fill="hold"/>
                                        <p:tgtEl>
                                          <p:spTgt spid="18"/>
                                        </p:tgtEl>
                                      </p:cBhvr>
                                      <p:by x="105000" y="105000"/>
                                    </p:animScale>
                                  </p:childTnLst>
                                </p:cTn>
                              </p:par>
                              <p:par>
                                <p:cTn id="157" presetID="22" presetClass="entr" presetSubtype="8" fill="hold" nodeType="withEffect">
                                  <p:stCondLst>
                                    <p:cond delay="6300"/>
                                  </p:stCondLst>
                                  <p:childTnLst>
                                    <p:set>
                                      <p:cBhvr>
                                        <p:cTn id="158" dur="1" fill="hold">
                                          <p:stCondLst>
                                            <p:cond delay="0"/>
                                          </p:stCondLst>
                                        </p:cTn>
                                        <p:tgtEl>
                                          <p:spTgt spid="104"/>
                                        </p:tgtEl>
                                        <p:attrNameLst>
                                          <p:attrName>style.visibility</p:attrName>
                                        </p:attrNameLst>
                                      </p:cBhvr>
                                      <p:to>
                                        <p:strVal val="visible"/>
                                      </p:to>
                                    </p:set>
                                    <p:animEffect transition="in" filter="wipe(left)">
                                      <p:cBhvr>
                                        <p:cTn id="159" dur="2000"/>
                                        <p:tgtEl>
                                          <p:spTgt spid="104"/>
                                        </p:tgtEl>
                                      </p:cBhvr>
                                    </p:animEffect>
                                  </p:childTnLst>
                                </p:cTn>
                              </p:par>
                              <p:par>
                                <p:cTn id="160" presetID="22" presetClass="entr" presetSubtype="1" fill="hold" nodeType="withEffect">
                                  <p:stCondLst>
                                    <p:cond delay="10800"/>
                                  </p:stCondLst>
                                  <p:childTnLst>
                                    <p:set>
                                      <p:cBhvr>
                                        <p:cTn id="161" dur="1" fill="hold">
                                          <p:stCondLst>
                                            <p:cond delay="0"/>
                                          </p:stCondLst>
                                        </p:cTn>
                                        <p:tgtEl>
                                          <p:spTgt spid="106"/>
                                        </p:tgtEl>
                                        <p:attrNameLst>
                                          <p:attrName>style.visibility</p:attrName>
                                        </p:attrNameLst>
                                      </p:cBhvr>
                                      <p:to>
                                        <p:strVal val="visible"/>
                                      </p:to>
                                    </p:set>
                                    <p:animEffect transition="in" filter="wipe(up)">
                                      <p:cBhvr>
                                        <p:cTn id="162" dur="1500"/>
                                        <p:tgtEl>
                                          <p:spTgt spid="106"/>
                                        </p:tgtEl>
                                      </p:cBhvr>
                                    </p:animEffect>
                                  </p:childTnLst>
                                </p:cTn>
                              </p:par>
                              <p:par>
                                <p:cTn id="163" presetID="22" presetClass="entr" presetSubtype="8" fill="hold" grpId="0" nodeType="withEffect">
                                  <p:stCondLst>
                                    <p:cond delay="12500"/>
                                  </p:stCondLst>
                                  <p:childTnLst>
                                    <p:set>
                                      <p:cBhvr>
                                        <p:cTn id="164" dur="1" fill="hold">
                                          <p:stCondLst>
                                            <p:cond delay="0"/>
                                          </p:stCondLst>
                                        </p:cTn>
                                        <p:tgtEl>
                                          <p:spTgt spid="74"/>
                                        </p:tgtEl>
                                        <p:attrNameLst>
                                          <p:attrName>style.visibility</p:attrName>
                                        </p:attrNameLst>
                                      </p:cBhvr>
                                      <p:to>
                                        <p:strVal val="visible"/>
                                      </p:to>
                                    </p:set>
                                    <p:animEffect transition="in" filter="wipe(left)">
                                      <p:cBhvr>
                                        <p:cTn id="165" dur="2000"/>
                                        <p:tgtEl>
                                          <p:spTgt spid="74"/>
                                        </p:tgtEl>
                                      </p:cBhvr>
                                    </p:animEffect>
                                  </p:childTnLst>
                                </p:cTn>
                              </p:par>
                              <p:par>
                                <p:cTn id="166" presetID="26" presetClass="emph" presetSubtype="0" fill="hold" grpId="1" nodeType="withEffect">
                                  <p:stCondLst>
                                    <p:cond delay="14500"/>
                                  </p:stCondLst>
                                  <p:childTnLst>
                                    <p:animEffect transition="out" filter="fade">
                                      <p:cBhvr>
                                        <p:cTn id="167" dur="500" tmFilter="0, 0; .2, .5; .8, .5; 1, 0"/>
                                        <p:tgtEl>
                                          <p:spTgt spid="74"/>
                                        </p:tgtEl>
                                      </p:cBhvr>
                                    </p:animEffect>
                                    <p:animScale>
                                      <p:cBhvr>
                                        <p:cTn id="168" dur="250" autoRev="1" fill="hold"/>
                                        <p:tgtEl>
                                          <p:spTgt spid="74"/>
                                        </p:tgtEl>
                                      </p:cBhvr>
                                      <p:by x="105000" y="105000"/>
                                    </p:animScale>
                                  </p:childTnLst>
                                </p:cTn>
                              </p:par>
                              <p:par>
                                <p:cTn id="169" presetID="1" presetClass="exit" presetSubtype="0" fill="hold" nodeType="withEffect">
                                  <p:stCondLst>
                                    <p:cond delay="16900"/>
                                  </p:stCondLst>
                                  <p:childTnLst>
                                    <p:set>
                                      <p:cBhvr>
                                        <p:cTn id="170" dur="1" fill="hold">
                                          <p:stCondLst>
                                            <p:cond delay="0"/>
                                          </p:stCondLst>
                                        </p:cTn>
                                        <p:tgtEl>
                                          <p:spTgt spid="106"/>
                                        </p:tgtEl>
                                        <p:attrNameLst>
                                          <p:attrName>style.visibility</p:attrName>
                                        </p:attrNameLst>
                                      </p:cBhvr>
                                      <p:to>
                                        <p:strVal val="hidden"/>
                                      </p:to>
                                    </p:set>
                                  </p:childTnLst>
                                </p:cTn>
                              </p:par>
                              <p:par>
                                <p:cTn id="171" presetID="1" presetClass="exit" presetSubtype="0" fill="hold" nodeType="withEffect">
                                  <p:stCondLst>
                                    <p:cond delay="16900"/>
                                  </p:stCondLst>
                                  <p:childTnLst>
                                    <p:set>
                                      <p:cBhvr>
                                        <p:cTn id="172" dur="1" fill="hold">
                                          <p:stCondLst>
                                            <p:cond delay="0"/>
                                          </p:stCondLst>
                                        </p:cTn>
                                        <p:tgtEl>
                                          <p:spTgt spid="104"/>
                                        </p:tgtEl>
                                        <p:attrNameLst>
                                          <p:attrName>style.visibility</p:attrName>
                                        </p:attrNameLst>
                                      </p:cBhvr>
                                      <p:to>
                                        <p:strVal val="hidden"/>
                                      </p:to>
                                    </p:set>
                                  </p:childTnLst>
                                </p:cTn>
                              </p:par>
                              <p:par>
                                <p:cTn id="173" presetID="22" presetClass="entr" presetSubtype="4" fill="hold" grpId="0" nodeType="withEffect">
                                  <p:stCondLst>
                                    <p:cond delay="16900"/>
                                  </p:stCondLst>
                                  <p:childTnLst>
                                    <p:set>
                                      <p:cBhvr>
                                        <p:cTn id="174" dur="1" fill="hold">
                                          <p:stCondLst>
                                            <p:cond delay="0"/>
                                          </p:stCondLst>
                                        </p:cTn>
                                        <p:tgtEl>
                                          <p:spTgt spid="109"/>
                                        </p:tgtEl>
                                        <p:attrNameLst>
                                          <p:attrName>style.visibility</p:attrName>
                                        </p:attrNameLst>
                                      </p:cBhvr>
                                      <p:to>
                                        <p:strVal val="visible"/>
                                      </p:to>
                                    </p:set>
                                    <p:animEffect transition="in" filter="wipe(down)">
                                      <p:cBhvr>
                                        <p:cTn id="175" dur="2000"/>
                                        <p:tgtEl>
                                          <p:spTgt spid="109"/>
                                        </p:tgtEl>
                                      </p:cBhvr>
                                    </p:animEffect>
                                  </p:childTnLst>
                                </p:cTn>
                              </p:par>
                              <p:par>
                                <p:cTn id="176" presetID="26" presetClass="emph" presetSubtype="0" fill="hold" grpId="1" nodeType="withEffect">
                                  <p:stCondLst>
                                    <p:cond delay="18900"/>
                                  </p:stCondLst>
                                  <p:childTnLst>
                                    <p:animEffect transition="out" filter="fade">
                                      <p:cBhvr>
                                        <p:cTn id="177" dur="500" tmFilter="0, 0; .2, .5; .8, .5; 1, 0"/>
                                        <p:tgtEl>
                                          <p:spTgt spid="109"/>
                                        </p:tgtEl>
                                      </p:cBhvr>
                                    </p:animEffect>
                                    <p:animScale>
                                      <p:cBhvr>
                                        <p:cTn id="178" dur="250" autoRev="1" fill="hold"/>
                                        <p:tgtEl>
                                          <p:spTgt spid="109"/>
                                        </p:tgtEl>
                                      </p:cBhvr>
                                      <p:by x="105000" y="105000"/>
                                    </p:animScale>
                                  </p:childTnLst>
                                </p:cTn>
                              </p:par>
                              <p:par>
                                <p:cTn id="179" presetID="2" presetClass="exit" presetSubtype="4" fill="hold" nodeType="withEffect">
                                  <p:stCondLst>
                                    <p:cond delay="19100"/>
                                  </p:stCondLst>
                                  <p:childTnLst>
                                    <p:anim calcmode="lin" valueType="num">
                                      <p:cBhvr additive="base">
                                        <p:cTn id="180" dur="500"/>
                                        <p:tgtEl>
                                          <p:spTgt spid="62"/>
                                        </p:tgtEl>
                                        <p:attrNameLst>
                                          <p:attrName>ppt_x</p:attrName>
                                        </p:attrNameLst>
                                      </p:cBhvr>
                                      <p:tavLst>
                                        <p:tav tm="0">
                                          <p:val>
                                            <p:strVal val="ppt_x"/>
                                          </p:val>
                                        </p:tav>
                                        <p:tav tm="100000">
                                          <p:val>
                                            <p:strVal val="ppt_x"/>
                                          </p:val>
                                        </p:tav>
                                      </p:tavLst>
                                    </p:anim>
                                    <p:anim calcmode="lin" valueType="num">
                                      <p:cBhvr additive="base">
                                        <p:cTn id="181" dur="500"/>
                                        <p:tgtEl>
                                          <p:spTgt spid="62"/>
                                        </p:tgtEl>
                                        <p:attrNameLst>
                                          <p:attrName>ppt_y</p:attrName>
                                        </p:attrNameLst>
                                      </p:cBhvr>
                                      <p:tavLst>
                                        <p:tav tm="0">
                                          <p:val>
                                            <p:strVal val="ppt_y"/>
                                          </p:val>
                                        </p:tav>
                                        <p:tav tm="100000">
                                          <p:val>
                                            <p:strVal val="1+ppt_h/2"/>
                                          </p:val>
                                        </p:tav>
                                      </p:tavLst>
                                    </p:anim>
                                    <p:set>
                                      <p:cBhvr>
                                        <p:cTn id="182" dur="1" fill="hold">
                                          <p:stCondLst>
                                            <p:cond delay="499"/>
                                          </p:stCondLst>
                                        </p:cTn>
                                        <p:tgtEl>
                                          <p:spTgt spid="62"/>
                                        </p:tgtEl>
                                        <p:attrNameLst>
                                          <p:attrName>style.visibility</p:attrName>
                                        </p:attrNameLst>
                                      </p:cBhvr>
                                      <p:to>
                                        <p:strVal val="hidden"/>
                                      </p:to>
                                    </p:set>
                                  </p:childTnLst>
                                </p:cTn>
                              </p:par>
                              <p:par>
                                <p:cTn id="183" presetID="2" presetClass="exit" presetSubtype="4" fill="hold" nodeType="withEffect">
                                  <p:stCondLst>
                                    <p:cond delay="19100"/>
                                  </p:stCondLst>
                                  <p:childTnLst>
                                    <p:anim calcmode="lin" valueType="num">
                                      <p:cBhvr additive="base">
                                        <p:cTn id="184" dur="500"/>
                                        <p:tgtEl>
                                          <p:spTgt spid="178"/>
                                        </p:tgtEl>
                                        <p:attrNameLst>
                                          <p:attrName>ppt_x</p:attrName>
                                        </p:attrNameLst>
                                      </p:cBhvr>
                                      <p:tavLst>
                                        <p:tav tm="0">
                                          <p:val>
                                            <p:strVal val="ppt_x"/>
                                          </p:val>
                                        </p:tav>
                                        <p:tav tm="100000">
                                          <p:val>
                                            <p:strVal val="ppt_x"/>
                                          </p:val>
                                        </p:tav>
                                      </p:tavLst>
                                    </p:anim>
                                    <p:anim calcmode="lin" valueType="num">
                                      <p:cBhvr additive="base">
                                        <p:cTn id="185" dur="500"/>
                                        <p:tgtEl>
                                          <p:spTgt spid="178"/>
                                        </p:tgtEl>
                                        <p:attrNameLst>
                                          <p:attrName>ppt_y</p:attrName>
                                        </p:attrNameLst>
                                      </p:cBhvr>
                                      <p:tavLst>
                                        <p:tav tm="0">
                                          <p:val>
                                            <p:strVal val="ppt_y"/>
                                          </p:val>
                                        </p:tav>
                                        <p:tav tm="100000">
                                          <p:val>
                                            <p:strVal val="1+ppt_h/2"/>
                                          </p:val>
                                        </p:tav>
                                      </p:tavLst>
                                    </p:anim>
                                    <p:set>
                                      <p:cBhvr>
                                        <p:cTn id="186" dur="1" fill="hold">
                                          <p:stCondLst>
                                            <p:cond delay="499"/>
                                          </p:stCondLst>
                                        </p:cTn>
                                        <p:tgtEl>
                                          <p:spTgt spid="178"/>
                                        </p:tgtEl>
                                        <p:attrNameLst>
                                          <p:attrName>style.visibility</p:attrName>
                                        </p:attrNameLst>
                                      </p:cBhvr>
                                      <p:to>
                                        <p:strVal val="hidden"/>
                                      </p:to>
                                    </p:set>
                                  </p:childTnLst>
                                </p:cTn>
                              </p:par>
                              <p:par>
                                <p:cTn id="187" presetID="64" presetClass="path" presetSubtype="0" accel="50000" decel="50000" fill="hold" nodeType="withEffect">
                                  <p:stCondLst>
                                    <p:cond delay="20500"/>
                                  </p:stCondLst>
                                  <p:childTnLst>
                                    <p:animMotion origin="layout" path="M -0.06944 0.04166 L -0.0717 -0.14028 " pathEditMode="relative" rAng="0" ptsTypes="AA">
                                      <p:cBhvr>
                                        <p:cTn id="188" dur="1000" fill="hold"/>
                                        <p:tgtEl>
                                          <p:spTgt spid="63"/>
                                        </p:tgtEl>
                                        <p:attrNameLst>
                                          <p:attrName>ppt_x</p:attrName>
                                          <p:attrName>ppt_y</p:attrName>
                                        </p:attrNameLst>
                                      </p:cBhvr>
                                      <p:rCtr x="-122" y="-9097"/>
                                    </p:animMotion>
                                  </p:childTnLst>
                                </p:cTn>
                              </p:par>
                              <p:par>
                                <p:cTn id="189" presetID="64" presetClass="path" presetSubtype="0" accel="50000" decel="50000" fill="hold" nodeType="withEffect">
                                  <p:stCondLst>
                                    <p:cond delay="20500"/>
                                  </p:stCondLst>
                                  <p:childTnLst>
                                    <p:animMotion origin="layout" path="M -0.07066 0.04329 L -0.07291 -0.23657 " pathEditMode="fixed" rAng="0" ptsTypes="AA">
                                      <p:cBhvr>
                                        <p:cTn id="190" dur="1000" fill="hold"/>
                                        <p:tgtEl>
                                          <p:spTgt spid="179"/>
                                        </p:tgtEl>
                                        <p:attrNameLst>
                                          <p:attrName>ppt_x</p:attrName>
                                          <p:attrName>ppt_y</p:attrName>
                                        </p:attrNameLst>
                                      </p:cBhvr>
                                      <p:rCtr x="-122" y="-14005"/>
                                    </p:animMotion>
                                  </p:childTnLst>
                                </p:cTn>
                              </p:par>
                              <p:par>
                                <p:cTn id="191" presetID="1" presetClass="entr" presetSubtype="0" fill="hold" grpId="2" nodeType="withEffect">
                                  <p:stCondLst>
                                    <p:cond delay="30200"/>
                                  </p:stCondLst>
                                  <p:childTnLst>
                                    <p:set>
                                      <p:cBhvr>
                                        <p:cTn id="192" dur="1" fill="hold">
                                          <p:stCondLst>
                                            <p:cond delay="0"/>
                                          </p:stCondLst>
                                        </p:cTn>
                                        <p:tgtEl>
                                          <p:spTgt spid="105"/>
                                        </p:tgtEl>
                                        <p:attrNameLst>
                                          <p:attrName>style.visibility</p:attrName>
                                        </p:attrNameLst>
                                      </p:cBhvr>
                                      <p:to>
                                        <p:strVal val="visible"/>
                                      </p:to>
                                    </p:set>
                                  </p:childTnLst>
                                </p:cTn>
                              </p:par>
                              <p:par>
                                <p:cTn id="193" presetID="1" presetClass="exit" presetSubtype="0" fill="hold" grpId="1" nodeType="withEffect">
                                  <p:stCondLst>
                                    <p:cond delay="30200"/>
                                  </p:stCondLst>
                                  <p:childTnLst>
                                    <p:set>
                                      <p:cBhvr>
                                        <p:cTn id="194" dur="1" fill="hold">
                                          <p:stCondLst>
                                            <p:cond delay="0"/>
                                          </p:stCondLst>
                                        </p:cTn>
                                        <p:tgtEl>
                                          <p:spTgt spid="105"/>
                                        </p:tgtEl>
                                        <p:attrNameLst>
                                          <p:attrName>style.visibility</p:attrName>
                                        </p:attrNameLst>
                                      </p:cBhvr>
                                      <p:to>
                                        <p:strVal val="hidden"/>
                                      </p:to>
                                    </p:set>
                                  </p:childTnLst>
                                </p:cTn>
                              </p:par>
                              <p:par>
                                <p:cTn id="195" presetID="1" presetClass="entr" presetSubtype="0" fill="hold" grpId="2" nodeType="withEffect">
                                  <p:stCondLst>
                                    <p:cond delay="31200"/>
                                  </p:stCondLst>
                                  <p:childTnLst>
                                    <p:set>
                                      <p:cBhvr>
                                        <p:cTn id="196" dur="1" fill="hold">
                                          <p:stCondLst>
                                            <p:cond delay="0"/>
                                          </p:stCondLst>
                                        </p:cTn>
                                        <p:tgtEl>
                                          <p:spTgt spid="107"/>
                                        </p:tgtEl>
                                        <p:attrNameLst>
                                          <p:attrName>style.visibility</p:attrName>
                                        </p:attrNameLst>
                                      </p:cBhvr>
                                      <p:to>
                                        <p:strVal val="visible"/>
                                      </p:to>
                                    </p:set>
                                  </p:childTnLst>
                                </p:cTn>
                              </p:par>
                              <p:par>
                                <p:cTn id="197" presetID="1" presetClass="exit" presetSubtype="0" fill="hold" grpId="1" nodeType="withEffect">
                                  <p:stCondLst>
                                    <p:cond delay="31200"/>
                                  </p:stCondLst>
                                  <p:childTnLst>
                                    <p:set>
                                      <p:cBhvr>
                                        <p:cTn id="198" dur="1" fill="hold">
                                          <p:stCondLst>
                                            <p:cond delay="0"/>
                                          </p:stCondLst>
                                        </p:cTn>
                                        <p:tgtEl>
                                          <p:spTgt spid="107"/>
                                        </p:tgtEl>
                                        <p:attrNameLst>
                                          <p:attrName>style.visibility</p:attrName>
                                        </p:attrNameLst>
                                      </p:cBhvr>
                                      <p:to>
                                        <p:strVal val="hidden"/>
                                      </p:to>
                                    </p:set>
                                  </p:childTnLst>
                                </p:cTn>
                              </p:par>
                              <p:par>
                                <p:cTn id="199" presetID="1" presetClass="entr" presetSubtype="0" fill="hold" grpId="2" nodeType="withEffect">
                                  <p:stCondLst>
                                    <p:cond delay="32200"/>
                                  </p:stCondLst>
                                  <p:childTnLst>
                                    <p:set>
                                      <p:cBhvr>
                                        <p:cTn id="200" dur="1" fill="hold">
                                          <p:stCondLst>
                                            <p:cond delay="0"/>
                                          </p:stCondLst>
                                        </p:cTn>
                                        <p:tgtEl>
                                          <p:spTgt spid="142"/>
                                        </p:tgtEl>
                                        <p:attrNameLst>
                                          <p:attrName>style.visibility</p:attrName>
                                        </p:attrNameLst>
                                      </p:cBhvr>
                                      <p:to>
                                        <p:strVal val="visible"/>
                                      </p:to>
                                    </p:set>
                                  </p:childTnLst>
                                </p:cTn>
                              </p:par>
                              <p:par>
                                <p:cTn id="201" presetID="1" presetClass="exit" presetSubtype="0" fill="hold" grpId="1" nodeType="withEffect">
                                  <p:stCondLst>
                                    <p:cond delay="32200"/>
                                  </p:stCondLst>
                                  <p:childTnLst>
                                    <p:set>
                                      <p:cBhvr>
                                        <p:cTn id="202" dur="1" fill="hold">
                                          <p:stCondLst>
                                            <p:cond delay="0"/>
                                          </p:stCondLst>
                                        </p:cTn>
                                        <p:tgtEl>
                                          <p:spTgt spid="142"/>
                                        </p:tgtEl>
                                        <p:attrNameLst>
                                          <p:attrName>style.visibility</p:attrName>
                                        </p:attrNameLst>
                                      </p:cBhvr>
                                      <p:to>
                                        <p:strVal val="hidden"/>
                                      </p:to>
                                    </p:set>
                                  </p:childTnLst>
                                </p:cTn>
                              </p:par>
                              <p:par>
                                <p:cTn id="203" presetID="1" presetClass="entr" presetSubtype="0" fill="hold" grpId="2" nodeType="withEffect">
                                  <p:stCondLst>
                                    <p:cond delay="33200"/>
                                  </p:stCondLst>
                                  <p:childTnLst>
                                    <p:set>
                                      <p:cBhvr>
                                        <p:cTn id="204" dur="1" fill="hold">
                                          <p:stCondLst>
                                            <p:cond delay="0"/>
                                          </p:stCondLst>
                                        </p:cTn>
                                        <p:tgtEl>
                                          <p:spTgt spid="143"/>
                                        </p:tgtEl>
                                        <p:attrNameLst>
                                          <p:attrName>style.visibility</p:attrName>
                                        </p:attrNameLst>
                                      </p:cBhvr>
                                      <p:to>
                                        <p:strVal val="visible"/>
                                      </p:to>
                                    </p:set>
                                  </p:childTnLst>
                                </p:cTn>
                              </p:par>
                              <p:par>
                                <p:cTn id="205" presetID="1" presetClass="exit" presetSubtype="0" fill="hold" grpId="1" nodeType="withEffect">
                                  <p:stCondLst>
                                    <p:cond delay="33200"/>
                                  </p:stCondLst>
                                  <p:childTnLst>
                                    <p:set>
                                      <p:cBhvr>
                                        <p:cTn id="206" dur="1" fill="hold">
                                          <p:stCondLst>
                                            <p:cond delay="0"/>
                                          </p:stCondLst>
                                        </p:cTn>
                                        <p:tgtEl>
                                          <p:spTgt spid="143"/>
                                        </p:tgtEl>
                                        <p:attrNameLst>
                                          <p:attrName>style.visibility</p:attrName>
                                        </p:attrNameLst>
                                      </p:cBhvr>
                                      <p:to>
                                        <p:strVal val="hidden"/>
                                      </p:to>
                                    </p:set>
                                  </p:childTnLst>
                                </p:cTn>
                              </p:par>
                              <p:par>
                                <p:cTn id="207" presetID="1" presetClass="entr" presetSubtype="0" fill="hold" grpId="2" nodeType="withEffect">
                                  <p:stCondLst>
                                    <p:cond delay="34200"/>
                                  </p:stCondLst>
                                  <p:childTnLst>
                                    <p:set>
                                      <p:cBhvr>
                                        <p:cTn id="208" dur="1" fill="hold">
                                          <p:stCondLst>
                                            <p:cond delay="0"/>
                                          </p:stCondLst>
                                        </p:cTn>
                                        <p:tgtEl>
                                          <p:spTgt spid="144"/>
                                        </p:tgtEl>
                                        <p:attrNameLst>
                                          <p:attrName>style.visibility</p:attrName>
                                        </p:attrNameLst>
                                      </p:cBhvr>
                                      <p:to>
                                        <p:strVal val="visible"/>
                                      </p:to>
                                    </p:set>
                                  </p:childTnLst>
                                </p:cTn>
                              </p:par>
                              <p:par>
                                <p:cTn id="209" presetID="1" presetClass="exit" presetSubtype="0" fill="hold" grpId="1" nodeType="withEffect">
                                  <p:stCondLst>
                                    <p:cond delay="34200"/>
                                  </p:stCondLst>
                                  <p:childTnLst>
                                    <p:set>
                                      <p:cBhvr>
                                        <p:cTn id="210" dur="1" fill="hold">
                                          <p:stCondLst>
                                            <p:cond delay="0"/>
                                          </p:stCondLst>
                                        </p:cTn>
                                        <p:tgtEl>
                                          <p:spTgt spid="144"/>
                                        </p:tgtEl>
                                        <p:attrNameLst>
                                          <p:attrName>style.visibility</p:attrName>
                                        </p:attrNameLst>
                                      </p:cBhvr>
                                      <p:to>
                                        <p:strVal val="hidden"/>
                                      </p:to>
                                    </p:set>
                                  </p:childTnLst>
                                </p:cTn>
                              </p:par>
                              <p:par>
                                <p:cTn id="211" presetID="1" presetClass="entr" presetSubtype="0" fill="hold" grpId="2" nodeType="withEffect">
                                  <p:stCondLst>
                                    <p:cond delay="35200"/>
                                  </p:stCondLst>
                                  <p:childTnLst>
                                    <p:set>
                                      <p:cBhvr>
                                        <p:cTn id="212" dur="1" fill="hold">
                                          <p:stCondLst>
                                            <p:cond delay="0"/>
                                          </p:stCondLst>
                                        </p:cTn>
                                        <p:tgtEl>
                                          <p:spTgt spid="145"/>
                                        </p:tgtEl>
                                        <p:attrNameLst>
                                          <p:attrName>style.visibility</p:attrName>
                                        </p:attrNameLst>
                                      </p:cBhvr>
                                      <p:to>
                                        <p:strVal val="visible"/>
                                      </p:to>
                                    </p:set>
                                  </p:childTnLst>
                                </p:cTn>
                              </p:par>
                              <p:par>
                                <p:cTn id="213" presetID="1" presetClass="exit" presetSubtype="0" fill="hold" grpId="1" nodeType="withEffect">
                                  <p:stCondLst>
                                    <p:cond delay="35200"/>
                                  </p:stCondLst>
                                  <p:childTnLst>
                                    <p:set>
                                      <p:cBhvr>
                                        <p:cTn id="214" dur="1" fill="hold">
                                          <p:stCondLst>
                                            <p:cond delay="0"/>
                                          </p:stCondLst>
                                        </p:cTn>
                                        <p:tgtEl>
                                          <p:spTgt spid="145"/>
                                        </p:tgtEl>
                                        <p:attrNameLst>
                                          <p:attrName>style.visibility</p:attrName>
                                        </p:attrNameLst>
                                      </p:cBhvr>
                                      <p:to>
                                        <p:strVal val="hidden"/>
                                      </p:to>
                                    </p:set>
                                  </p:childTnLst>
                                </p:cTn>
                              </p:par>
                              <p:par>
                                <p:cTn id="215" presetID="22" presetClass="entr" presetSubtype="8" fill="hold" grpId="0" nodeType="withEffect">
                                  <p:stCondLst>
                                    <p:cond delay="36000"/>
                                  </p:stCondLst>
                                  <p:iterate type="lt">
                                    <p:tmPct val="10000"/>
                                  </p:iterate>
                                  <p:childTnLst>
                                    <p:set>
                                      <p:cBhvr>
                                        <p:cTn id="216" dur="1" fill="hold">
                                          <p:stCondLst>
                                            <p:cond delay="0"/>
                                          </p:stCondLst>
                                        </p:cTn>
                                        <p:tgtEl>
                                          <p:spTgt spid="91"/>
                                        </p:tgtEl>
                                        <p:attrNameLst>
                                          <p:attrName>style.visibility</p:attrName>
                                        </p:attrNameLst>
                                      </p:cBhvr>
                                      <p:to>
                                        <p:strVal val="visible"/>
                                      </p:to>
                                    </p:set>
                                    <p:animEffect transition="in" filter="wipe(left)">
                                      <p:cBhvr>
                                        <p:cTn id="217" dur="500"/>
                                        <p:tgtEl>
                                          <p:spTgt spid="91"/>
                                        </p:tgtEl>
                                      </p:cBhvr>
                                    </p:animEffect>
                                  </p:childTnLst>
                                </p:cTn>
                              </p:par>
                            </p:childTnLst>
                          </p:cTn>
                        </p:par>
                        <p:par>
                          <p:cTn id="218" fill="hold">
                            <p:stCondLst>
                              <p:cond delay="79700"/>
                            </p:stCondLst>
                            <p:childTnLst>
                              <p:par>
                                <p:cTn id="219" presetID="2" presetClass="exit" presetSubtype="4" fill="hold" nodeType="afterEffect">
                                  <p:stCondLst>
                                    <p:cond delay="0"/>
                                  </p:stCondLst>
                                  <p:childTnLst>
                                    <p:anim calcmode="lin" valueType="num">
                                      <p:cBhvr additive="base">
                                        <p:cTn id="220" dur="500"/>
                                        <p:tgtEl>
                                          <p:spTgt spid="63"/>
                                        </p:tgtEl>
                                        <p:attrNameLst>
                                          <p:attrName>ppt_x</p:attrName>
                                        </p:attrNameLst>
                                      </p:cBhvr>
                                      <p:tavLst>
                                        <p:tav tm="0">
                                          <p:val>
                                            <p:strVal val="ppt_x"/>
                                          </p:val>
                                        </p:tav>
                                        <p:tav tm="100000">
                                          <p:val>
                                            <p:strVal val="ppt_x"/>
                                          </p:val>
                                        </p:tav>
                                      </p:tavLst>
                                    </p:anim>
                                    <p:anim calcmode="lin" valueType="num">
                                      <p:cBhvr additive="base">
                                        <p:cTn id="221" dur="500"/>
                                        <p:tgtEl>
                                          <p:spTgt spid="63"/>
                                        </p:tgtEl>
                                        <p:attrNameLst>
                                          <p:attrName>ppt_y</p:attrName>
                                        </p:attrNameLst>
                                      </p:cBhvr>
                                      <p:tavLst>
                                        <p:tav tm="0">
                                          <p:val>
                                            <p:strVal val="ppt_y"/>
                                          </p:val>
                                        </p:tav>
                                        <p:tav tm="100000">
                                          <p:val>
                                            <p:strVal val="1+ppt_h/2"/>
                                          </p:val>
                                        </p:tav>
                                      </p:tavLst>
                                    </p:anim>
                                    <p:set>
                                      <p:cBhvr>
                                        <p:cTn id="222" dur="1" fill="hold">
                                          <p:stCondLst>
                                            <p:cond delay="499"/>
                                          </p:stCondLst>
                                        </p:cTn>
                                        <p:tgtEl>
                                          <p:spTgt spid="63"/>
                                        </p:tgtEl>
                                        <p:attrNameLst>
                                          <p:attrName>style.visibility</p:attrName>
                                        </p:attrNameLst>
                                      </p:cBhvr>
                                      <p:to>
                                        <p:strVal val="hidden"/>
                                      </p:to>
                                    </p:set>
                                  </p:childTnLst>
                                </p:cTn>
                              </p:par>
                              <p:par>
                                <p:cTn id="223" presetID="2" presetClass="exit" presetSubtype="4" fill="hold" nodeType="withEffect">
                                  <p:stCondLst>
                                    <p:cond delay="0"/>
                                  </p:stCondLst>
                                  <p:childTnLst>
                                    <p:anim calcmode="lin" valueType="num">
                                      <p:cBhvr additive="base">
                                        <p:cTn id="224" dur="500"/>
                                        <p:tgtEl>
                                          <p:spTgt spid="179"/>
                                        </p:tgtEl>
                                        <p:attrNameLst>
                                          <p:attrName>ppt_x</p:attrName>
                                        </p:attrNameLst>
                                      </p:cBhvr>
                                      <p:tavLst>
                                        <p:tav tm="0">
                                          <p:val>
                                            <p:strVal val="ppt_x"/>
                                          </p:val>
                                        </p:tav>
                                        <p:tav tm="100000">
                                          <p:val>
                                            <p:strVal val="ppt_x"/>
                                          </p:val>
                                        </p:tav>
                                      </p:tavLst>
                                    </p:anim>
                                    <p:anim calcmode="lin" valueType="num">
                                      <p:cBhvr additive="base">
                                        <p:cTn id="225" dur="500"/>
                                        <p:tgtEl>
                                          <p:spTgt spid="179"/>
                                        </p:tgtEl>
                                        <p:attrNameLst>
                                          <p:attrName>ppt_y</p:attrName>
                                        </p:attrNameLst>
                                      </p:cBhvr>
                                      <p:tavLst>
                                        <p:tav tm="0">
                                          <p:val>
                                            <p:strVal val="ppt_y"/>
                                          </p:val>
                                        </p:tav>
                                        <p:tav tm="100000">
                                          <p:val>
                                            <p:strVal val="1+ppt_h/2"/>
                                          </p:val>
                                        </p:tav>
                                      </p:tavLst>
                                    </p:anim>
                                    <p:set>
                                      <p:cBhvr>
                                        <p:cTn id="226" dur="1" fill="hold">
                                          <p:stCondLst>
                                            <p:cond delay="499"/>
                                          </p:stCondLst>
                                        </p:cTn>
                                        <p:tgtEl>
                                          <p:spTgt spid="179"/>
                                        </p:tgtEl>
                                        <p:attrNameLst>
                                          <p:attrName>style.visibility</p:attrName>
                                        </p:attrNameLst>
                                      </p:cBhvr>
                                      <p:to>
                                        <p:strVal val="hidden"/>
                                      </p:to>
                                    </p:set>
                                  </p:childTnLst>
                                </p:cTn>
                              </p:par>
                            </p:childTnLst>
                          </p:cTn>
                        </p:par>
                        <p:par>
                          <p:cTn id="227" fill="hold">
                            <p:stCondLst>
                              <p:cond delay="80200"/>
                            </p:stCondLst>
                            <p:childTnLst>
                              <p:par>
                                <p:cTn id="228" presetID="16" presetClass="emph" presetSubtype="0" fill="hold" grpId="2" nodeType="afterEffect">
                                  <p:stCondLst>
                                    <p:cond delay="0"/>
                                  </p:stCondLst>
                                  <p:iterate type="lt">
                                    <p:tmPct val="4000"/>
                                  </p:iterate>
                                  <p:childTnLst>
                                    <p:set>
                                      <p:cBhvr override="childStyle">
                                        <p:cTn id="229" dur="500" fill="hold"/>
                                        <p:tgtEl>
                                          <p:spTgt spid="25"/>
                                        </p:tgtEl>
                                        <p:attrNameLst>
                                          <p:attrName>style.color</p:attrName>
                                        </p:attrNameLst>
                                      </p:cBhvr>
                                      <p:to>
                                        <p:clrVal>
                                          <a:srgbClr val="C00000"/>
                                        </p:clrVal>
                                      </p:to>
                                    </p:set>
                                    <p:set>
                                      <p:cBhvr>
                                        <p:cTn id="230" dur="500" fill="hold"/>
                                        <p:tgtEl>
                                          <p:spTgt spid="25"/>
                                        </p:tgtEl>
                                        <p:attrNameLst>
                                          <p:attrName>fillcolor</p:attrName>
                                        </p:attrNameLst>
                                      </p:cBhvr>
                                      <p:to>
                                        <p:clrVal>
                                          <a:srgbClr val="C00000"/>
                                        </p:clrVal>
                                      </p:to>
                                    </p:set>
                                    <p:set>
                                      <p:cBhvr>
                                        <p:cTn id="231" dur="500" fill="hold"/>
                                        <p:tgtEl>
                                          <p:spTgt spid="25"/>
                                        </p:tgtEl>
                                        <p:attrNameLst>
                                          <p:attrName>fill.type</p:attrName>
                                        </p:attrNameLst>
                                      </p:cBhvr>
                                      <p:to>
                                        <p:strVal val="solid"/>
                                      </p:to>
                                    </p:set>
                                  </p:childTnLst>
                                </p:cTn>
                              </p:par>
                            </p:childTnLst>
                          </p:cTn>
                        </p:par>
                      </p:childTnLst>
                    </p:cTn>
                  </p:par>
                </p:childTnLst>
              </p:cTn>
              <p:nextCondLst>
                <p:cond evt="onClick" delay="0">
                  <p:tgtEl>
                    <p:spTgt spid="25"/>
                  </p:tgtEl>
                </p:cond>
              </p:nextCondLst>
            </p:seq>
            <p:seq concurrent="1" nextAc="seek">
              <p:cTn id="232" restart="whenNotActive" fill="hold" evtFilter="cancelBubble" nodeType="interactiveSeq">
                <p:stCondLst>
                  <p:cond evt="onClick" delay="0">
                    <p:tgtEl>
                      <p:spTgt spid="72"/>
                    </p:tgtEl>
                  </p:cond>
                </p:stCondLst>
                <p:endSync evt="end" delay="0">
                  <p:rtn val="all"/>
                </p:endSync>
                <p:childTnLst>
                  <p:par>
                    <p:cTn id="233" fill="hold">
                      <p:stCondLst>
                        <p:cond delay="0"/>
                      </p:stCondLst>
                      <p:childTnLst>
                        <p:par>
                          <p:cTn id="234" fill="hold">
                            <p:stCondLst>
                              <p:cond delay="0"/>
                            </p:stCondLst>
                            <p:childTnLst>
                              <p:par>
                                <p:cTn id="235" presetID="26" presetClass="emph" presetSubtype="0" fill="hold" grpId="1" nodeType="withEffect">
                                  <p:stCondLst>
                                    <p:cond delay="0"/>
                                  </p:stCondLst>
                                  <p:iterate type="lt">
                                    <p:tmPct val="0"/>
                                  </p:iterate>
                                  <p:childTnLst>
                                    <p:animEffect transition="out" filter="fade">
                                      <p:cBhvr>
                                        <p:cTn id="236" dur="500" tmFilter="0, 0; .2, .5; .8, .5; 1, 0"/>
                                        <p:tgtEl>
                                          <p:spTgt spid="72"/>
                                        </p:tgtEl>
                                      </p:cBhvr>
                                    </p:animEffect>
                                    <p:animScale>
                                      <p:cBhvr>
                                        <p:cTn id="237" dur="250" autoRev="1" fill="hold"/>
                                        <p:tgtEl>
                                          <p:spTgt spid="72"/>
                                        </p:tgtEl>
                                      </p:cBhvr>
                                      <p:by x="105000" y="105000"/>
                                    </p:animScale>
                                  </p:childTnLst>
                                </p:cTn>
                              </p:par>
                              <p:par>
                                <p:cTn id="238" presetID="9" presetClass="entr" presetSubtype="0" fill="hold" grpId="1" nodeType="withEffect">
                                  <p:stCondLst>
                                    <p:cond delay="0"/>
                                  </p:stCondLst>
                                  <p:childTnLst>
                                    <p:set>
                                      <p:cBhvr>
                                        <p:cTn id="239" dur="1" fill="hold">
                                          <p:stCondLst>
                                            <p:cond delay="0"/>
                                          </p:stCondLst>
                                        </p:cTn>
                                        <p:tgtEl>
                                          <p:spTgt spid="165"/>
                                        </p:tgtEl>
                                        <p:attrNameLst>
                                          <p:attrName>style.visibility</p:attrName>
                                        </p:attrNameLst>
                                      </p:cBhvr>
                                      <p:to>
                                        <p:strVal val="visible"/>
                                      </p:to>
                                    </p:set>
                                    <p:animEffect transition="in" filter="dissolve">
                                      <p:cBhvr>
                                        <p:cTn id="240" dur="500"/>
                                        <p:tgtEl>
                                          <p:spTgt spid="165"/>
                                        </p:tgtEl>
                                      </p:cBhvr>
                                    </p:animEffect>
                                  </p:childTnLst>
                                </p:cTn>
                              </p:par>
                            </p:childTnLst>
                          </p:cTn>
                        </p:par>
                        <p:par>
                          <p:cTn id="241" fill="hold">
                            <p:stCondLst>
                              <p:cond delay="500"/>
                            </p:stCondLst>
                            <p:childTnLst>
                              <p:par>
                                <p:cTn id="242" presetID="22" presetClass="entr" presetSubtype="8" fill="hold" grpId="0" nodeType="afterEffect">
                                  <p:stCondLst>
                                    <p:cond delay="0"/>
                                  </p:stCondLst>
                                  <p:iterate type="lt">
                                    <p:tmPct val="10000"/>
                                  </p:iterate>
                                  <p:childTnLst>
                                    <p:set>
                                      <p:cBhvr>
                                        <p:cTn id="243" dur="1" fill="hold">
                                          <p:stCondLst>
                                            <p:cond delay="0"/>
                                          </p:stCondLst>
                                        </p:cTn>
                                        <p:tgtEl>
                                          <p:spTgt spid="9"/>
                                        </p:tgtEl>
                                        <p:attrNameLst>
                                          <p:attrName>style.visibility</p:attrName>
                                        </p:attrNameLst>
                                      </p:cBhvr>
                                      <p:to>
                                        <p:strVal val="visible"/>
                                      </p:to>
                                    </p:set>
                                    <p:animEffect transition="in" filter="wipe(left)">
                                      <p:cBhvr>
                                        <p:cTn id="244" dur="500"/>
                                        <p:tgtEl>
                                          <p:spTgt spid="9"/>
                                        </p:tgtEl>
                                      </p:cBhvr>
                                    </p:animEffect>
                                  </p:childTnLst>
                                </p:cTn>
                              </p:par>
                              <p:par>
                                <p:cTn id="245" presetID="1" presetClass="entr" presetSubtype="0" fill="hold" grpId="1" nodeType="withEffect">
                                  <p:stCondLst>
                                    <p:cond delay="0"/>
                                  </p:stCondLst>
                                  <p:iterate type="lt">
                                    <p:tmAbs val="0"/>
                                  </p:iterate>
                                  <p:childTnLst>
                                    <p:set>
                                      <p:cBhvr>
                                        <p:cTn id="246" dur="1" fill="hold">
                                          <p:stCondLst>
                                            <p:cond delay="39299"/>
                                          </p:stCondLst>
                                        </p:cTn>
                                        <p:tgtEl>
                                          <p:spTgt spid="9"/>
                                        </p:tgtEl>
                                        <p:attrNameLst>
                                          <p:attrName>style.visibility</p:attrName>
                                        </p:attrNameLst>
                                      </p:cBhvr>
                                      <p:to>
                                        <p:strVal val="visible"/>
                                      </p:to>
                                    </p:set>
                                  </p:childTnLst>
                                  <p:subTnLst>
                                    <p:audio>
                                      <p:cMediaNode>
                                        <p:cTn display="0" masterRel="sameClick">
                                          <p:stCondLst>
                                            <p:cond evt="begin" delay="0">
                                              <p:tn val="245"/>
                                            </p:cond>
                                          </p:stCondLst>
                                          <p:endCondLst>
                                            <p:cond evt="onStopAudio" delay="0">
                                              <p:tgtEl>
                                                <p:sldTgt/>
                                              </p:tgtEl>
                                            </p:cond>
                                          </p:endCondLst>
                                        </p:cTn>
                                        <p:tgtEl>
                                          <p:sndTgt r:embed="rId8" name="cpL07S10_Clip_4.wav"/>
                                        </p:tgtEl>
                                      </p:cMediaNode>
                                    </p:audio>
                                  </p:subTnLst>
                                </p:cTn>
                              </p:par>
                              <p:par>
                                <p:cTn id="247" presetID="64" presetClass="path" presetSubtype="0" accel="50000" decel="50000" fill="hold" nodeType="withEffect">
                                  <p:stCondLst>
                                    <p:cond delay="0"/>
                                  </p:stCondLst>
                                  <p:childTnLst>
                                    <p:animMotion origin="layout" path="M -0.08889 0.0412 L -0.09114 -0.14074 " pathEditMode="relative" rAng="0" ptsTypes="AA">
                                      <p:cBhvr>
                                        <p:cTn id="248" dur="1000" fill="hold"/>
                                        <p:tgtEl>
                                          <p:spTgt spid="65"/>
                                        </p:tgtEl>
                                        <p:attrNameLst>
                                          <p:attrName>ppt_x</p:attrName>
                                          <p:attrName>ppt_y</p:attrName>
                                        </p:attrNameLst>
                                      </p:cBhvr>
                                      <p:rCtr x="-122" y="-9097"/>
                                    </p:animMotion>
                                  </p:childTnLst>
                                </p:cTn>
                              </p:par>
                              <p:par>
                                <p:cTn id="249" presetID="64" presetClass="path" presetSubtype="0" accel="50000" decel="50000" fill="hold" nodeType="withEffect">
                                  <p:stCondLst>
                                    <p:cond delay="0"/>
                                  </p:stCondLst>
                                  <p:childTnLst>
                                    <p:animMotion origin="layout" path="M -0.08958 0.04144 L -0.09184 -0.23842 " pathEditMode="fixed" rAng="0" ptsTypes="AA">
                                      <p:cBhvr>
                                        <p:cTn id="250" dur="1000" fill="hold"/>
                                        <p:tgtEl>
                                          <p:spTgt spid="180"/>
                                        </p:tgtEl>
                                        <p:attrNameLst>
                                          <p:attrName>ppt_x</p:attrName>
                                          <p:attrName>ppt_y</p:attrName>
                                        </p:attrNameLst>
                                      </p:cBhvr>
                                      <p:rCtr x="-122" y="-14005"/>
                                    </p:animMotion>
                                  </p:childTnLst>
                                </p:cTn>
                              </p:par>
                              <p:par>
                                <p:cTn id="251" presetID="2" presetClass="exit" presetSubtype="4" fill="hold" nodeType="withEffect">
                                  <p:stCondLst>
                                    <p:cond delay="6800"/>
                                  </p:stCondLst>
                                  <p:childTnLst>
                                    <p:anim calcmode="lin" valueType="num">
                                      <p:cBhvr additive="base">
                                        <p:cTn id="252" dur="500"/>
                                        <p:tgtEl>
                                          <p:spTgt spid="65"/>
                                        </p:tgtEl>
                                        <p:attrNameLst>
                                          <p:attrName>ppt_x</p:attrName>
                                        </p:attrNameLst>
                                      </p:cBhvr>
                                      <p:tavLst>
                                        <p:tav tm="0">
                                          <p:val>
                                            <p:strVal val="ppt_x"/>
                                          </p:val>
                                        </p:tav>
                                        <p:tav tm="100000">
                                          <p:val>
                                            <p:strVal val="ppt_x"/>
                                          </p:val>
                                        </p:tav>
                                      </p:tavLst>
                                    </p:anim>
                                    <p:anim calcmode="lin" valueType="num">
                                      <p:cBhvr additive="base">
                                        <p:cTn id="253" dur="500"/>
                                        <p:tgtEl>
                                          <p:spTgt spid="65"/>
                                        </p:tgtEl>
                                        <p:attrNameLst>
                                          <p:attrName>ppt_y</p:attrName>
                                        </p:attrNameLst>
                                      </p:cBhvr>
                                      <p:tavLst>
                                        <p:tav tm="0">
                                          <p:val>
                                            <p:strVal val="ppt_y"/>
                                          </p:val>
                                        </p:tav>
                                        <p:tav tm="100000">
                                          <p:val>
                                            <p:strVal val="1+ppt_h/2"/>
                                          </p:val>
                                        </p:tav>
                                      </p:tavLst>
                                    </p:anim>
                                    <p:set>
                                      <p:cBhvr>
                                        <p:cTn id="254" dur="1" fill="hold">
                                          <p:stCondLst>
                                            <p:cond delay="499"/>
                                          </p:stCondLst>
                                        </p:cTn>
                                        <p:tgtEl>
                                          <p:spTgt spid="65"/>
                                        </p:tgtEl>
                                        <p:attrNameLst>
                                          <p:attrName>style.visibility</p:attrName>
                                        </p:attrNameLst>
                                      </p:cBhvr>
                                      <p:to>
                                        <p:strVal val="hidden"/>
                                      </p:to>
                                    </p:set>
                                  </p:childTnLst>
                                </p:cTn>
                              </p:par>
                              <p:par>
                                <p:cTn id="255" presetID="2" presetClass="exit" presetSubtype="4" fill="hold" nodeType="withEffect">
                                  <p:stCondLst>
                                    <p:cond delay="6800"/>
                                  </p:stCondLst>
                                  <p:childTnLst>
                                    <p:anim calcmode="lin" valueType="num">
                                      <p:cBhvr additive="base">
                                        <p:cTn id="256" dur="500"/>
                                        <p:tgtEl>
                                          <p:spTgt spid="180"/>
                                        </p:tgtEl>
                                        <p:attrNameLst>
                                          <p:attrName>ppt_x</p:attrName>
                                        </p:attrNameLst>
                                      </p:cBhvr>
                                      <p:tavLst>
                                        <p:tav tm="0">
                                          <p:val>
                                            <p:strVal val="ppt_x"/>
                                          </p:val>
                                        </p:tav>
                                        <p:tav tm="100000">
                                          <p:val>
                                            <p:strVal val="ppt_x"/>
                                          </p:val>
                                        </p:tav>
                                      </p:tavLst>
                                    </p:anim>
                                    <p:anim calcmode="lin" valueType="num">
                                      <p:cBhvr additive="base">
                                        <p:cTn id="257" dur="500"/>
                                        <p:tgtEl>
                                          <p:spTgt spid="180"/>
                                        </p:tgtEl>
                                        <p:attrNameLst>
                                          <p:attrName>ppt_y</p:attrName>
                                        </p:attrNameLst>
                                      </p:cBhvr>
                                      <p:tavLst>
                                        <p:tav tm="0">
                                          <p:val>
                                            <p:strVal val="ppt_y"/>
                                          </p:val>
                                        </p:tav>
                                        <p:tav tm="100000">
                                          <p:val>
                                            <p:strVal val="1+ppt_h/2"/>
                                          </p:val>
                                        </p:tav>
                                      </p:tavLst>
                                    </p:anim>
                                    <p:set>
                                      <p:cBhvr>
                                        <p:cTn id="258" dur="1" fill="hold">
                                          <p:stCondLst>
                                            <p:cond delay="499"/>
                                          </p:stCondLst>
                                        </p:cTn>
                                        <p:tgtEl>
                                          <p:spTgt spid="180"/>
                                        </p:tgtEl>
                                        <p:attrNameLst>
                                          <p:attrName>style.visibility</p:attrName>
                                        </p:attrNameLst>
                                      </p:cBhvr>
                                      <p:to>
                                        <p:strVal val="hidden"/>
                                      </p:to>
                                    </p:set>
                                  </p:childTnLst>
                                </p:cTn>
                              </p:par>
                              <p:par>
                                <p:cTn id="259" presetID="64" presetClass="path" presetSubtype="0" accel="50000" decel="50000" fill="hold" nodeType="withEffect">
                                  <p:stCondLst>
                                    <p:cond delay="8100"/>
                                  </p:stCondLst>
                                  <p:childTnLst>
                                    <p:animMotion origin="layout" path="M -0.10885 0.04027 L -0.11111 -0.14167 " pathEditMode="relative" rAng="0" ptsTypes="AA">
                                      <p:cBhvr>
                                        <p:cTn id="260" dur="1000" fill="hold"/>
                                        <p:tgtEl>
                                          <p:spTgt spid="37"/>
                                        </p:tgtEl>
                                        <p:attrNameLst>
                                          <p:attrName>ppt_x</p:attrName>
                                          <p:attrName>ppt_y</p:attrName>
                                        </p:attrNameLst>
                                      </p:cBhvr>
                                      <p:rCtr x="-122" y="-9097"/>
                                    </p:animMotion>
                                  </p:childTnLst>
                                </p:cTn>
                              </p:par>
                              <p:par>
                                <p:cTn id="261" presetID="64" presetClass="path" presetSubtype="0" accel="50000" decel="50000" fill="hold" nodeType="withEffect">
                                  <p:stCondLst>
                                    <p:cond delay="8100"/>
                                  </p:stCondLst>
                                  <p:childTnLst>
                                    <p:animMotion origin="layout" path="M -0.11007 0.04329 L -0.11232 -0.23657 " pathEditMode="fixed" rAng="0" ptsTypes="AA">
                                      <p:cBhvr>
                                        <p:cTn id="262" dur="1000" fill="hold"/>
                                        <p:tgtEl>
                                          <p:spTgt spid="181"/>
                                        </p:tgtEl>
                                        <p:attrNameLst>
                                          <p:attrName>ppt_x</p:attrName>
                                          <p:attrName>ppt_y</p:attrName>
                                        </p:attrNameLst>
                                      </p:cBhvr>
                                      <p:rCtr x="-122" y="-14005"/>
                                    </p:animMotion>
                                  </p:childTnLst>
                                </p:cTn>
                              </p:par>
                              <p:par>
                                <p:cTn id="263" presetID="20" presetClass="entr" presetSubtype="0" fill="hold" nodeType="withEffect">
                                  <p:stCondLst>
                                    <p:cond delay="8100"/>
                                  </p:stCondLst>
                                  <p:childTnLst>
                                    <p:set>
                                      <p:cBhvr>
                                        <p:cTn id="264" dur="1" fill="hold">
                                          <p:stCondLst>
                                            <p:cond delay="0"/>
                                          </p:stCondLst>
                                        </p:cTn>
                                        <p:tgtEl>
                                          <p:spTgt spid="11"/>
                                        </p:tgtEl>
                                        <p:attrNameLst>
                                          <p:attrName>style.visibility</p:attrName>
                                        </p:attrNameLst>
                                      </p:cBhvr>
                                      <p:to>
                                        <p:strVal val="visible"/>
                                      </p:to>
                                    </p:set>
                                    <p:animEffect transition="in" filter="wedge">
                                      <p:cBhvr>
                                        <p:cTn id="265" dur="2000"/>
                                        <p:tgtEl>
                                          <p:spTgt spid="11"/>
                                        </p:tgtEl>
                                      </p:cBhvr>
                                    </p:animEffect>
                                  </p:childTnLst>
                                </p:cTn>
                              </p:par>
                              <p:par>
                                <p:cTn id="266" presetID="22" presetClass="entr" presetSubtype="8" fill="hold" nodeType="withEffect">
                                  <p:stCondLst>
                                    <p:cond delay="10700"/>
                                  </p:stCondLst>
                                  <p:childTnLst>
                                    <p:set>
                                      <p:cBhvr>
                                        <p:cTn id="267" dur="1" fill="hold">
                                          <p:stCondLst>
                                            <p:cond delay="0"/>
                                          </p:stCondLst>
                                        </p:cTn>
                                        <p:tgtEl>
                                          <p:spTgt spid="147"/>
                                        </p:tgtEl>
                                        <p:attrNameLst>
                                          <p:attrName>style.visibility</p:attrName>
                                        </p:attrNameLst>
                                      </p:cBhvr>
                                      <p:to>
                                        <p:strVal val="visible"/>
                                      </p:to>
                                    </p:set>
                                    <p:animEffect transition="in" filter="wipe(left)">
                                      <p:cBhvr>
                                        <p:cTn id="268" dur="1000"/>
                                        <p:tgtEl>
                                          <p:spTgt spid="147"/>
                                        </p:tgtEl>
                                      </p:cBhvr>
                                    </p:animEffect>
                                  </p:childTnLst>
                                </p:cTn>
                              </p:par>
                              <p:par>
                                <p:cTn id="269" presetID="22" presetClass="entr" presetSubtype="8" fill="hold" nodeType="withEffect">
                                  <p:stCondLst>
                                    <p:cond delay="12400"/>
                                  </p:stCondLst>
                                  <p:childTnLst>
                                    <p:set>
                                      <p:cBhvr>
                                        <p:cTn id="270" dur="1" fill="hold">
                                          <p:stCondLst>
                                            <p:cond delay="0"/>
                                          </p:stCondLst>
                                        </p:cTn>
                                        <p:tgtEl>
                                          <p:spTgt spid="146"/>
                                        </p:tgtEl>
                                        <p:attrNameLst>
                                          <p:attrName>style.visibility</p:attrName>
                                        </p:attrNameLst>
                                      </p:cBhvr>
                                      <p:to>
                                        <p:strVal val="visible"/>
                                      </p:to>
                                    </p:set>
                                    <p:animEffect transition="in" filter="wipe(left)">
                                      <p:cBhvr>
                                        <p:cTn id="271" dur="1000"/>
                                        <p:tgtEl>
                                          <p:spTgt spid="146"/>
                                        </p:tgtEl>
                                      </p:cBhvr>
                                    </p:animEffect>
                                  </p:childTnLst>
                                </p:cTn>
                              </p:par>
                              <p:par>
                                <p:cTn id="272" presetID="22" presetClass="entr" presetSubtype="4" fill="hold" grpId="0" nodeType="withEffect">
                                  <p:stCondLst>
                                    <p:cond delay="28000"/>
                                  </p:stCondLst>
                                  <p:childTnLst>
                                    <p:set>
                                      <p:cBhvr>
                                        <p:cTn id="273" dur="1" fill="hold">
                                          <p:stCondLst>
                                            <p:cond delay="0"/>
                                          </p:stCondLst>
                                        </p:cTn>
                                        <p:tgtEl>
                                          <p:spTgt spid="117"/>
                                        </p:tgtEl>
                                        <p:attrNameLst>
                                          <p:attrName>style.visibility</p:attrName>
                                        </p:attrNameLst>
                                      </p:cBhvr>
                                      <p:to>
                                        <p:strVal val="visible"/>
                                      </p:to>
                                    </p:set>
                                    <p:animEffect transition="in" filter="wipe(down)">
                                      <p:cBhvr>
                                        <p:cTn id="274" dur="2000"/>
                                        <p:tgtEl>
                                          <p:spTgt spid="117"/>
                                        </p:tgtEl>
                                      </p:cBhvr>
                                    </p:animEffect>
                                  </p:childTnLst>
                                </p:cTn>
                              </p:par>
                              <p:par>
                                <p:cTn id="275" presetID="26" presetClass="emph" presetSubtype="0" fill="hold" grpId="1" nodeType="withEffect">
                                  <p:stCondLst>
                                    <p:cond delay="30000"/>
                                  </p:stCondLst>
                                  <p:childTnLst>
                                    <p:animEffect transition="out" filter="fade">
                                      <p:cBhvr>
                                        <p:cTn id="276" dur="500" tmFilter="0, 0; .2, .5; .8, .5; 1, 0"/>
                                        <p:tgtEl>
                                          <p:spTgt spid="117"/>
                                        </p:tgtEl>
                                      </p:cBhvr>
                                    </p:animEffect>
                                    <p:animScale>
                                      <p:cBhvr>
                                        <p:cTn id="277" dur="250" autoRev="1" fill="hold"/>
                                        <p:tgtEl>
                                          <p:spTgt spid="117"/>
                                        </p:tgtEl>
                                      </p:cBhvr>
                                      <p:by x="105000" y="105000"/>
                                    </p:animScale>
                                  </p:childTnLst>
                                </p:cTn>
                              </p:par>
                              <p:par>
                                <p:cTn id="278" presetID="22" presetClass="entr" presetSubtype="8" fill="hold" nodeType="withEffect">
                                  <p:stCondLst>
                                    <p:cond delay="29800"/>
                                  </p:stCondLst>
                                  <p:childTnLst>
                                    <p:set>
                                      <p:cBhvr>
                                        <p:cTn id="279" dur="1" fill="hold">
                                          <p:stCondLst>
                                            <p:cond delay="0"/>
                                          </p:stCondLst>
                                        </p:cTn>
                                        <p:tgtEl>
                                          <p:spTgt spid="148"/>
                                        </p:tgtEl>
                                        <p:attrNameLst>
                                          <p:attrName>style.visibility</p:attrName>
                                        </p:attrNameLst>
                                      </p:cBhvr>
                                      <p:to>
                                        <p:strVal val="visible"/>
                                      </p:to>
                                    </p:set>
                                    <p:animEffect transition="in" filter="wipe(left)">
                                      <p:cBhvr>
                                        <p:cTn id="280" dur="2000"/>
                                        <p:tgtEl>
                                          <p:spTgt spid="148"/>
                                        </p:tgtEl>
                                      </p:cBhvr>
                                    </p:animEffect>
                                  </p:childTnLst>
                                </p:cTn>
                              </p:par>
                              <p:par>
                                <p:cTn id="281" presetID="1" presetClass="exit" presetSubtype="0" fill="hold" nodeType="withEffect">
                                  <p:stCondLst>
                                    <p:cond delay="29800"/>
                                  </p:stCondLst>
                                  <p:childTnLst>
                                    <p:set>
                                      <p:cBhvr>
                                        <p:cTn id="282" dur="1" fill="hold">
                                          <p:stCondLst>
                                            <p:cond delay="0"/>
                                          </p:stCondLst>
                                        </p:cTn>
                                        <p:tgtEl>
                                          <p:spTgt spid="146"/>
                                        </p:tgtEl>
                                        <p:attrNameLst>
                                          <p:attrName>style.visibility</p:attrName>
                                        </p:attrNameLst>
                                      </p:cBhvr>
                                      <p:to>
                                        <p:strVal val="hidden"/>
                                      </p:to>
                                    </p:set>
                                  </p:childTnLst>
                                </p:cTn>
                              </p:par>
                              <p:par>
                                <p:cTn id="283" presetID="1" presetClass="exit" presetSubtype="0" fill="hold" nodeType="withEffect">
                                  <p:stCondLst>
                                    <p:cond delay="29800"/>
                                  </p:stCondLst>
                                  <p:childTnLst>
                                    <p:set>
                                      <p:cBhvr>
                                        <p:cTn id="284" dur="1" fill="hold">
                                          <p:stCondLst>
                                            <p:cond delay="0"/>
                                          </p:stCondLst>
                                        </p:cTn>
                                        <p:tgtEl>
                                          <p:spTgt spid="147"/>
                                        </p:tgtEl>
                                        <p:attrNameLst>
                                          <p:attrName>style.visibility</p:attrName>
                                        </p:attrNameLst>
                                      </p:cBhvr>
                                      <p:to>
                                        <p:strVal val="hidden"/>
                                      </p:to>
                                    </p:set>
                                  </p:childTnLst>
                                </p:cTn>
                              </p:par>
                              <p:par>
                                <p:cTn id="285" presetID="22" presetClass="entr" presetSubtype="1" fill="hold" nodeType="withEffect">
                                  <p:stCondLst>
                                    <p:cond delay="36500"/>
                                  </p:stCondLst>
                                  <p:childTnLst>
                                    <p:set>
                                      <p:cBhvr>
                                        <p:cTn id="286" dur="1" fill="hold">
                                          <p:stCondLst>
                                            <p:cond delay="0"/>
                                          </p:stCondLst>
                                        </p:cTn>
                                        <p:tgtEl>
                                          <p:spTgt spid="149"/>
                                        </p:tgtEl>
                                        <p:attrNameLst>
                                          <p:attrName>style.visibility</p:attrName>
                                        </p:attrNameLst>
                                      </p:cBhvr>
                                      <p:to>
                                        <p:strVal val="visible"/>
                                      </p:to>
                                    </p:set>
                                    <p:animEffect transition="in" filter="wipe(up)">
                                      <p:cBhvr>
                                        <p:cTn id="287" dur="1000"/>
                                        <p:tgtEl>
                                          <p:spTgt spid="149"/>
                                        </p:tgtEl>
                                      </p:cBhvr>
                                    </p:animEffect>
                                  </p:childTnLst>
                                </p:cTn>
                              </p:par>
                              <p:par>
                                <p:cTn id="288" presetID="22" presetClass="entr" presetSubtype="8" fill="hold" grpId="0" nodeType="withEffect">
                                  <p:stCondLst>
                                    <p:cond delay="37500"/>
                                  </p:stCondLst>
                                  <p:childTnLst>
                                    <p:set>
                                      <p:cBhvr>
                                        <p:cTn id="289" dur="1" fill="hold">
                                          <p:stCondLst>
                                            <p:cond delay="0"/>
                                          </p:stCondLst>
                                        </p:cTn>
                                        <p:tgtEl>
                                          <p:spTgt spid="118"/>
                                        </p:tgtEl>
                                        <p:attrNameLst>
                                          <p:attrName>style.visibility</p:attrName>
                                        </p:attrNameLst>
                                      </p:cBhvr>
                                      <p:to>
                                        <p:strVal val="visible"/>
                                      </p:to>
                                    </p:set>
                                    <p:animEffect transition="in" filter="wipe(left)">
                                      <p:cBhvr>
                                        <p:cTn id="290" dur="2000"/>
                                        <p:tgtEl>
                                          <p:spTgt spid="118"/>
                                        </p:tgtEl>
                                      </p:cBhvr>
                                    </p:animEffect>
                                  </p:childTnLst>
                                </p:cTn>
                              </p:par>
                              <p:par>
                                <p:cTn id="291" presetID="26" presetClass="emph" presetSubtype="0" fill="hold" grpId="1" nodeType="withEffect">
                                  <p:stCondLst>
                                    <p:cond delay="39500"/>
                                  </p:stCondLst>
                                  <p:childTnLst>
                                    <p:animEffect transition="out" filter="fade">
                                      <p:cBhvr>
                                        <p:cTn id="292" dur="500" tmFilter="0, 0; .2, .5; .8, .5; 1, 0"/>
                                        <p:tgtEl>
                                          <p:spTgt spid="118"/>
                                        </p:tgtEl>
                                      </p:cBhvr>
                                    </p:animEffect>
                                    <p:animScale>
                                      <p:cBhvr>
                                        <p:cTn id="293" dur="250" autoRev="1" fill="hold"/>
                                        <p:tgtEl>
                                          <p:spTgt spid="118"/>
                                        </p:tgtEl>
                                      </p:cBhvr>
                                      <p:by x="105000" y="105000"/>
                                    </p:animScale>
                                  </p:childTnLst>
                                </p:cTn>
                              </p:par>
                              <p:par>
                                <p:cTn id="294" presetID="1" presetClass="exit" presetSubtype="0" fill="hold" nodeType="withEffect">
                                  <p:stCondLst>
                                    <p:cond delay="39500"/>
                                  </p:stCondLst>
                                  <p:childTnLst>
                                    <p:set>
                                      <p:cBhvr>
                                        <p:cTn id="295" dur="1" fill="hold">
                                          <p:stCondLst>
                                            <p:cond delay="0"/>
                                          </p:stCondLst>
                                        </p:cTn>
                                        <p:tgtEl>
                                          <p:spTgt spid="148"/>
                                        </p:tgtEl>
                                        <p:attrNameLst>
                                          <p:attrName>style.visibility</p:attrName>
                                        </p:attrNameLst>
                                      </p:cBhvr>
                                      <p:to>
                                        <p:strVal val="hidden"/>
                                      </p:to>
                                    </p:set>
                                  </p:childTnLst>
                                </p:cTn>
                              </p:par>
                              <p:par>
                                <p:cTn id="296" presetID="1" presetClass="exit" presetSubtype="0" fill="hold" nodeType="withEffect">
                                  <p:stCondLst>
                                    <p:cond delay="39500"/>
                                  </p:stCondLst>
                                  <p:childTnLst>
                                    <p:set>
                                      <p:cBhvr>
                                        <p:cTn id="297" dur="1" fill="hold">
                                          <p:stCondLst>
                                            <p:cond delay="0"/>
                                          </p:stCondLst>
                                        </p:cTn>
                                        <p:tgtEl>
                                          <p:spTgt spid="149"/>
                                        </p:tgtEl>
                                        <p:attrNameLst>
                                          <p:attrName>style.visibility</p:attrName>
                                        </p:attrNameLst>
                                      </p:cBhvr>
                                      <p:to>
                                        <p:strVal val="hidden"/>
                                      </p:to>
                                    </p:set>
                                  </p:childTnLst>
                                </p:cTn>
                              </p:par>
                            </p:childTnLst>
                          </p:cTn>
                        </p:par>
                        <p:par>
                          <p:cTn id="298" fill="hold">
                            <p:stCondLst>
                              <p:cond delay="40500"/>
                            </p:stCondLst>
                            <p:childTnLst>
                              <p:par>
                                <p:cTn id="299" presetID="2" presetClass="exit" presetSubtype="4" fill="hold" nodeType="afterEffect">
                                  <p:stCondLst>
                                    <p:cond delay="0"/>
                                  </p:stCondLst>
                                  <p:childTnLst>
                                    <p:anim calcmode="lin" valueType="num">
                                      <p:cBhvr additive="base">
                                        <p:cTn id="300" dur="500"/>
                                        <p:tgtEl>
                                          <p:spTgt spid="37"/>
                                        </p:tgtEl>
                                        <p:attrNameLst>
                                          <p:attrName>ppt_x</p:attrName>
                                        </p:attrNameLst>
                                      </p:cBhvr>
                                      <p:tavLst>
                                        <p:tav tm="0">
                                          <p:val>
                                            <p:strVal val="ppt_x"/>
                                          </p:val>
                                        </p:tav>
                                        <p:tav tm="100000">
                                          <p:val>
                                            <p:strVal val="ppt_x"/>
                                          </p:val>
                                        </p:tav>
                                      </p:tavLst>
                                    </p:anim>
                                    <p:anim calcmode="lin" valueType="num">
                                      <p:cBhvr additive="base">
                                        <p:cTn id="301" dur="500"/>
                                        <p:tgtEl>
                                          <p:spTgt spid="37"/>
                                        </p:tgtEl>
                                        <p:attrNameLst>
                                          <p:attrName>ppt_y</p:attrName>
                                        </p:attrNameLst>
                                      </p:cBhvr>
                                      <p:tavLst>
                                        <p:tav tm="0">
                                          <p:val>
                                            <p:strVal val="ppt_y"/>
                                          </p:val>
                                        </p:tav>
                                        <p:tav tm="100000">
                                          <p:val>
                                            <p:strVal val="1+ppt_h/2"/>
                                          </p:val>
                                        </p:tav>
                                      </p:tavLst>
                                    </p:anim>
                                    <p:set>
                                      <p:cBhvr>
                                        <p:cTn id="302" dur="1" fill="hold">
                                          <p:stCondLst>
                                            <p:cond delay="499"/>
                                          </p:stCondLst>
                                        </p:cTn>
                                        <p:tgtEl>
                                          <p:spTgt spid="37"/>
                                        </p:tgtEl>
                                        <p:attrNameLst>
                                          <p:attrName>style.visibility</p:attrName>
                                        </p:attrNameLst>
                                      </p:cBhvr>
                                      <p:to>
                                        <p:strVal val="hidden"/>
                                      </p:to>
                                    </p:set>
                                  </p:childTnLst>
                                </p:cTn>
                              </p:par>
                              <p:par>
                                <p:cTn id="303" presetID="2" presetClass="exit" presetSubtype="4" fill="hold" nodeType="withEffect">
                                  <p:stCondLst>
                                    <p:cond delay="0"/>
                                  </p:stCondLst>
                                  <p:childTnLst>
                                    <p:anim calcmode="lin" valueType="num">
                                      <p:cBhvr additive="base">
                                        <p:cTn id="304" dur="500"/>
                                        <p:tgtEl>
                                          <p:spTgt spid="181"/>
                                        </p:tgtEl>
                                        <p:attrNameLst>
                                          <p:attrName>ppt_x</p:attrName>
                                        </p:attrNameLst>
                                      </p:cBhvr>
                                      <p:tavLst>
                                        <p:tav tm="0">
                                          <p:val>
                                            <p:strVal val="ppt_x"/>
                                          </p:val>
                                        </p:tav>
                                        <p:tav tm="100000">
                                          <p:val>
                                            <p:strVal val="ppt_x"/>
                                          </p:val>
                                        </p:tav>
                                      </p:tavLst>
                                    </p:anim>
                                    <p:anim calcmode="lin" valueType="num">
                                      <p:cBhvr additive="base">
                                        <p:cTn id="305" dur="500"/>
                                        <p:tgtEl>
                                          <p:spTgt spid="181"/>
                                        </p:tgtEl>
                                        <p:attrNameLst>
                                          <p:attrName>ppt_y</p:attrName>
                                        </p:attrNameLst>
                                      </p:cBhvr>
                                      <p:tavLst>
                                        <p:tav tm="0">
                                          <p:val>
                                            <p:strVal val="ppt_y"/>
                                          </p:val>
                                        </p:tav>
                                        <p:tav tm="100000">
                                          <p:val>
                                            <p:strVal val="1+ppt_h/2"/>
                                          </p:val>
                                        </p:tav>
                                      </p:tavLst>
                                    </p:anim>
                                    <p:set>
                                      <p:cBhvr>
                                        <p:cTn id="306" dur="1" fill="hold">
                                          <p:stCondLst>
                                            <p:cond delay="499"/>
                                          </p:stCondLst>
                                        </p:cTn>
                                        <p:tgtEl>
                                          <p:spTgt spid="181"/>
                                        </p:tgtEl>
                                        <p:attrNameLst>
                                          <p:attrName>style.visibility</p:attrName>
                                        </p:attrNameLst>
                                      </p:cBhvr>
                                      <p:to>
                                        <p:strVal val="hidden"/>
                                      </p:to>
                                    </p:set>
                                  </p:childTnLst>
                                </p:cTn>
                              </p:par>
                            </p:childTnLst>
                          </p:cTn>
                        </p:par>
                        <p:par>
                          <p:cTn id="307" fill="hold">
                            <p:stCondLst>
                              <p:cond delay="41000"/>
                            </p:stCondLst>
                            <p:childTnLst>
                              <p:par>
                                <p:cTn id="308" presetID="1" presetClass="entr" presetSubtype="0" fill="hold" grpId="0" nodeType="afterEffect">
                                  <p:stCondLst>
                                    <p:cond delay="0"/>
                                  </p:stCondLst>
                                  <p:childTnLst>
                                    <p:set>
                                      <p:cBhvr>
                                        <p:cTn id="309" dur="1" fill="hold">
                                          <p:stCondLst>
                                            <p:cond delay="28499"/>
                                          </p:stCondLst>
                                        </p:cTn>
                                        <p:tgtEl>
                                          <p:spTgt spid="169"/>
                                        </p:tgtEl>
                                        <p:attrNameLst>
                                          <p:attrName>style.visibility</p:attrName>
                                        </p:attrNameLst>
                                      </p:cBhvr>
                                      <p:to>
                                        <p:strVal val="visible"/>
                                      </p:to>
                                    </p:set>
                                  </p:childTnLst>
                                  <p:subTnLst>
                                    <p:audio>
                                      <p:cMediaNode>
                                        <p:cTn display="0" masterRel="sameClick">
                                          <p:stCondLst>
                                            <p:cond evt="begin" delay="0">
                                              <p:tn val="308"/>
                                            </p:cond>
                                          </p:stCondLst>
                                          <p:endCondLst>
                                            <p:cond evt="onStopAudio" delay="0">
                                              <p:tgtEl>
                                                <p:sldTgt/>
                                              </p:tgtEl>
                                            </p:cond>
                                          </p:endCondLst>
                                        </p:cTn>
                                        <p:tgtEl>
                                          <p:sndTgt r:embed="rId9" name="cpL07S10_Clip_4a.wav"/>
                                        </p:tgtEl>
                                      </p:cMediaNode>
                                    </p:audio>
                                  </p:subTnLst>
                                </p:cTn>
                              </p:par>
                              <p:par>
                                <p:cTn id="310" presetID="64" presetClass="path" presetSubtype="0" accel="50000" decel="50000" fill="hold" nodeType="withEffect">
                                  <p:stCondLst>
                                    <p:cond delay="0"/>
                                  </p:stCondLst>
                                  <p:childTnLst>
                                    <p:animMotion origin="layout" path="M -0.1283 0.0412 L -0.13055 -0.14074 " pathEditMode="relative" rAng="0" ptsTypes="AA">
                                      <p:cBhvr>
                                        <p:cTn id="311" dur="1000" fill="hold"/>
                                        <p:tgtEl>
                                          <p:spTgt spid="166"/>
                                        </p:tgtEl>
                                        <p:attrNameLst>
                                          <p:attrName>ppt_x</p:attrName>
                                          <p:attrName>ppt_y</p:attrName>
                                        </p:attrNameLst>
                                      </p:cBhvr>
                                      <p:rCtr x="-122" y="-9097"/>
                                    </p:animMotion>
                                  </p:childTnLst>
                                </p:cTn>
                              </p:par>
                              <p:par>
                                <p:cTn id="312" presetID="64" presetClass="path" presetSubtype="0" accel="50000" decel="50000" fill="hold" nodeType="withEffect">
                                  <p:stCondLst>
                                    <p:cond delay="0"/>
                                  </p:stCondLst>
                                  <p:childTnLst>
                                    <p:animMotion origin="layout" path="M -0.12969 0.04329 L -0.13194 -0.23657 " pathEditMode="fixed" rAng="0" ptsTypes="AA">
                                      <p:cBhvr>
                                        <p:cTn id="313" dur="1000" fill="hold"/>
                                        <p:tgtEl>
                                          <p:spTgt spid="182"/>
                                        </p:tgtEl>
                                        <p:attrNameLst>
                                          <p:attrName>ppt_x</p:attrName>
                                          <p:attrName>ppt_y</p:attrName>
                                        </p:attrNameLst>
                                      </p:cBhvr>
                                      <p:rCtr x="-122" y="-14005"/>
                                    </p:animMotion>
                                  </p:childTnLst>
                                </p:cTn>
                              </p:par>
                              <p:par>
                                <p:cTn id="314" presetID="22" presetClass="entr" presetSubtype="4" fill="hold" grpId="0" nodeType="withEffect">
                                  <p:stCondLst>
                                    <p:cond delay="3300"/>
                                  </p:stCondLst>
                                  <p:childTnLst>
                                    <p:set>
                                      <p:cBhvr>
                                        <p:cTn id="315" dur="1" fill="hold">
                                          <p:stCondLst>
                                            <p:cond delay="0"/>
                                          </p:stCondLst>
                                        </p:cTn>
                                        <p:tgtEl>
                                          <p:spTgt spid="160"/>
                                        </p:tgtEl>
                                        <p:attrNameLst>
                                          <p:attrName>style.visibility</p:attrName>
                                        </p:attrNameLst>
                                      </p:cBhvr>
                                      <p:to>
                                        <p:strVal val="visible"/>
                                      </p:to>
                                    </p:set>
                                    <p:animEffect transition="in" filter="wipe(down)">
                                      <p:cBhvr>
                                        <p:cTn id="316" dur="2000"/>
                                        <p:tgtEl>
                                          <p:spTgt spid="160"/>
                                        </p:tgtEl>
                                      </p:cBhvr>
                                    </p:animEffect>
                                  </p:childTnLst>
                                </p:cTn>
                              </p:par>
                              <p:par>
                                <p:cTn id="317" presetID="26" presetClass="emph" presetSubtype="0" fill="hold" grpId="1" nodeType="withEffect">
                                  <p:stCondLst>
                                    <p:cond delay="5300"/>
                                  </p:stCondLst>
                                  <p:childTnLst>
                                    <p:animEffect transition="out" filter="fade">
                                      <p:cBhvr>
                                        <p:cTn id="318" dur="500" tmFilter="0, 0; .2, .5; .8, .5; 1, 0"/>
                                        <p:tgtEl>
                                          <p:spTgt spid="160"/>
                                        </p:tgtEl>
                                      </p:cBhvr>
                                    </p:animEffect>
                                    <p:animScale>
                                      <p:cBhvr>
                                        <p:cTn id="319" dur="250" autoRev="1" fill="hold"/>
                                        <p:tgtEl>
                                          <p:spTgt spid="160"/>
                                        </p:tgtEl>
                                      </p:cBhvr>
                                      <p:by x="105000" y="105000"/>
                                    </p:animScale>
                                  </p:childTnLst>
                                </p:cTn>
                              </p:par>
                              <p:par>
                                <p:cTn id="320" presetID="2" presetClass="exit" presetSubtype="4" fill="hold" nodeType="withEffect">
                                  <p:stCondLst>
                                    <p:cond delay="7200"/>
                                  </p:stCondLst>
                                  <p:childTnLst>
                                    <p:anim calcmode="lin" valueType="num">
                                      <p:cBhvr additive="base">
                                        <p:cTn id="321" dur="500"/>
                                        <p:tgtEl>
                                          <p:spTgt spid="166"/>
                                        </p:tgtEl>
                                        <p:attrNameLst>
                                          <p:attrName>ppt_x</p:attrName>
                                        </p:attrNameLst>
                                      </p:cBhvr>
                                      <p:tavLst>
                                        <p:tav tm="0">
                                          <p:val>
                                            <p:strVal val="ppt_x"/>
                                          </p:val>
                                        </p:tav>
                                        <p:tav tm="100000">
                                          <p:val>
                                            <p:strVal val="ppt_x"/>
                                          </p:val>
                                        </p:tav>
                                      </p:tavLst>
                                    </p:anim>
                                    <p:anim calcmode="lin" valueType="num">
                                      <p:cBhvr additive="base">
                                        <p:cTn id="322" dur="500"/>
                                        <p:tgtEl>
                                          <p:spTgt spid="166"/>
                                        </p:tgtEl>
                                        <p:attrNameLst>
                                          <p:attrName>ppt_y</p:attrName>
                                        </p:attrNameLst>
                                      </p:cBhvr>
                                      <p:tavLst>
                                        <p:tav tm="0">
                                          <p:val>
                                            <p:strVal val="ppt_y"/>
                                          </p:val>
                                        </p:tav>
                                        <p:tav tm="100000">
                                          <p:val>
                                            <p:strVal val="1+ppt_h/2"/>
                                          </p:val>
                                        </p:tav>
                                      </p:tavLst>
                                    </p:anim>
                                    <p:set>
                                      <p:cBhvr>
                                        <p:cTn id="323" dur="1" fill="hold">
                                          <p:stCondLst>
                                            <p:cond delay="499"/>
                                          </p:stCondLst>
                                        </p:cTn>
                                        <p:tgtEl>
                                          <p:spTgt spid="166"/>
                                        </p:tgtEl>
                                        <p:attrNameLst>
                                          <p:attrName>style.visibility</p:attrName>
                                        </p:attrNameLst>
                                      </p:cBhvr>
                                      <p:to>
                                        <p:strVal val="hidden"/>
                                      </p:to>
                                    </p:set>
                                  </p:childTnLst>
                                </p:cTn>
                              </p:par>
                              <p:par>
                                <p:cTn id="324" presetID="2" presetClass="exit" presetSubtype="4" fill="hold" nodeType="withEffect">
                                  <p:stCondLst>
                                    <p:cond delay="7200"/>
                                  </p:stCondLst>
                                  <p:childTnLst>
                                    <p:anim calcmode="lin" valueType="num">
                                      <p:cBhvr additive="base">
                                        <p:cTn id="325" dur="500"/>
                                        <p:tgtEl>
                                          <p:spTgt spid="182"/>
                                        </p:tgtEl>
                                        <p:attrNameLst>
                                          <p:attrName>ppt_x</p:attrName>
                                        </p:attrNameLst>
                                      </p:cBhvr>
                                      <p:tavLst>
                                        <p:tav tm="0">
                                          <p:val>
                                            <p:strVal val="ppt_x"/>
                                          </p:val>
                                        </p:tav>
                                        <p:tav tm="100000">
                                          <p:val>
                                            <p:strVal val="ppt_x"/>
                                          </p:val>
                                        </p:tav>
                                      </p:tavLst>
                                    </p:anim>
                                    <p:anim calcmode="lin" valueType="num">
                                      <p:cBhvr additive="base">
                                        <p:cTn id="326" dur="500"/>
                                        <p:tgtEl>
                                          <p:spTgt spid="182"/>
                                        </p:tgtEl>
                                        <p:attrNameLst>
                                          <p:attrName>ppt_y</p:attrName>
                                        </p:attrNameLst>
                                      </p:cBhvr>
                                      <p:tavLst>
                                        <p:tav tm="0">
                                          <p:val>
                                            <p:strVal val="ppt_y"/>
                                          </p:val>
                                        </p:tav>
                                        <p:tav tm="100000">
                                          <p:val>
                                            <p:strVal val="1+ppt_h/2"/>
                                          </p:val>
                                        </p:tav>
                                      </p:tavLst>
                                    </p:anim>
                                    <p:set>
                                      <p:cBhvr>
                                        <p:cTn id="327" dur="1" fill="hold">
                                          <p:stCondLst>
                                            <p:cond delay="499"/>
                                          </p:stCondLst>
                                        </p:cTn>
                                        <p:tgtEl>
                                          <p:spTgt spid="182"/>
                                        </p:tgtEl>
                                        <p:attrNameLst>
                                          <p:attrName>style.visibility</p:attrName>
                                        </p:attrNameLst>
                                      </p:cBhvr>
                                      <p:to>
                                        <p:strVal val="hidden"/>
                                      </p:to>
                                    </p:set>
                                  </p:childTnLst>
                                </p:cTn>
                              </p:par>
                              <p:par>
                                <p:cTn id="328" presetID="64" presetClass="path" presetSubtype="0" accel="50000" decel="50000" fill="hold" nodeType="withEffect">
                                  <p:stCondLst>
                                    <p:cond delay="8700"/>
                                  </p:stCondLst>
                                  <p:childTnLst>
                                    <p:animMotion origin="layout" path="M -0.14792 0.04259 L -0.15017 -0.13936 " pathEditMode="relative" rAng="0" ptsTypes="AA">
                                      <p:cBhvr>
                                        <p:cTn id="329" dur="1000" fill="hold"/>
                                        <p:tgtEl>
                                          <p:spTgt spid="38"/>
                                        </p:tgtEl>
                                        <p:attrNameLst>
                                          <p:attrName>ppt_x</p:attrName>
                                          <p:attrName>ppt_y</p:attrName>
                                        </p:attrNameLst>
                                      </p:cBhvr>
                                      <p:rCtr x="-122" y="-9097"/>
                                    </p:animMotion>
                                  </p:childTnLst>
                                </p:cTn>
                              </p:par>
                              <p:par>
                                <p:cTn id="330" presetID="64" presetClass="path" presetSubtype="0" accel="50000" decel="50000" fill="hold" nodeType="withEffect">
                                  <p:stCondLst>
                                    <p:cond delay="8700"/>
                                  </p:stCondLst>
                                  <p:childTnLst>
                                    <p:animMotion origin="layout" path="M -0.14948 0.04237 L -0.15174 -0.2375 " pathEditMode="fixed" rAng="0" ptsTypes="AA">
                                      <p:cBhvr>
                                        <p:cTn id="331" dur="1000" fill="hold"/>
                                        <p:tgtEl>
                                          <p:spTgt spid="183"/>
                                        </p:tgtEl>
                                        <p:attrNameLst>
                                          <p:attrName>ppt_x</p:attrName>
                                          <p:attrName>ppt_y</p:attrName>
                                        </p:attrNameLst>
                                      </p:cBhvr>
                                      <p:rCtr x="-122" y="-14005"/>
                                    </p:animMotion>
                                  </p:childTnLst>
                                </p:cTn>
                              </p:par>
                              <p:par>
                                <p:cTn id="332" presetID="1" presetClass="entr" presetSubtype="0" fill="hold" grpId="2" nodeType="withEffect">
                                  <p:stCondLst>
                                    <p:cond delay="19200"/>
                                  </p:stCondLst>
                                  <p:childTnLst>
                                    <p:set>
                                      <p:cBhvr>
                                        <p:cTn id="333" dur="1" fill="hold">
                                          <p:stCondLst>
                                            <p:cond delay="0"/>
                                          </p:stCondLst>
                                        </p:cTn>
                                        <p:tgtEl>
                                          <p:spTgt spid="150"/>
                                        </p:tgtEl>
                                        <p:attrNameLst>
                                          <p:attrName>style.visibility</p:attrName>
                                        </p:attrNameLst>
                                      </p:cBhvr>
                                      <p:to>
                                        <p:strVal val="visible"/>
                                      </p:to>
                                    </p:set>
                                  </p:childTnLst>
                                </p:cTn>
                              </p:par>
                              <p:par>
                                <p:cTn id="334" presetID="1" presetClass="exit" presetSubtype="0" fill="hold" grpId="0" nodeType="withEffect">
                                  <p:stCondLst>
                                    <p:cond delay="19200"/>
                                  </p:stCondLst>
                                  <p:childTnLst>
                                    <p:set>
                                      <p:cBhvr>
                                        <p:cTn id="335" dur="1" fill="hold">
                                          <p:stCondLst>
                                            <p:cond delay="0"/>
                                          </p:stCondLst>
                                        </p:cTn>
                                        <p:tgtEl>
                                          <p:spTgt spid="150"/>
                                        </p:tgtEl>
                                        <p:attrNameLst>
                                          <p:attrName>style.visibility</p:attrName>
                                        </p:attrNameLst>
                                      </p:cBhvr>
                                      <p:to>
                                        <p:strVal val="hidden"/>
                                      </p:to>
                                    </p:set>
                                  </p:childTnLst>
                                </p:cTn>
                              </p:par>
                              <p:par>
                                <p:cTn id="336" presetID="1" presetClass="entr" presetSubtype="0" fill="hold" grpId="1" nodeType="withEffect">
                                  <p:stCondLst>
                                    <p:cond delay="20200"/>
                                  </p:stCondLst>
                                  <p:childTnLst>
                                    <p:set>
                                      <p:cBhvr>
                                        <p:cTn id="337" dur="1" fill="hold">
                                          <p:stCondLst>
                                            <p:cond delay="0"/>
                                          </p:stCondLst>
                                        </p:cTn>
                                        <p:tgtEl>
                                          <p:spTgt spid="154"/>
                                        </p:tgtEl>
                                        <p:attrNameLst>
                                          <p:attrName>style.visibility</p:attrName>
                                        </p:attrNameLst>
                                      </p:cBhvr>
                                      <p:to>
                                        <p:strVal val="visible"/>
                                      </p:to>
                                    </p:set>
                                  </p:childTnLst>
                                </p:cTn>
                              </p:par>
                              <p:par>
                                <p:cTn id="338" presetID="1" presetClass="exit" presetSubtype="0" fill="hold" grpId="0" nodeType="withEffect">
                                  <p:stCondLst>
                                    <p:cond delay="20200"/>
                                  </p:stCondLst>
                                  <p:childTnLst>
                                    <p:set>
                                      <p:cBhvr>
                                        <p:cTn id="339" dur="1" fill="hold">
                                          <p:stCondLst>
                                            <p:cond delay="0"/>
                                          </p:stCondLst>
                                        </p:cTn>
                                        <p:tgtEl>
                                          <p:spTgt spid="154"/>
                                        </p:tgtEl>
                                        <p:attrNameLst>
                                          <p:attrName>style.visibility</p:attrName>
                                        </p:attrNameLst>
                                      </p:cBhvr>
                                      <p:to>
                                        <p:strVal val="hidden"/>
                                      </p:to>
                                    </p:set>
                                  </p:childTnLst>
                                </p:cTn>
                              </p:par>
                              <p:par>
                                <p:cTn id="340" presetID="1" presetClass="entr" presetSubtype="0" fill="hold" grpId="1" nodeType="withEffect">
                                  <p:stCondLst>
                                    <p:cond delay="21200"/>
                                  </p:stCondLst>
                                  <p:childTnLst>
                                    <p:set>
                                      <p:cBhvr>
                                        <p:cTn id="341" dur="1" fill="hold">
                                          <p:stCondLst>
                                            <p:cond delay="0"/>
                                          </p:stCondLst>
                                        </p:cTn>
                                        <p:tgtEl>
                                          <p:spTgt spid="158"/>
                                        </p:tgtEl>
                                        <p:attrNameLst>
                                          <p:attrName>style.visibility</p:attrName>
                                        </p:attrNameLst>
                                      </p:cBhvr>
                                      <p:to>
                                        <p:strVal val="visible"/>
                                      </p:to>
                                    </p:set>
                                  </p:childTnLst>
                                </p:cTn>
                              </p:par>
                              <p:par>
                                <p:cTn id="342" presetID="1" presetClass="exit" presetSubtype="0" fill="hold" grpId="0" nodeType="withEffect">
                                  <p:stCondLst>
                                    <p:cond delay="21200"/>
                                  </p:stCondLst>
                                  <p:childTnLst>
                                    <p:set>
                                      <p:cBhvr>
                                        <p:cTn id="343" dur="1" fill="hold">
                                          <p:stCondLst>
                                            <p:cond delay="0"/>
                                          </p:stCondLst>
                                        </p:cTn>
                                        <p:tgtEl>
                                          <p:spTgt spid="158"/>
                                        </p:tgtEl>
                                        <p:attrNameLst>
                                          <p:attrName>style.visibility</p:attrName>
                                        </p:attrNameLst>
                                      </p:cBhvr>
                                      <p:to>
                                        <p:strVal val="hidden"/>
                                      </p:to>
                                    </p:set>
                                  </p:childTnLst>
                                </p:cTn>
                              </p:par>
                              <p:par>
                                <p:cTn id="344" presetID="22" presetClass="entr" presetSubtype="8" fill="hold" grpId="0" nodeType="withEffect">
                                  <p:stCondLst>
                                    <p:cond delay="22000"/>
                                  </p:stCondLst>
                                  <p:iterate type="lt">
                                    <p:tmPct val="10000"/>
                                  </p:iterate>
                                  <p:childTnLst>
                                    <p:set>
                                      <p:cBhvr>
                                        <p:cTn id="345" dur="1" fill="hold">
                                          <p:stCondLst>
                                            <p:cond delay="0"/>
                                          </p:stCondLst>
                                        </p:cTn>
                                        <p:tgtEl>
                                          <p:spTgt spid="92"/>
                                        </p:tgtEl>
                                        <p:attrNameLst>
                                          <p:attrName>style.visibility</p:attrName>
                                        </p:attrNameLst>
                                      </p:cBhvr>
                                      <p:to>
                                        <p:strVal val="visible"/>
                                      </p:to>
                                    </p:set>
                                    <p:animEffect transition="in" filter="wipe(left)">
                                      <p:cBhvr>
                                        <p:cTn id="346" dur="500"/>
                                        <p:tgtEl>
                                          <p:spTgt spid="92"/>
                                        </p:tgtEl>
                                      </p:cBhvr>
                                    </p:animEffect>
                                  </p:childTnLst>
                                </p:cTn>
                              </p:par>
                              <p:par>
                                <p:cTn id="347" presetID="1" presetClass="entr" presetSubtype="0" fill="hold" grpId="1" nodeType="withEffect">
                                  <p:stCondLst>
                                    <p:cond delay="22200"/>
                                  </p:stCondLst>
                                  <p:childTnLst>
                                    <p:set>
                                      <p:cBhvr>
                                        <p:cTn id="348" dur="1" fill="hold">
                                          <p:stCondLst>
                                            <p:cond delay="0"/>
                                          </p:stCondLst>
                                        </p:cTn>
                                        <p:tgtEl>
                                          <p:spTgt spid="159"/>
                                        </p:tgtEl>
                                        <p:attrNameLst>
                                          <p:attrName>style.visibility</p:attrName>
                                        </p:attrNameLst>
                                      </p:cBhvr>
                                      <p:to>
                                        <p:strVal val="visible"/>
                                      </p:to>
                                    </p:set>
                                  </p:childTnLst>
                                </p:cTn>
                              </p:par>
                              <p:par>
                                <p:cTn id="349" presetID="1" presetClass="exit" presetSubtype="0" fill="hold" grpId="0" nodeType="withEffect">
                                  <p:stCondLst>
                                    <p:cond delay="22200"/>
                                  </p:stCondLst>
                                  <p:childTnLst>
                                    <p:set>
                                      <p:cBhvr>
                                        <p:cTn id="350" dur="1" fill="hold">
                                          <p:stCondLst>
                                            <p:cond delay="0"/>
                                          </p:stCondLst>
                                        </p:cTn>
                                        <p:tgtEl>
                                          <p:spTgt spid="159"/>
                                        </p:tgtEl>
                                        <p:attrNameLst>
                                          <p:attrName>style.visibility</p:attrName>
                                        </p:attrNameLst>
                                      </p:cBhvr>
                                      <p:to>
                                        <p:strVal val="hidden"/>
                                      </p:to>
                                    </p:set>
                                  </p:childTnLst>
                                </p:cTn>
                              </p:par>
                              <p:par>
                                <p:cTn id="351" presetID="1" presetClass="entr" presetSubtype="0" fill="hold" grpId="2" nodeType="withEffect">
                                  <p:stCondLst>
                                    <p:cond delay="23200"/>
                                  </p:stCondLst>
                                  <p:childTnLst>
                                    <p:set>
                                      <p:cBhvr>
                                        <p:cTn id="352" dur="1" fill="hold">
                                          <p:stCondLst>
                                            <p:cond delay="0"/>
                                          </p:stCondLst>
                                        </p:cTn>
                                        <p:tgtEl>
                                          <p:spTgt spid="151"/>
                                        </p:tgtEl>
                                        <p:attrNameLst>
                                          <p:attrName>style.visibility</p:attrName>
                                        </p:attrNameLst>
                                      </p:cBhvr>
                                      <p:to>
                                        <p:strVal val="visible"/>
                                      </p:to>
                                    </p:set>
                                  </p:childTnLst>
                                </p:cTn>
                              </p:par>
                              <p:par>
                                <p:cTn id="353" presetID="1" presetClass="exit" presetSubtype="0" fill="hold" grpId="0" nodeType="withEffect">
                                  <p:stCondLst>
                                    <p:cond delay="23200"/>
                                  </p:stCondLst>
                                  <p:childTnLst>
                                    <p:set>
                                      <p:cBhvr>
                                        <p:cTn id="354" dur="1" fill="hold">
                                          <p:stCondLst>
                                            <p:cond delay="0"/>
                                          </p:stCondLst>
                                        </p:cTn>
                                        <p:tgtEl>
                                          <p:spTgt spid="151"/>
                                        </p:tgtEl>
                                        <p:attrNameLst>
                                          <p:attrName>style.visibility</p:attrName>
                                        </p:attrNameLst>
                                      </p:cBhvr>
                                      <p:to>
                                        <p:strVal val="hidden"/>
                                      </p:to>
                                    </p:set>
                                  </p:childTnLst>
                                </p:cTn>
                              </p:par>
                              <p:par>
                                <p:cTn id="355" presetID="1" presetClass="entr" presetSubtype="0" fill="hold" grpId="1" nodeType="withEffect">
                                  <p:stCondLst>
                                    <p:cond delay="24200"/>
                                  </p:stCondLst>
                                  <p:childTnLst>
                                    <p:set>
                                      <p:cBhvr>
                                        <p:cTn id="356" dur="1" fill="hold">
                                          <p:stCondLst>
                                            <p:cond delay="0"/>
                                          </p:stCondLst>
                                        </p:cTn>
                                        <p:tgtEl>
                                          <p:spTgt spid="155"/>
                                        </p:tgtEl>
                                        <p:attrNameLst>
                                          <p:attrName>style.visibility</p:attrName>
                                        </p:attrNameLst>
                                      </p:cBhvr>
                                      <p:to>
                                        <p:strVal val="visible"/>
                                      </p:to>
                                    </p:set>
                                  </p:childTnLst>
                                </p:cTn>
                              </p:par>
                              <p:par>
                                <p:cTn id="357" presetID="1" presetClass="exit" presetSubtype="0" fill="hold" grpId="0" nodeType="withEffect">
                                  <p:stCondLst>
                                    <p:cond delay="24200"/>
                                  </p:stCondLst>
                                  <p:childTnLst>
                                    <p:set>
                                      <p:cBhvr>
                                        <p:cTn id="358" dur="1" fill="hold">
                                          <p:stCondLst>
                                            <p:cond delay="0"/>
                                          </p:stCondLst>
                                        </p:cTn>
                                        <p:tgtEl>
                                          <p:spTgt spid="155"/>
                                        </p:tgtEl>
                                        <p:attrNameLst>
                                          <p:attrName>style.visibility</p:attrName>
                                        </p:attrNameLst>
                                      </p:cBhvr>
                                      <p:to>
                                        <p:strVal val="hidden"/>
                                      </p:to>
                                    </p:set>
                                  </p:childTnLst>
                                </p:cTn>
                              </p:par>
                              <p:par>
                                <p:cTn id="359" presetID="1" presetClass="entr" presetSubtype="0" fill="hold" grpId="1" nodeType="withEffect">
                                  <p:stCondLst>
                                    <p:cond delay="25500"/>
                                  </p:stCondLst>
                                  <p:childTnLst>
                                    <p:set>
                                      <p:cBhvr>
                                        <p:cTn id="360" dur="1" fill="hold">
                                          <p:stCondLst>
                                            <p:cond delay="0"/>
                                          </p:stCondLst>
                                        </p:cTn>
                                        <p:tgtEl>
                                          <p:spTgt spid="152"/>
                                        </p:tgtEl>
                                        <p:attrNameLst>
                                          <p:attrName>style.visibility</p:attrName>
                                        </p:attrNameLst>
                                      </p:cBhvr>
                                      <p:to>
                                        <p:strVal val="visible"/>
                                      </p:to>
                                    </p:set>
                                  </p:childTnLst>
                                </p:cTn>
                              </p:par>
                              <p:par>
                                <p:cTn id="361" presetID="1" presetClass="exit" presetSubtype="0" fill="hold" grpId="0" nodeType="withEffect">
                                  <p:stCondLst>
                                    <p:cond delay="25500"/>
                                  </p:stCondLst>
                                  <p:childTnLst>
                                    <p:set>
                                      <p:cBhvr>
                                        <p:cTn id="362" dur="1" fill="hold">
                                          <p:stCondLst>
                                            <p:cond delay="0"/>
                                          </p:stCondLst>
                                        </p:cTn>
                                        <p:tgtEl>
                                          <p:spTgt spid="152"/>
                                        </p:tgtEl>
                                        <p:attrNameLst>
                                          <p:attrName>style.visibility</p:attrName>
                                        </p:attrNameLst>
                                      </p:cBhvr>
                                      <p:to>
                                        <p:strVal val="hidden"/>
                                      </p:to>
                                    </p:set>
                                  </p:childTnLst>
                                </p:cTn>
                              </p:par>
                              <p:par>
                                <p:cTn id="363" presetID="1" presetClass="entr" presetSubtype="0" fill="hold" grpId="1" nodeType="withEffect">
                                  <p:stCondLst>
                                    <p:cond delay="26200"/>
                                  </p:stCondLst>
                                  <p:childTnLst>
                                    <p:set>
                                      <p:cBhvr>
                                        <p:cTn id="364" dur="1" fill="hold">
                                          <p:stCondLst>
                                            <p:cond delay="0"/>
                                          </p:stCondLst>
                                        </p:cTn>
                                        <p:tgtEl>
                                          <p:spTgt spid="156"/>
                                        </p:tgtEl>
                                        <p:attrNameLst>
                                          <p:attrName>style.visibility</p:attrName>
                                        </p:attrNameLst>
                                      </p:cBhvr>
                                      <p:to>
                                        <p:strVal val="visible"/>
                                      </p:to>
                                    </p:set>
                                  </p:childTnLst>
                                </p:cTn>
                              </p:par>
                              <p:par>
                                <p:cTn id="365" presetID="1" presetClass="exit" presetSubtype="0" fill="hold" grpId="0" nodeType="withEffect">
                                  <p:stCondLst>
                                    <p:cond delay="26200"/>
                                  </p:stCondLst>
                                  <p:childTnLst>
                                    <p:set>
                                      <p:cBhvr>
                                        <p:cTn id="366" dur="1" fill="hold">
                                          <p:stCondLst>
                                            <p:cond delay="0"/>
                                          </p:stCondLst>
                                        </p:cTn>
                                        <p:tgtEl>
                                          <p:spTgt spid="156"/>
                                        </p:tgtEl>
                                        <p:attrNameLst>
                                          <p:attrName>style.visibility</p:attrName>
                                        </p:attrNameLst>
                                      </p:cBhvr>
                                      <p:to>
                                        <p:strVal val="hidden"/>
                                      </p:to>
                                    </p:set>
                                  </p:childTnLst>
                                </p:cTn>
                              </p:par>
                              <p:par>
                                <p:cTn id="367" presetID="1" presetClass="entr" presetSubtype="0" fill="hold" grpId="1" nodeType="withEffect">
                                  <p:stCondLst>
                                    <p:cond delay="27200"/>
                                  </p:stCondLst>
                                  <p:childTnLst>
                                    <p:set>
                                      <p:cBhvr>
                                        <p:cTn id="368" dur="1" fill="hold">
                                          <p:stCondLst>
                                            <p:cond delay="0"/>
                                          </p:stCondLst>
                                        </p:cTn>
                                        <p:tgtEl>
                                          <p:spTgt spid="153"/>
                                        </p:tgtEl>
                                        <p:attrNameLst>
                                          <p:attrName>style.visibility</p:attrName>
                                        </p:attrNameLst>
                                      </p:cBhvr>
                                      <p:to>
                                        <p:strVal val="visible"/>
                                      </p:to>
                                    </p:set>
                                  </p:childTnLst>
                                </p:cTn>
                              </p:par>
                              <p:par>
                                <p:cTn id="369" presetID="1" presetClass="exit" presetSubtype="0" fill="hold" grpId="0" nodeType="withEffect">
                                  <p:stCondLst>
                                    <p:cond delay="27200"/>
                                  </p:stCondLst>
                                  <p:childTnLst>
                                    <p:set>
                                      <p:cBhvr>
                                        <p:cTn id="370" dur="1" fill="hold">
                                          <p:stCondLst>
                                            <p:cond delay="0"/>
                                          </p:stCondLst>
                                        </p:cTn>
                                        <p:tgtEl>
                                          <p:spTgt spid="153"/>
                                        </p:tgtEl>
                                        <p:attrNameLst>
                                          <p:attrName>style.visibility</p:attrName>
                                        </p:attrNameLst>
                                      </p:cBhvr>
                                      <p:to>
                                        <p:strVal val="hidden"/>
                                      </p:to>
                                    </p:set>
                                  </p:childTnLst>
                                </p:cTn>
                              </p:par>
                              <p:par>
                                <p:cTn id="371" presetID="1" presetClass="entr" presetSubtype="0" fill="hold" grpId="1" nodeType="withEffect">
                                  <p:stCondLst>
                                    <p:cond delay="28200"/>
                                  </p:stCondLst>
                                  <p:childTnLst>
                                    <p:set>
                                      <p:cBhvr>
                                        <p:cTn id="372" dur="1" fill="hold">
                                          <p:stCondLst>
                                            <p:cond delay="0"/>
                                          </p:stCondLst>
                                        </p:cTn>
                                        <p:tgtEl>
                                          <p:spTgt spid="157"/>
                                        </p:tgtEl>
                                        <p:attrNameLst>
                                          <p:attrName>style.visibility</p:attrName>
                                        </p:attrNameLst>
                                      </p:cBhvr>
                                      <p:to>
                                        <p:strVal val="visible"/>
                                      </p:to>
                                    </p:set>
                                  </p:childTnLst>
                                </p:cTn>
                              </p:par>
                              <p:par>
                                <p:cTn id="373" presetID="1" presetClass="exit" presetSubtype="0" fill="hold" grpId="0" nodeType="withEffect">
                                  <p:stCondLst>
                                    <p:cond delay="28200"/>
                                  </p:stCondLst>
                                  <p:childTnLst>
                                    <p:set>
                                      <p:cBhvr>
                                        <p:cTn id="374" dur="1" fill="hold">
                                          <p:stCondLst>
                                            <p:cond delay="0"/>
                                          </p:stCondLst>
                                        </p:cTn>
                                        <p:tgtEl>
                                          <p:spTgt spid="157"/>
                                        </p:tgtEl>
                                        <p:attrNameLst>
                                          <p:attrName>style.visibility</p:attrName>
                                        </p:attrNameLst>
                                      </p:cBhvr>
                                      <p:to>
                                        <p:strVal val="hidden"/>
                                      </p:to>
                                    </p:set>
                                  </p:childTnLst>
                                </p:cTn>
                              </p:par>
                            </p:childTnLst>
                          </p:cTn>
                        </p:par>
                        <p:par>
                          <p:cTn id="375" fill="hold">
                            <p:stCondLst>
                              <p:cond delay="69500"/>
                            </p:stCondLst>
                            <p:childTnLst>
                              <p:par>
                                <p:cTn id="376" presetID="2" presetClass="exit" presetSubtype="4" fill="hold" nodeType="afterEffect">
                                  <p:stCondLst>
                                    <p:cond delay="0"/>
                                  </p:stCondLst>
                                  <p:childTnLst>
                                    <p:anim calcmode="lin" valueType="num">
                                      <p:cBhvr additive="base">
                                        <p:cTn id="377" dur="500"/>
                                        <p:tgtEl>
                                          <p:spTgt spid="38"/>
                                        </p:tgtEl>
                                        <p:attrNameLst>
                                          <p:attrName>ppt_x</p:attrName>
                                        </p:attrNameLst>
                                      </p:cBhvr>
                                      <p:tavLst>
                                        <p:tav tm="0">
                                          <p:val>
                                            <p:strVal val="ppt_x"/>
                                          </p:val>
                                        </p:tav>
                                        <p:tav tm="100000">
                                          <p:val>
                                            <p:strVal val="ppt_x"/>
                                          </p:val>
                                        </p:tav>
                                      </p:tavLst>
                                    </p:anim>
                                    <p:anim calcmode="lin" valueType="num">
                                      <p:cBhvr additive="base">
                                        <p:cTn id="378" dur="500"/>
                                        <p:tgtEl>
                                          <p:spTgt spid="38"/>
                                        </p:tgtEl>
                                        <p:attrNameLst>
                                          <p:attrName>ppt_y</p:attrName>
                                        </p:attrNameLst>
                                      </p:cBhvr>
                                      <p:tavLst>
                                        <p:tav tm="0">
                                          <p:val>
                                            <p:strVal val="ppt_y"/>
                                          </p:val>
                                        </p:tav>
                                        <p:tav tm="100000">
                                          <p:val>
                                            <p:strVal val="1+ppt_h/2"/>
                                          </p:val>
                                        </p:tav>
                                      </p:tavLst>
                                    </p:anim>
                                    <p:set>
                                      <p:cBhvr>
                                        <p:cTn id="379" dur="1" fill="hold">
                                          <p:stCondLst>
                                            <p:cond delay="499"/>
                                          </p:stCondLst>
                                        </p:cTn>
                                        <p:tgtEl>
                                          <p:spTgt spid="38"/>
                                        </p:tgtEl>
                                        <p:attrNameLst>
                                          <p:attrName>style.visibility</p:attrName>
                                        </p:attrNameLst>
                                      </p:cBhvr>
                                      <p:to>
                                        <p:strVal val="hidden"/>
                                      </p:to>
                                    </p:set>
                                  </p:childTnLst>
                                </p:cTn>
                              </p:par>
                              <p:par>
                                <p:cTn id="380" presetID="2" presetClass="exit" presetSubtype="4" fill="hold" nodeType="withEffect">
                                  <p:stCondLst>
                                    <p:cond delay="0"/>
                                  </p:stCondLst>
                                  <p:childTnLst>
                                    <p:anim calcmode="lin" valueType="num">
                                      <p:cBhvr additive="base">
                                        <p:cTn id="381" dur="500"/>
                                        <p:tgtEl>
                                          <p:spTgt spid="183"/>
                                        </p:tgtEl>
                                        <p:attrNameLst>
                                          <p:attrName>ppt_x</p:attrName>
                                        </p:attrNameLst>
                                      </p:cBhvr>
                                      <p:tavLst>
                                        <p:tav tm="0">
                                          <p:val>
                                            <p:strVal val="ppt_x"/>
                                          </p:val>
                                        </p:tav>
                                        <p:tav tm="100000">
                                          <p:val>
                                            <p:strVal val="ppt_x"/>
                                          </p:val>
                                        </p:tav>
                                      </p:tavLst>
                                    </p:anim>
                                    <p:anim calcmode="lin" valueType="num">
                                      <p:cBhvr additive="base">
                                        <p:cTn id="382" dur="500"/>
                                        <p:tgtEl>
                                          <p:spTgt spid="183"/>
                                        </p:tgtEl>
                                        <p:attrNameLst>
                                          <p:attrName>ppt_y</p:attrName>
                                        </p:attrNameLst>
                                      </p:cBhvr>
                                      <p:tavLst>
                                        <p:tav tm="0">
                                          <p:val>
                                            <p:strVal val="ppt_y"/>
                                          </p:val>
                                        </p:tav>
                                        <p:tav tm="100000">
                                          <p:val>
                                            <p:strVal val="1+ppt_h/2"/>
                                          </p:val>
                                        </p:tav>
                                      </p:tavLst>
                                    </p:anim>
                                    <p:set>
                                      <p:cBhvr>
                                        <p:cTn id="383" dur="1" fill="hold">
                                          <p:stCondLst>
                                            <p:cond delay="499"/>
                                          </p:stCondLst>
                                        </p:cTn>
                                        <p:tgtEl>
                                          <p:spTgt spid="183"/>
                                        </p:tgtEl>
                                        <p:attrNameLst>
                                          <p:attrName>style.visibility</p:attrName>
                                        </p:attrNameLst>
                                      </p:cBhvr>
                                      <p:to>
                                        <p:strVal val="hidden"/>
                                      </p:to>
                                    </p:set>
                                  </p:childTnLst>
                                </p:cTn>
                              </p:par>
                            </p:childTnLst>
                          </p:cTn>
                        </p:par>
                        <p:par>
                          <p:cTn id="384" fill="hold">
                            <p:stCondLst>
                              <p:cond delay="70000"/>
                            </p:stCondLst>
                            <p:childTnLst>
                              <p:par>
                                <p:cTn id="385" presetID="16" presetClass="emph" presetSubtype="0" fill="hold" grpId="2" nodeType="afterEffect">
                                  <p:stCondLst>
                                    <p:cond delay="0"/>
                                  </p:stCondLst>
                                  <p:iterate type="lt">
                                    <p:tmPct val="4000"/>
                                  </p:iterate>
                                  <p:childTnLst>
                                    <p:set>
                                      <p:cBhvr override="childStyle">
                                        <p:cTn id="386" dur="500" fill="hold"/>
                                        <p:tgtEl>
                                          <p:spTgt spid="72"/>
                                        </p:tgtEl>
                                        <p:attrNameLst>
                                          <p:attrName>style.color</p:attrName>
                                        </p:attrNameLst>
                                      </p:cBhvr>
                                      <p:to>
                                        <p:clrVal>
                                          <a:srgbClr val="C00000"/>
                                        </p:clrVal>
                                      </p:to>
                                    </p:set>
                                    <p:set>
                                      <p:cBhvr>
                                        <p:cTn id="387" dur="500" fill="hold"/>
                                        <p:tgtEl>
                                          <p:spTgt spid="72"/>
                                        </p:tgtEl>
                                        <p:attrNameLst>
                                          <p:attrName>fillcolor</p:attrName>
                                        </p:attrNameLst>
                                      </p:cBhvr>
                                      <p:to>
                                        <p:clrVal>
                                          <a:srgbClr val="C00000"/>
                                        </p:clrVal>
                                      </p:to>
                                    </p:set>
                                    <p:set>
                                      <p:cBhvr>
                                        <p:cTn id="388" dur="500" fill="hold"/>
                                        <p:tgtEl>
                                          <p:spTgt spid="72"/>
                                        </p:tgtEl>
                                        <p:attrNameLst>
                                          <p:attrName>fill.type</p:attrName>
                                        </p:attrNameLst>
                                      </p:cBhvr>
                                      <p:to>
                                        <p:strVal val="solid"/>
                                      </p:to>
                                    </p:set>
                                  </p:childTnLst>
                                </p:cTn>
                              </p:par>
                            </p:childTnLst>
                          </p:cTn>
                        </p:par>
                      </p:childTnLst>
                    </p:cTn>
                  </p:par>
                </p:childTnLst>
              </p:cTn>
              <p:nextCondLst>
                <p:cond evt="onClick" delay="0">
                  <p:tgtEl>
                    <p:spTgt spid="72"/>
                  </p:tgtEl>
                </p:cond>
              </p:nextCondLst>
            </p:seq>
            <p:seq concurrent="1" nextAc="seek">
              <p:cTn id="389" restart="whenNotActive" fill="hold" evtFilter="cancelBubble" nodeType="interactiveSeq">
                <p:stCondLst>
                  <p:cond evt="onClick" delay="0">
                    <p:tgtEl>
                      <p:spTgt spid="39"/>
                    </p:tgtEl>
                  </p:cond>
                </p:stCondLst>
                <p:endSync evt="end" delay="0">
                  <p:rtn val="all"/>
                </p:endSync>
                <p:childTnLst>
                  <p:par>
                    <p:cTn id="390" fill="hold">
                      <p:stCondLst>
                        <p:cond delay="0"/>
                      </p:stCondLst>
                      <p:childTnLst>
                        <p:par>
                          <p:cTn id="391" fill="hold">
                            <p:stCondLst>
                              <p:cond delay="0"/>
                            </p:stCondLst>
                            <p:childTnLst>
                              <p:par>
                                <p:cTn id="392" presetID="26" presetClass="emph" presetSubtype="0" fill="hold" grpId="1" nodeType="withEffect">
                                  <p:stCondLst>
                                    <p:cond delay="0"/>
                                  </p:stCondLst>
                                  <p:iterate type="lt">
                                    <p:tmPct val="0"/>
                                  </p:iterate>
                                  <p:childTnLst>
                                    <p:animEffect transition="out" filter="fade">
                                      <p:cBhvr>
                                        <p:cTn id="393" dur="500" tmFilter="0, 0; .2, .5; .8, .5; 1, 0"/>
                                        <p:tgtEl>
                                          <p:spTgt spid="39"/>
                                        </p:tgtEl>
                                      </p:cBhvr>
                                    </p:animEffect>
                                    <p:animScale>
                                      <p:cBhvr>
                                        <p:cTn id="394" dur="250" autoRev="1" fill="hold"/>
                                        <p:tgtEl>
                                          <p:spTgt spid="39"/>
                                        </p:tgtEl>
                                      </p:cBhvr>
                                      <p:by x="105000" y="105000"/>
                                    </p:animScale>
                                  </p:childTnLst>
                                </p:cTn>
                              </p:par>
                              <p:par>
                                <p:cTn id="395" presetID="9" presetClass="entr" presetSubtype="0" fill="hold" grpId="4" nodeType="withEffect">
                                  <p:stCondLst>
                                    <p:cond delay="0"/>
                                  </p:stCondLst>
                                  <p:childTnLst>
                                    <p:set>
                                      <p:cBhvr>
                                        <p:cTn id="396" dur="1" fill="hold">
                                          <p:stCondLst>
                                            <p:cond delay="0"/>
                                          </p:stCondLst>
                                        </p:cTn>
                                        <p:tgtEl>
                                          <p:spTgt spid="165"/>
                                        </p:tgtEl>
                                        <p:attrNameLst>
                                          <p:attrName>style.visibility</p:attrName>
                                        </p:attrNameLst>
                                      </p:cBhvr>
                                      <p:to>
                                        <p:strVal val="visible"/>
                                      </p:to>
                                    </p:set>
                                    <p:animEffect transition="in" filter="dissolve">
                                      <p:cBhvr>
                                        <p:cTn id="397" dur="500"/>
                                        <p:tgtEl>
                                          <p:spTgt spid="165"/>
                                        </p:tgtEl>
                                      </p:cBhvr>
                                    </p:animEffect>
                                  </p:childTnLst>
                                </p:cTn>
                              </p:par>
                            </p:childTnLst>
                          </p:cTn>
                        </p:par>
                        <p:par>
                          <p:cTn id="398" fill="hold">
                            <p:stCondLst>
                              <p:cond delay="500"/>
                            </p:stCondLst>
                            <p:childTnLst>
                              <p:par>
                                <p:cTn id="399" presetID="34" presetClass="emph" presetSubtype="0" fill="hold" grpId="0" nodeType="afterEffect">
                                  <p:stCondLst>
                                    <p:cond delay="0"/>
                                  </p:stCondLst>
                                  <p:iterate type="lt">
                                    <p:tmPct val="10000"/>
                                  </p:iterate>
                                  <p:childTnLst>
                                    <p:animMotion origin="layout" path="M -0.00104 2.96296E-6 L -8.33333E-7 -0.04815 " pathEditMode="relative" rAng="0" ptsTypes="AA">
                                      <p:cBhvr>
                                        <p:cTn id="400" dur="250" accel="50000" decel="50000" autoRev="1" fill="hold">
                                          <p:stCondLst>
                                            <p:cond delay="0"/>
                                          </p:stCondLst>
                                        </p:cTn>
                                        <p:tgtEl>
                                          <p:spTgt spid="4"/>
                                        </p:tgtEl>
                                        <p:attrNameLst>
                                          <p:attrName>ppt_x</p:attrName>
                                          <p:attrName>ppt_y</p:attrName>
                                        </p:attrNameLst>
                                      </p:cBhvr>
                                      <p:rCtr x="52" y="-2407"/>
                                    </p:animMotion>
                                    <p:animRot by="1500000">
                                      <p:cBhvr>
                                        <p:cTn id="401" dur="125" fill="hold">
                                          <p:stCondLst>
                                            <p:cond delay="0"/>
                                          </p:stCondLst>
                                        </p:cTn>
                                        <p:tgtEl>
                                          <p:spTgt spid="4"/>
                                        </p:tgtEl>
                                        <p:attrNameLst>
                                          <p:attrName>r</p:attrName>
                                        </p:attrNameLst>
                                      </p:cBhvr>
                                    </p:animRot>
                                    <p:animRot by="-1500000">
                                      <p:cBhvr>
                                        <p:cTn id="402" dur="125" fill="hold">
                                          <p:stCondLst>
                                            <p:cond delay="125"/>
                                          </p:stCondLst>
                                        </p:cTn>
                                        <p:tgtEl>
                                          <p:spTgt spid="4"/>
                                        </p:tgtEl>
                                        <p:attrNameLst>
                                          <p:attrName>r</p:attrName>
                                        </p:attrNameLst>
                                      </p:cBhvr>
                                    </p:animRot>
                                    <p:animRot by="-1500000">
                                      <p:cBhvr>
                                        <p:cTn id="403" dur="125" fill="hold">
                                          <p:stCondLst>
                                            <p:cond delay="250"/>
                                          </p:stCondLst>
                                        </p:cTn>
                                        <p:tgtEl>
                                          <p:spTgt spid="4"/>
                                        </p:tgtEl>
                                        <p:attrNameLst>
                                          <p:attrName>r</p:attrName>
                                        </p:attrNameLst>
                                      </p:cBhvr>
                                    </p:animRot>
                                    <p:animRot by="1500000">
                                      <p:cBhvr>
                                        <p:cTn id="404" dur="125" fill="hold">
                                          <p:stCondLst>
                                            <p:cond delay="375"/>
                                          </p:stCondLst>
                                        </p:cTn>
                                        <p:tgtEl>
                                          <p:spTgt spid="4"/>
                                        </p:tgtEl>
                                        <p:attrNameLst>
                                          <p:attrName>r</p:attrName>
                                        </p:attrNameLst>
                                      </p:cBhvr>
                                    </p:animRot>
                                  </p:childTnLst>
                                </p:cTn>
                              </p:par>
                              <p:par>
                                <p:cTn id="405" presetID="1" presetClass="entr" presetSubtype="0" fill="hold" grpId="1" nodeType="withEffect">
                                  <p:stCondLst>
                                    <p:cond delay="0"/>
                                  </p:stCondLst>
                                  <p:iterate type="lt">
                                    <p:tmAbs val="0"/>
                                  </p:iterate>
                                  <p:childTnLst>
                                    <p:set>
                                      <p:cBhvr>
                                        <p:cTn id="406" dur="1" fill="hold">
                                          <p:stCondLst>
                                            <p:cond delay="33699"/>
                                          </p:stCondLst>
                                        </p:cTn>
                                        <p:tgtEl>
                                          <p:spTgt spid="4"/>
                                        </p:tgtEl>
                                        <p:attrNameLst>
                                          <p:attrName>style.visibility</p:attrName>
                                        </p:attrNameLst>
                                      </p:cBhvr>
                                      <p:to>
                                        <p:strVal val="visible"/>
                                      </p:to>
                                    </p:set>
                                  </p:childTnLst>
                                  <p:subTnLst>
                                    <p:audio>
                                      <p:cMediaNode>
                                        <p:cTn display="0" masterRel="sameClick">
                                          <p:stCondLst>
                                            <p:cond evt="begin" delay="0">
                                              <p:tn val="405"/>
                                            </p:cond>
                                          </p:stCondLst>
                                          <p:endCondLst>
                                            <p:cond evt="onStopAudio" delay="0">
                                              <p:tgtEl>
                                                <p:sldTgt/>
                                              </p:tgtEl>
                                            </p:cond>
                                          </p:endCondLst>
                                        </p:cTn>
                                        <p:tgtEl>
                                          <p:sndTgt r:embed="rId10" name="cpL07S10_Clip_1.wav"/>
                                        </p:tgtEl>
                                      </p:cMediaNode>
                                    </p:audio>
                                  </p:subTnLst>
                                </p:cTn>
                              </p:par>
                              <p:par>
                                <p:cTn id="407" presetID="64" presetClass="path" presetSubtype="0" accel="50000" decel="50000" fill="hold" nodeType="withEffect">
                                  <p:stCondLst>
                                    <p:cond delay="0"/>
                                  </p:stCondLst>
                                  <p:childTnLst>
                                    <p:animMotion origin="layout" path="M 0.1059 0.04166 L 0.10365 -0.14028 " pathEditMode="relative" rAng="0" ptsTypes="AA">
                                      <p:cBhvr>
                                        <p:cTn id="408" dur="1000" fill="hold"/>
                                        <p:tgtEl>
                                          <p:spTgt spid="27"/>
                                        </p:tgtEl>
                                        <p:attrNameLst>
                                          <p:attrName>ppt_x</p:attrName>
                                          <p:attrName>ppt_y</p:attrName>
                                        </p:attrNameLst>
                                      </p:cBhvr>
                                      <p:rCtr x="-122" y="-9097"/>
                                    </p:animMotion>
                                  </p:childTnLst>
                                </p:cTn>
                              </p:par>
                              <p:par>
                                <p:cTn id="409" presetID="64" presetClass="path" presetSubtype="0" accel="50000" decel="50000" fill="hold" nodeType="withEffect">
                                  <p:stCondLst>
                                    <p:cond delay="0"/>
                                  </p:stCondLst>
                                  <p:childTnLst>
                                    <p:animMotion origin="layout" path="M 0.10642 0.0426 L 0.10416 -0.23726 " pathEditMode="fixed" rAng="0" ptsTypes="AA">
                                      <p:cBhvr>
                                        <p:cTn id="410" dur="1000" fill="hold"/>
                                        <p:tgtEl>
                                          <p:spTgt spid="170"/>
                                        </p:tgtEl>
                                        <p:attrNameLst>
                                          <p:attrName>ppt_x</p:attrName>
                                          <p:attrName>ppt_y</p:attrName>
                                        </p:attrNameLst>
                                      </p:cBhvr>
                                      <p:rCtr x="-122" y="-14005"/>
                                    </p:animMotion>
                                  </p:childTnLst>
                                </p:cTn>
                              </p:par>
                              <p:par>
                                <p:cTn id="411" presetID="2" presetClass="exit" presetSubtype="4" fill="hold" nodeType="withEffect">
                                  <p:stCondLst>
                                    <p:cond delay="19900"/>
                                  </p:stCondLst>
                                  <p:childTnLst>
                                    <p:anim calcmode="lin" valueType="num">
                                      <p:cBhvr additive="base">
                                        <p:cTn id="412" dur="500"/>
                                        <p:tgtEl>
                                          <p:spTgt spid="27"/>
                                        </p:tgtEl>
                                        <p:attrNameLst>
                                          <p:attrName>ppt_x</p:attrName>
                                        </p:attrNameLst>
                                      </p:cBhvr>
                                      <p:tavLst>
                                        <p:tav tm="0">
                                          <p:val>
                                            <p:strVal val="ppt_x"/>
                                          </p:val>
                                        </p:tav>
                                        <p:tav tm="100000">
                                          <p:val>
                                            <p:strVal val="ppt_x"/>
                                          </p:val>
                                        </p:tav>
                                      </p:tavLst>
                                    </p:anim>
                                    <p:anim calcmode="lin" valueType="num">
                                      <p:cBhvr additive="base">
                                        <p:cTn id="413" dur="500"/>
                                        <p:tgtEl>
                                          <p:spTgt spid="27"/>
                                        </p:tgtEl>
                                        <p:attrNameLst>
                                          <p:attrName>ppt_y</p:attrName>
                                        </p:attrNameLst>
                                      </p:cBhvr>
                                      <p:tavLst>
                                        <p:tav tm="0">
                                          <p:val>
                                            <p:strVal val="ppt_y"/>
                                          </p:val>
                                        </p:tav>
                                        <p:tav tm="100000">
                                          <p:val>
                                            <p:strVal val="1+ppt_h/2"/>
                                          </p:val>
                                        </p:tav>
                                      </p:tavLst>
                                    </p:anim>
                                    <p:set>
                                      <p:cBhvr>
                                        <p:cTn id="414" dur="1" fill="hold">
                                          <p:stCondLst>
                                            <p:cond delay="499"/>
                                          </p:stCondLst>
                                        </p:cTn>
                                        <p:tgtEl>
                                          <p:spTgt spid="27"/>
                                        </p:tgtEl>
                                        <p:attrNameLst>
                                          <p:attrName>style.visibility</p:attrName>
                                        </p:attrNameLst>
                                      </p:cBhvr>
                                      <p:to>
                                        <p:strVal val="hidden"/>
                                      </p:to>
                                    </p:set>
                                  </p:childTnLst>
                                </p:cTn>
                              </p:par>
                              <p:par>
                                <p:cTn id="415" presetID="2" presetClass="exit" presetSubtype="4" fill="hold" nodeType="withEffect">
                                  <p:stCondLst>
                                    <p:cond delay="19900"/>
                                  </p:stCondLst>
                                  <p:childTnLst>
                                    <p:anim calcmode="lin" valueType="num">
                                      <p:cBhvr additive="base">
                                        <p:cTn id="416" dur="500"/>
                                        <p:tgtEl>
                                          <p:spTgt spid="170"/>
                                        </p:tgtEl>
                                        <p:attrNameLst>
                                          <p:attrName>ppt_x</p:attrName>
                                        </p:attrNameLst>
                                      </p:cBhvr>
                                      <p:tavLst>
                                        <p:tav tm="0">
                                          <p:val>
                                            <p:strVal val="ppt_x"/>
                                          </p:val>
                                        </p:tav>
                                        <p:tav tm="100000">
                                          <p:val>
                                            <p:strVal val="ppt_x"/>
                                          </p:val>
                                        </p:tav>
                                      </p:tavLst>
                                    </p:anim>
                                    <p:anim calcmode="lin" valueType="num">
                                      <p:cBhvr additive="base">
                                        <p:cTn id="417" dur="500"/>
                                        <p:tgtEl>
                                          <p:spTgt spid="170"/>
                                        </p:tgtEl>
                                        <p:attrNameLst>
                                          <p:attrName>ppt_y</p:attrName>
                                        </p:attrNameLst>
                                      </p:cBhvr>
                                      <p:tavLst>
                                        <p:tav tm="0">
                                          <p:val>
                                            <p:strVal val="ppt_y"/>
                                          </p:val>
                                        </p:tav>
                                        <p:tav tm="100000">
                                          <p:val>
                                            <p:strVal val="1+ppt_h/2"/>
                                          </p:val>
                                        </p:tav>
                                      </p:tavLst>
                                    </p:anim>
                                    <p:set>
                                      <p:cBhvr>
                                        <p:cTn id="418" dur="1" fill="hold">
                                          <p:stCondLst>
                                            <p:cond delay="499"/>
                                          </p:stCondLst>
                                        </p:cTn>
                                        <p:tgtEl>
                                          <p:spTgt spid="170"/>
                                        </p:tgtEl>
                                        <p:attrNameLst>
                                          <p:attrName>style.visibility</p:attrName>
                                        </p:attrNameLst>
                                      </p:cBhvr>
                                      <p:to>
                                        <p:strVal val="hidden"/>
                                      </p:to>
                                    </p:set>
                                  </p:childTnLst>
                                </p:cTn>
                              </p:par>
                              <p:par>
                                <p:cTn id="419" presetID="64" presetClass="path" presetSubtype="0" accel="50000" decel="50000" fill="hold" nodeType="withEffect">
                                  <p:stCondLst>
                                    <p:cond delay="21200"/>
                                  </p:stCondLst>
                                  <p:childTnLst>
                                    <p:animMotion origin="layout" path="M 0.08819 0.04166 L 0.08594 -0.14028 " pathEditMode="relative" rAng="0" ptsTypes="AA">
                                      <p:cBhvr>
                                        <p:cTn id="420" dur="1000" fill="hold"/>
                                        <p:tgtEl>
                                          <p:spTgt spid="28"/>
                                        </p:tgtEl>
                                        <p:attrNameLst>
                                          <p:attrName>ppt_x</p:attrName>
                                          <p:attrName>ppt_y</p:attrName>
                                        </p:attrNameLst>
                                      </p:cBhvr>
                                      <p:rCtr x="-122" y="-9097"/>
                                    </p:animMotion>
                                  </p:childTnLst>
                                </p:cTn>
                              </p:par>
                              <p:par>
                                <p:cTn id="421" presetID="64" presetClass="path" presetSubtype="0" accel="50000" decel="50000" fill="hold" nodeType="withEffect">
                                  <p:stCondLst>
                                    <p:cond delay="21200"/>
                                  </p:stCondLst>
                                  <p:childTnLst>
                                    <p:animMotion origin="layout" path="M 0.0868 0.04514 L 0.08455 -0.23472 " pathEditMode="fixed" rAng="0" ptsTypes="AA">
                                      <p:cBhvr>
                                        <p:cTn id="422" dur="1000" fill="hold"/>
                                        <p:tgtEl>
                                          <p:spTgt spid="171"/>
                                        </p:tgtEl>
                                        <p:attrNameLst>
                                          <p:attrName>ppt_x</p:attrName>
                                          <p:attrName>ppt_y</p:attrName>
                                        </p:attrNameLst>
                                      </p:cBhvr>
                                      <p:rCtr x="-122" y="-14005"/>
                                    </p:animMotion>
                                  </p:childTnLst>
                                </p:cTn>
                              </p:par>
                            </p:childTnLst>
                          </p:cTn>
                        </p:par>
                        <p:par>
                          <p:cTn id="423" fill="hold">
                            <p:stCondLst>
                              <p:cond delay="34200"/>
                            </p:stCondLst>
                            <p:childTnLst>
                              <p:par>
                                <p:cTn id="424" presetID="2" presetClass="exit" presetSubtype="4" fill="hold" nodeType="afterEffect">
                                  <p:stCondLst>
                                    <p:cond delay="0"/>
                                  </p:stCondLst>
                                  <p:childTnLst>
                                    <p:anim calcmode="lin" valueType="num">
                                      <p:cBhvr additive="base">
                                        <p:cTn id="425" dur="500"/>
                                        <p:tgtEl>
                                          <p:spTgt spid="28"/>
                                        </p:tgtEl>
                                        <p:attrNameLst>
                                          <p:attrName>ppt_x</p:attrName>
                                        </p:attrNameLst>
                                      </p:cBhvr>
                                      <p:tavLst>
                                        <p:tav tm="0">
                                          <p:val>
                                            <p:strVal val="ppt_x"/>
                                          </p:val>
                                        </p:tav>
                                        <p:tav tm="100000">
                                          <p:val>
                                            <p:strVal val="ppt_x"/>
                                          </p:val>
                                        </p:tav>
                                      </p:tavLst>
                                    </p:anim>
                                    <p:anim calcmode="lin" valueType="num">
                                      <p:cBhvr additive="base">
                                        <p:cTn id="426" dur="500"/>
                                        <p:tgtEl>
                                          <p:spTgt spid="28"/>
                                        </p:tgtEl>
                                        <p:attrNameLst>
                                          <p:attrName>ppt_y</p:attrName>
                                        </p:attrNameLst>
                                      </p:cBhvr>
                                      <p:tavLst>
                                        <p:tav tm="0">
                                          <p:val>
                                            <p:strVal val="ppt_y"/>
                                          </p:val>
                                        </p:tav>
                                        <p:tav tm="100000">
                                          <p:val>
                                            <p:strVal val="1+ppt_h/2"/>
                                          </p:val>
                                        </p:tav>
                                      </p:tavLst>
                                    </p:anim>
                                    <p:set>
                                      <p:cBhvr>
                                        <p:cTn id="427" dur="1" fill="hold">
                                          <p:stCondLst>
                                            <p:cond delay="499"/>
                                          </p:stCondLst>
                                        </p:cTn>
                                        <p:tgtEl>
                                          <p:spTgt spid="28"/>
                                        </p:tgtEl>
                                        <p:attrNameLst>
                                          <p:attrName>style.visibility</p:attrName>
                                        </p:attrNameLst>
                                      </p:cBhvr>
                                      <p:to>
                                        <p:strVal val="hidden"/>
                                      </p:to>
                                    </p:set>
                                  </p:childTnLst>
                                </p:cTn>
                              </p:par>
                              <p:par>
                                <p:cTn id="428" presetID="2" presetClass="exit" presetSubtype="4" fill="hold" nodeType="withEffect">
                                  <p:stCondLst>
                                    <p:cond delay="0"/>
                                  </p:stCondLst>
                                  <p:childTnLst>
                                    <p:anim calcmode="lin" valueType="num">
                                      <p:cBhvr additive="base">
                                        <p:cTn id="429" dur="500"/>
                                        <p:tgtEl>
                                          <p:spTgt spid="171"/>
                                        </p:tgtEl>
                                        <p:attrNameLst>
                                          <p:attrName>ppt_x</p:attrName>
                                        </p:attrNameLst>
                                      </p:cBhvr>
                                      <p:tavLst>
                                        <p:tav tm="0">
                                          <p:val>
                                            <p:strVal val="ppt_x"/>
                                          </p:val>
                                        </p:tav>
                                        <p:tav tm="100000">
                                          <p:val>
                                            <p:strVal val="ppt_x"/>
                                          </p:val>
                                        </p:tav>
                                      </p:tavLst>
                                    </p:anim>
                                    <p:anim calcmode="lin" valueType="num">
                                      <p:cBhvr additive="base">
                                        <p:cTn id="430" dur="500"/>
                                        <p:tgtEl>
                                          <p:spTgt spid="171"/>
                                        </p:tgtEl>
                                        <p:attrNameLst>
                                          <p:attrName>ppt_y</p:attrName>
                                        </p:attrNameLst>
                                      </p:cBhvr>
                                      <p:tavLst>
                                        <p:tav tm="0">
                                          <p:val>
                                            <p:strVal val="ppt_y"/>
                                          </p:val>
                                        </p:tav>
                                        <p:tav tm="100000">
                                          <p:val>
                                            <p:strVal val="1+ppt_h/2"/>
                                          </p:val>
                                        </p:tav>
                                      </p:tavLst>
                                    </p:anim>
                                    <p:set>
                                      <p:cBhvr>
                                        <p:cTn id="431" dur="1" fill="hold">
                                          <p:stCondLst>
                                            <p:cond delay="499"/>
                                          </p:stCondLst>
                                        </p:cTn>
                                        <p:tgtEl>
                                          <p:spTgt spid="171"/>
                                        </p:tgtEl>
                                        <p:attrNameLst>
                                          <p:attrName>style.visibility</p:attrName>
                                        </p:attrNameLst>
                                      </p:cBhvr>
                                      <p:to>
                                        <p:strVal val="hidden"/>
                                      </p:to>
                                    </p:set>
                                  </p:childTnLst>
                                </p:cTn>
                              </p:par>
                            </p:childTnLst>
                          </p:cTn>
                        </p:par>
                        <p:par>
                          <p:cTn id="432" fill="hold">
                            <p:stCondLst>
                              <p:cond delay="34700"/>
                            </p:stCondLst>
                            <p:childTnLst>
                              <p:par>
                                <p:cTn id="433" presetID="16" presetClass="emph" presetSubtype="0" fill="hold" grpId="2" nodeType="afterEffect">
                                  <p:stCondLst>
                                    <p:cond delay="0"/>
                                  </p:stCondLst>
                                  <p:iterate type="lt">
                                    <p:tmPct val="4000"/>
                                  </p:iterate>
                                  <p:childTnLst>
                                    <p:set>
                                      <p:cBhvr override="childStyle">
                                        <p:cTn id="434" dur="500" fill="hold"/>
                                        <p:tgtEl>
                                          <p:spTgt spid="39"/>
                                        </p:tgtEl>
                                        <p:attrNameLst>
                                          <p:attrName>style.color</p:attrName>
                                        </p:attrNameLst>
                                      </p:cBhvr>
                                      <p:to>
                                        <p:clrVal>
                                          <a:srgbClr val="C00000"/>
                                        </p:clrVal>
                                      </p:to>
                                    </p:set>
                                    <p:set>
                                      <p:cBhvr>
                                        <p:cTn id="435" dur="500" fill="hold"/>
                                        <p:tgtEl>
                                          <p:spTgt spid="39"/>
                                        </p:tgtEl>
                                        <p:attrNameLst>
                                          <p:attrName>fillcolor</p:attrName>
                                        </p:attrNameLst>
                                      </p:cBhvr>
                                      <p:to>
                                        <p:clrVal>
                                          <a:srgbClr val="C00000"/>
                                        </p:clrVal>
                                      </p:to>
                                    </p:set>
                                    <p:set>
                                      <p:cBhvr>
                                        <p:cTn id="436" dur="500" fill="hold"/>
                                        <p:tgtEl>
                                          <p:spTgt spid="39"/>
                                        </p:tgtEl>
                                        <p:attrNameLst>
                                          <p:attrName>fill.type</p:attrName>
                                        </p:attrNameLst>
                                      </p:cBhvr>
                                      <p:to>
                                        <p:strVal val="solid"/>
                                      </p:to>
                                    </p:set>
                                  </p:childTnLst>
                                  <p:subTnLst>
                                    <p:audio>
                                      <p:cMediaNode>
                                        <p:cTn display="0" masterRel="sameClick">
                                          <p:stCondLst>
                                            <p:cond evt="begin" delay="0">
                                              <p:tn val="433"/>
                                            </p:cond>
                                          </p:stCondLst>
                                          <p:endCondLst>
                                            <p:cond evt="onStopAudio" delay="0">
                                              <p:tgtEl>
                                                <p:sldTgt/>
                                              </p:tgtEl>
                                            </p:cond>
                                          </p:endCondLst>
                                        </p:cTn>
                                        <p:tgtEl>
                                          <p:sndTgt r:embed="rId11" name="WhizzUpper.wav"/>
                                        </p:tgtEl>
                                      </p:cMediaNode>
                                    </p:audio>
                                  </p:subTnLst>
                                </p:cTn>
                              </p:par>
                            </p:childTnLst>
                          </p:cTn>
                        </p:par>
                      </p:childTnLst>
                    </p:cTn>
                  </p:par>
                </p:childTnLst>
              </p:cTn>
              <p:nextCondLst>
                <p:cond evt="onClick" delay="0">
                  <p:tgtEl>
                    <p:spTgt spid="39"/>
                  </p:tgtEl>
                </p:cond>
              </p:nextCondLst>
            </p:seq>
            <p:seq concurrent="1" nextAc="seek">
              <p:cTn id="437" restart="whenNotActive" fill="hold" evtFilter="cancelBubble" nodeType="interactiveSeq">
                <p:stCondLst>
                  <p:cond evt="onClick" delay="0">
                    <p:tgtEl>
                      <p:spTgt spid="78"/>
                    </p:tgtEl>
                  </p:cond>
                </p:stCondLst>
                <p:endSync evt="end" delay="0">
                  <p:rtn val="all"/>
                </p:endSync>
                <p:childTnLst>
                  <p:par>
                    <p:cTn id="438" fill="hold">
                      <p:stCondLst>
                        <p:cond delay="0"/>
                      </p:stCondLst>
                      <p:childTnLst>
                        <p:par>
                          <p:cTn id="439" fill="hold">
                            <p:stCondLst>
                              <p:cond delay="0"/>
                            </p:stCondLst>
                            <p:childTnLst>
                              <p:par>
                                <p:cTn id="440" presetID="26" presetClass="emph" presetSubtype="0" fill="hold" grpId="1" nodeType="withEffect">
                                  <p:stCondLst>
                                    <p:cond delay="0"/>
                                  </p:stCondLst>
                                  <p:iterate type="lt">
                                    <p:tmPct val="0"/>
                                  </p:iterate>
                                  <p:childTnLst>
                                    <p:animEffect transition="out" filter="fade">
                                      <p:cBhvr>
                                        <p:cTn id="441" dur="500" tmFilter="0, 0; .2, .5; .8, .5; 1, 0"/>
                                        <p:tgtEl>
                                          <p:spTgt spid="78"/>
                                        </p:tgtEl>
                                      </p:cBhvr>
                                    </p:animEffect>
                                    <p:animScale>
                                      <p:cBhvr>
                                        <p:cTn id="442" dur="250" autoRev="1" fill="hold"/>
                                        <p:tgtEl>
                                          <p:spTgt spid="78"/>
                                        </p:tgtEl>
                                      </p:cBhvr>
                                      <p:by x="105000" y="105000"/>
                                    </p:animScale>
                                  </p:childTnLst>
                                </p:cTn>
                              </p:par>
                              <p:par>
                                <p:cTn id="443" presetID="9" presetClass="entr" presetSubtype="0" fill="hold" grpId="5" nodeType="withEffect">
                                  <p:stCondLst>
                                    <p:cond delay="0"/>
                                  </p:stCondLst>
                                  <p:childTnLst>
                                    <p:set>
                                      <p:cBhvr>
                                        <p:cTn id="444" dur="1" fill="hold">
                                          <p:stCondLst>
                                            <p:cond delay="0"/>
                                          </p:stCondLst>
                                        </p:cTn>
                                        <p:tgtEl>
                                          <p:spTgt spid="165"/>
                                        </p:tgtEl>
                                        <p:attrNameLst>
                                          <p:attrName>style.visibility</p:attrName>
                                        </p:attrNameLst>
                                      </p:cBhvr>
                                      <p:to>
                                        <p:strVal val="visible"/>
                                      </p:to>
                                    </p:set>
                                    <p:animEffect transition="in" filter="dissolve">
                                      <p:cBhvr>
                                        <p:cTn id="445" dur="500"/>
                                        <p:tgtEl>
                                          <p:spTgt spid="165"/>
                                        </p:tgtEl>
                                      </p:cBhvr>
                                    </p:animEffect>
                                  </p:childTnLst>
                                </p:cTn>
                              </p:par>
                            </p:childTnLst>
                          </p:cTn>
                        </p:par>
                        <p:par>
                          <p:cTn id="446" fill="hold">
                            <p:stCondLst>
                              <p:cond delay="500"/>
                            </p:stCondLst>
                            <p:childTnLst>
                              <p:par>
                                <p:cTn id="447" presetID="22" presetClass="entr" presetSubtype="8" fill="hold" grpId="0" nodeType="afterEffect">
                                  <p:stCondLst>
                                    <p:cond delay="0"/>
                                  </p:stCondLst>
                                  <p:iterate type="lt">
                                    <p:tmPct val="10000"/>
                                  </p:iterate>
                                  <p:childTnLst>
                                    <p:set>
                                      <p:cBhvr>
                                        <p:cTn id="448" dur="1" fill="hold">
                                          <p:stCondLst>
                                            <p:cond delay="0"/>
                                          </p:stCondLst>
                                        </p:cTn>
                                        <p:tgtEl>
                                          <p:spTgt spid="79"/>
                                        </p:tgtEl>
                                        <p:attrNameLst>
                                          <p:attrName>style.visibility</p:attrName>
                                        </p:attrNameLst>
                                      </p:cBhvr>
                                      <p:to>
                                        <p:strVal val="visible"/>
                                      </p:to>
                                    </p:set>
                                    <p:animEffect transition="in" filter="wipe(left)">
                                      <p:cBhvr>
                                        <p:cTn id="449" dur="500"/>
                                        <p:tgtEl>
                                          <p:spTgt spid="79"/>
                                        </p:tgtEl>
                                      </p:cBhvr>
                                    </p:animEffect>
                                  </p:childTnLst>
                                </p:cTn>
                              </p:par>
                              <p:par>
                                <p:cTn id="450" presetID="1" presetClass="entr" presetSubtype="0" fill="hold" grpId="1" nodeType="withEffect">
                                  <p:stCondLst>
                                    <p:cond delay="0"/>
                                  </p:stCondLst>
                                  <p:iterate type="lt">
                                    <p:tmAbs val="0"/>
                                  </p:iterate>
                                  <p:childTnLst>
                                    <p:set>
                                      <p:cBhvr>
                                        <p:cTn id="451" dur="1" fill="hold">
                                          <p:stCondLst>
                                            <p:cond delay="28399"/>
                                          </p:stCondLst>
                                        </p:cTn>
                                        <p:tgtEl>
                                          <p:spTgt spid="79"/>
                                        </p:tgtEl>
                                        <p:attrNameLst>
                                          <p:attrName>style.visibility</p:attrName>
                                        </p:attrNameLst>
                                      </p:cBhvr>
                                      <p:to>
                                        <p:strVal val="visible"/>
                                      </p:to>
                                    </p:set>
                                  </p:childTnLst>
                                  <p:subTnLst>
                                    <p:audio>
                                      <p:cMediaNode>
                                        <p:cTn display="0" masterRel="sameClick">
                                          <p:stCondLst>
                                            <p:cond evt="begin" delay="0">
                                              <p:tn val="450"/>
                                            </p:cond>
                                          </p:stCondLst>
                                          <p:endCondLst>
                                            <p:cond evt="onStopAudio" delay="0">
                                              <p:tgtEl>
                                                <p:sldTgt/>
                                              </p:tgtEl>
                                            </p:cond>
                                          </p:endCondLst>
                                        </p:cTn>
                                        <p:tgtEl>
                                          <p:sndTgt r:embed="rId12" name="cpL07S10_Clip_2.wav"/>
                                        </p:tgtEl>
                                      </p:cMediaNode>
                                    </p:audio>
                                  </p:subTnLst>
                                </p:cTn>
                              </p:par>
                              <p:par>
                                <p:cTn id="452" presetID="64" presetClass="path" presetSubtype="0" accel="50000" decel="50000" fill="hold" nodeType="withEffect">
                                  <p:stCondLst>
                                    <p:cond delay="0"/>
                                  </p:stCondLst>
                                  <p:childTnLst>
                                    <p:animMotion origin="layout" path="M 0.06857 0.04166 L 0.06632 -0.14028 " pathEditMode="relative" rAng="0" ptsTypes="AA">
                                      <p:cBhvr>
                                        <p:cTn id="453" dur="1000" fill="hold"/>
                                        <p:tgtEl>
                                          <p:spTgt spid="29"/>
                                        </p:tgtEl>
                                        <p:attrNameLst>
                                          <p:attrName>ppt_x</p:attrName>
                                          <p:attrName>ppt_y</p:attrName>
                                        </p:attrNameLst>
                                      </p:cBhvr>
                                      <p:rCtr x="-122" y="-9097"/>
                                    </p:animMotion>
                                  </p:childTnLst>
                                </p:cTn>
                              </p:par>
                              <p:par>
                                <p:cTn id="454" presetID="64" presetClass="path" presetSubtype="0" accel="50000" decel="50000" fill="hold" nodeType="withEffect">
                                  <p:stCondLst>
                                    <p:cond delay="0"/>
                                  </p:stCondLst>
                                  <p:childTnLst>
                                    <p:animMotion origin="layout" path="M 0.06718 0.04514 L 0.06493 -0.23472 " pathEditMode="fixed" rAng="0" ptsTypes="AA">
                                      <p:cBhvr>
                                        <p:cTn id="455" dur="1000" fill="hold"/>
                                        <p:tgtEl>
                                          <p:spTgt spid="172"/>
                                        </p:tgtEl>
                                        <p:attrNameLst>
                                          <p:attrName>ppt_x</p:attrName>
                                          <p:attrName>ppt_y</p:attrName>
                                        </p:attrNameLst>
                                      </p:cBhvr>
                                      <p:rCtr x="-122" y="-14005"/>
                                    </p:animMotion>
                                  </p:childTnLst>
                                </p:cTn>
                              </p:par>
                              <p:par>
                                <p:cTn id="456" presetID="53" presetClass="entr" presetSubtype="16" fill="hold" nodeType="withEffect">
                                  <p:stCondLst>
                                    <p:cond delay="1300"/>
                                  </p:stCondLst>
                                  <p:childTnLst>
                                    <p:set>
                                      <p:cBhvr>
                                        <p:cTn id="457" dur="1" fill="hold">
                                          <p:stCondLst>
                                            <p:cond delay="0"/>
                                          </p:stCondLst>
                                        </p:cTn>
                                        <p:tgtEl>
                                          <p:spTgt spid="111"/>
                                        </p:tgtEl>
                                        <p:attrNameLst>
                                          <p:attrName>style.visibility</p:attrName>
                                        </p:attrNameLst>
                                      </p:cBhvr>
                                      <p:to>
                                        <p:strVal val="visible"/>
                                      </p:to>
                                    </p:set>
                                    <p:anim calcmode="lin" valueType="num">
                                      <p:cBhvr>
                                        <p:cTn id="458" dur="500" fill="hold"/>
                                        <p:tgtEl>
                                          <p:spTgt spid="111"/>
                                        </p:tgtEl>
                                        <p:attrNameLst>
                                          <p:attrName>ppt_w</p:attrName>
                                        </p:attrNameLst>
                                      </p:cBhvr>
                                      <p:tavLst>
                                        <p:tav tm="0">
                                          <p:val>
                                            <p:fltVal val="0"/>
                                          </p:val>
                                        </p:tav>
                                        <p:tav tm="100000">
                                          <p:val>
                                            <p:strVal val="#ppt_w"/>
                                          </p:val>
                                        </p:tav>
                                      </p:tavLst>
                                    </p:anim>
                                    <p:anim calcmode="lin" valueType="num">
                                      <p:cBhvr>
                                        <p:cTn id="459" dur="500" fill="hold"/>
                                        <p:tgtEl>
                                          <p:spTgt spid="111"/>
                                        </p:tgtEl>
                                        <p:attrNameLst>
                                          <p:attrName>ppt_h</p:attrName>
                                        </p:attrNameLst>
                                      </p:cBhvr>
                                      <p:tavLst>
                                        <p:tav tm="0">
                                          <p:val>
                                            <p:fltVal val="0"/>
                                          </p:val>
                                        </p:tav>
                                        <p:tav tm="100000">
                                          <p:val>
                                            <p:strVal val="#ppt_h"/>
                                          </p:val>
                                        </p:tav>
                                      </p:tavLst>
                                    </p:anim>
                                    <p:animEffect transition="in" filter="fade">
                                      <p:cBhvr>
                                        <p:cTn id="460" dur="500"/>
                                        <p:tgtEl>
                                          <p:spTgt spid="111"/>
                                        </p:tgtEl>
                                      </p:cBhvr>
                                    </p:animEffect>
                                  </p:childTnLst>
                                </p:cTn>
                              </p:par>
                              <p:par>
                                <p:cTn id="461" presetID="26" presetClass="emph" presetSubtype="0" repeatCount="2000" fill="hold" nodeType="withEffect">
                                  <p:stCondLst>
                                    <p:cond delay="1800"/>
                                  </p:stCondLst>
                                  <p:childTnLst>
                                    <p:animEffect transition="out" filter="fade">
                                      <p:cBhvr>
                                        <p:cTn id="462" dur="500" tmFilter="0, 0; .2, .5; .8, .5; 1, 0"/>
                                        <p:tgtEl>
                                          <p:spTgt spid="111"/>
                                        </p:tgtEl>
                                      </p:cBhvr>
                                    </p:animEffect>
                                    <p:animScale>
                                      <p:cBhvr>
                                        <p:cTn id="463" dur="250" autoRev="1" fill="hold"/>
                                        <p:tgtEl>
                                          <p:spTgt spid="111"/>
                                        </p:tgtEl>
                                      </p:cBhvr>
                                      <p:by x="105000" y="105000"/>
                                    </p:animScale>
                                  </p:childTnLst>
                                </p:cTn>
                              </p:par>
                              <p:par>
                                <p:cTn id="464" presetID="1" presetClass="exit" presetSubtype="0" fill="hold" nodeType="withEffect">
                                  <p:stCondLst>
                                    <p:cond delay="4000"/>
                                  </p:stCondLst>
                                  <p:childTnLst>
                                    <p:set>
                                      <p:cBhvr>
                                        <p:cTn id="465" dur="1" fill="hold">
                                          <p:stCondLst>
                                            <p:cond delay="0"/>
                                          </p:stCondLst>
                                        </p:cTn>
                                        <p:tgtEl>
                                          <p:spTgt spid="111"/>
                                        </p:tgtEl>
                                        <p:attrNameLst>
                                          <p:attrName>style.visibility</p:attrName>
                                        </p:attrNameLst>
                                      </p:cBhvr>
                                      <p:to>
                                        <p:strVal val="hidden"/>
                                      </p:to>
                                    </p:set>
                                  </p:childTnLst>
                                </p:cTn>
                              </p:par>
                              <p:par>
                                <p:cTn id="466" presetID="1" presetClass="entr" presetSubtype="0" fill="hold" nodeType="withEffect">
                                  <p:stCondLst>
                                    <p:cond delay="4000"/>
                                  </p:stCondLst>
                                  <p:childTnLst>
                                    <p:set>
                                      <p:cBhvr>
                                        <p:cTn id="467" dur="1" fill="hold">
                                          <p:stCondLst>
                                            <p:cond delay="0"/>
                                          </p:stCondLst>
                                        </p:cTn>
                                        <p:tgtEl>
                                          <p:spTgt spid="75"/>
                                        </p:tgtEl>
                                        <p:attrNameLst>
                                          <p:attrName>style.visibility</p:attrName>
                                        </p:attrNameLst>
                                      </p:cBhvr>
                                      <p:to>
                                        <p:strVal val="visible"/>
                                      </p:to>
                                    </p:set>
                                  </p:childTnLst>
                                </p:cTn>
                              </p:par>
                              <p:par>
                                <p:cTn id="468" presetID="1" presetClass="entr" presetSubtype="0" fill="hold" grpId="0" nodeType="withEffect">
                                  <p:stCondLst>
                                    <p:cond delay="4000"/>
                                  </p:stCondLst>
                                  <p:childTnLst>
                                    <p:set>
                                      <p:cBhvr>
                                        <p:cTn id="469" dur="1" fill="hold">
                                          <p:stCondLst>
                                            <p:cond delay="0"/>
                                          </p:stCondLst>
                                        </p:cTn>
                                        <p:tgtEl>
                                          <p:spTgt spid="7"/>
                                        </p:tgtEl>
                                        <p:attrNameLst>
                                          <p:attrName>style.visibility</p:attrName>
                                        </p:attrNameLst>
                                      </p:cBhvr>
                                      <p:to>
                                        <p:strVal val="visible"/>
                                      </p:to>
                                    </p:set>
                                  </p:childTnLst>
                                </p:cTn>
                              </p:par>
                              <p:par>
                                <p:cTn id="470" presetID="1" presetClass="entr" presetSubtype="0" fill="hold" grpId="0" nodeType="withEffect">
                                  <p:stCondLst>
                                    <p:cond delay="4000"/>
                                  </p:stCondLst>
                                  <p:childTnLst>
                                    <p:set>
                                      <p:cBhvr>
                                        <p:cTn id="471" dur="1" fill="hold">
                                          <p:stCondLst>
                                            <p:cond delay="0"/>
                                          </p:stCondLst>
                                        </p:cTn>
                                        <p:tgtEl>
                                          <p:spTgt spid="108"/>
                                        </p:tgtEl>
                                        <p:attrNameLst>
                                          <p:attrName>style.visibility</p:attrName>
                                        </p:attrNameLst>
                                      </p:cBhvr>
                                      <p:to>
                                        <p:strVal val="visible"/>
                                      </p:to>
                                    </p:set>
                                  </p:childTnLst>
                                </p:cTn>
                              </p:par>
                              <p:par>
                                <p:cTn id="472" presetID="1" presetClass="entr" presetSubtype="0" fill="hold" grpId="0" nodeType="withEffect">
                                  <p:stCondLst>
                                    <p:cond delay="4000"/>
                                  </p:stCondLst>
                                  <p:childTnLst>
                                    <p:set>
                                      <p:cBhvr>
                                        <p:cTn id="473" dur="1" fill="hold">
                                          <p:stCondLst>
                                            <p:cond delay="0"/>
                                          </p:stCondLst>
                                        </p:cTn>
                                        <p:tgtEl>
                                          <p:spTgt spid="110"/>
                                        </p:tgtEl>
                                        <p:attrNameLst>
                                          <p:attrName>style.visibility</p:attrName>
                                        </p:attrNameLst>
                                      </p:cBhvr>
                                      <p:to>
                                        <p:strVal val="visible"/>
                                      </p:to>
                                    </p:set>
                                  </p:childTnLst>
                                </p:cTn>
                              </p:par>
                              <p:par>
                                <p:cTn id="474" presetID="1" presetClass="entr" presetSubtype="0" fill="hold" grpId="0" nodeType="withEffect">
                                  <p:stCondLst>
                                    <p:cond delay="4000"/>
                                  </p:stCondLst>
                                  <p:childTnLst>
                                    <p:set>
                                      <p:cBhvr>
                                        <p:cTn id="475" dur="1" fill="hold">
                                          <p:stCondLst>
                                            <p:cond delay="0"/>
                                          </p:stCondLst>
                                        </p:cTn>
                                        <p:tgtEl>
                                          <p:spTgt spid="112"/>
                                        </p:tgtEl>
                                        <p:attrNameLst>
                                          <p:attrName>style.visibility</p:attrName>
                                        </p:attrNameLst>
                                      </p:cBhvr>
                                      <p:to>
                                        <p:strVal val="visible"/>
                                      </p:to>
                                    </p:set>
                                  </p:childTnLst>
                                </p:cTn>
                              </p:par>
                              <p:par>
                                <p:cTn id="476" presetID="1" presetClass="entr" presetSubtype="0" fill="hold" grpId="0" nodeType="withEffect">
                                  <p:stCondLst>
                                    <p:cond delay="4000"/>
                                  </p:stCondLst>
                                  <p:childTnLst>
                                    <p:set>
                                      <p:cBhvr>
                                        <p:cTn id="477" dur="1" fill="hold">
                                          <p:stCondLst>
                                            <p:cond delay="0"/>
                                          </p:stCondLst>
                                        </p:cTn>
                                        <p:tgtEl>
                                          <p:spTgt spid="113"/>
                                        </p:tgtEl>
                                        <p:attrNameLst>
                                          <p:attrName>style.visibility</p:attrName>
                                        </p:attrNameLst>
                                      </p:cBhvr>
                                      <p:to>
                                        <p:strVal val="visible"/>
                                      </p:to>
                                    </p:set>
                                  </p:childTnLst>
                                </p:cTn>
                              </p:par>
                              <p:par>
                                <p:cTn id="478" presetID="1" presetClass="entr" presetSubtype="0" fill="hold" grpId="0" nodeType="withEffect">
                                  <p:stCondLst>
                                    <p:cond delay="4000"/>
                                  </p:stCondLst>
                                  <p:childTnLst>
                                    <p:set>
                                      <p:cBhvr>
                                        <p:cTn id="479" dur="1" fill="hold">
                                          <p:stCondLst>
                                            <p:cond delay="0"/>
                                          </p:stCondLst>
                                        </p:cTn>
                                        <p:tgtEl>
                                          <p:spTgt spid="114"/>
                                        </p:tgtEl>
                                        <p:attrNameLst>
                                          <p:attrName>style.visibility</p:attrName>
                                        </p:attrNameLst>
                                      </p:cBhvr>
                                      <p:to>
                                        <p:strVal val="visible"/>
                                      </p:to>
                                    </p:set>
                                  </p:childTnLst>
                                </p:cTn>
                              </p:par>
                              <p:par>
                                <p:cTn id="480" presetID="1" presetClass="entr" presetSubtype="0" fill="hold" grpId="3" nodeType="withEffect">
                                  <p:stCondLst>
                                    <p:cond delay="4000"/>
                                  </p:stCondLst>
                                  <p:childTnLst>
                                    <p:set>
                                      <p:cBhvr>
                                        <p:cTn id="481" dur="1" fill="hold">
                                          <p:stCondLst>
                                            <p:cond delay="0"/>
                                          </p:stCondLst>
                                        </p:cTn>
                                        <p:tgtEl>
                                          <p:spTgt spid="105"/>
                                        </p:tgtEl>
                                        <p:attrNameLst>
                                          <p:attrName>style.visibility</p:attrName>
                                        </p:attrNameLst>
                                      </p:cBhvr>
                                      <p:to>
                                        <p:strVal val="visible"/>
                                      </p:to>
                                    </p:set>
                                  </p:childTnLst>
                                </p:cTn>
                              </p:par>
                              <p:par>
                                <p:cTn id="482" presetID="1" presetClass="entr" presetSubtype="0" fill="hold" grpId="3" nodeType="withEffect">
                                  <p:stCondLst>
                                    <p:cond delay="4000"/>
                                  </p:stCondLst>
                                  <p:childTnLst>
                                    <p:set>
                                      <p:cBhvr>
                                        <p:cTn id="483" dur="1" fill="hold">
                                          <p:stCondLst>
                                            <p:cond delay="0"/>
                                          </p:stCondLst>
                                        </p:cTn>
                                        <p:tgtEl>
                                          <p:spTgt spid="107"/>
                                        </p:tgtEl>
                                        <p:attrNameLst>
                                          <p:attrName>style.visibility</p:attrName>
                                        </p:attrNameLst>
                                      </p:cBhvr>
                                      <p:to>
                                        <p:strVal val="visible"/>
                                      </p:to>
                                    </p:set>
                                  </p:childTnLst>
                                </p:cTn>
                              </p:par>
                              <p:par>
                                <p:cTn id="484" presetID="1" presetClass="entr" presetSubtype="0" fill="hold" grpId="3" nodeType="withEffect">
                                  <p:stCondLst>
                                    <p:cond delay="4000"/>
                                  </p:stCondLst>
                                  <p:childTnLst>
                                    <p:set>
                                      <p:cBhvr>
                                        <p:cTn id="485" dur="1" fill="hold">
                                          <p:stCondLst>
                                            <p:cond delay="0"/>
                                          </p:stCondLst>
                                        </p:cTn>
                                        <p:tgtEl>
                                          <p:spTgt spid="142"/>
                                        </p:tgtEl>
                                        <p:attrNameLst>
                                          <p:attrName>style.visibility</p:attrName>
                                        </p:attrNameLst>
                                      </p:cBhvr>
                                      <p:to>
                                        <p:strVal val="visible"/>
                                      </p:to>
                                    </p:set>
                                  </p:childTnLst>
                                </p:cTn>
                              </p:par>
                              <p:par>
                                <p:cTn id="486" presetID="1" presetClass="entr" presetSubtype="0" fill="hold" grpId="3" nodeType="withEffect">
                                  <p:stCondLst>
                                    <p:cond delay="4000"/>
                                  </p:stCondLst>
                                  <p:childTnLst>
                                    <p:set>
                                      <p:cBhvr>
                                        <p:cTn id="487" dur="1" fill="hold">
                                          <p:stCondLst>
                                            <p:cond delay="0"/>
                                          </p:stCondLst>
                                        </p:cTn>
                                        <p:tgtEl>
                                          <p:spTgt spid="143"/>
                                        </p:tgtEl>
                                        <p:attrNameLst>
                                          <p:attrName>style.visibility</p:attrName>
                                        </p:attrNameLst>
                                      </p:cBhvr>
                                      <p:to>
                                        <p:strVal val="visible"/>
                                      </p:to>
                                    </p:set>
                                  </p:childTnLst>
                                </p:cTn>
                              </p:par>
                              <p:par>
                                <p:cTn id="488" presetID="1" presetClass="entr" presetSubtype="0" fill="hold" grpId="3" nodeType="withEffect">
                                  <p:stCondLst>
                                    <p:cond delay="4000"/>
                                  </p:stCondLst>
                                  <p:childTnLst>
                                    <p:set>
                                      <p:cBhvr>
                                        <p:cTn id="489" dur="1" fill="hold">
                                          <p:stCondLst>
                                            <p:cond delay="0"/>
                                          </p:stCondLst>
                                        </p:cTn>
                                        <p:tgtEl>
                                          <p:spTgt spid="144"/>
                                        </p:tgtEl>
                                        <p:attrNameLst>
                                          <p:attrName>style.visibility</p:attrName>
                                        </p:attrNameLst>
                                      </p:cBhvr>
                                      <p:to>
                                        <p:strVal val="visible"/>
                                      </p:to>
                                    </p:set>
                                  </p:childTnLst>
                                </p:cTn>
                              </p:par>
                              <p:par>
                                <p:cTn id="490" presetID="1" presetClass="entr" presetSubtype="0" fill="hold" grpId="3" nodeType="withEffect">
                                  <p:stCondLst>
                                    <p:cond delay="4000"/>
                                  </p:stCondLst>
                                  <p:childTnLst>
                                    <p:set>
                                      <p:cBhvr>
                                        <p:cTn id="491" dur="1" fill="hold">
                                          <p:stCondLst>
                                            <p:cond delay="0"/>
                                          </p:stCondLst>
                                        </p:cTn>
                                        <p:tgtEl>
                                          <p:spTgt spid="145"/>
                                        </p:tgtEl>
                                        <p:attrNameLst>
                                          <p:attrName>style.visibility</p:attrName>
                                        </p:attrNameLst>
                                      </p:cBhvr>
                                      <p:to>
                                        <p:strVal val="visible"/>
                                      </p:to>
                                    </p:set>
                                  </p:childTnLst>
                                </p:cTn>
                              </p:par>
                              <p:par>
                                <p:cTn id="492" presetID="1" presetClass="entr" presetSubtype="0" fill="hold" grpId="1" nodeType="withEffect">
                                  <p:stCondLst>
                                    <p:cond delay="4000"/>
                                  </p:stCondLst>
                                  <p:childTnLst>
                                    <p:set>
                                      <p:cBhvr>
                                        <p:cTn id="493" dur="1" fill="hold">
                                          <p:stCondLst>
                                            <p:cond delay="0"/>
                                          </p:stCondLst>
                                        </p:cTn>
                                        <p:tgtEl>
                                          <p:spTgt spid="150"/>
                                        </p:tgtEl>
                                        <p:attrNameLst>
                                          <p:attrName>style.visibility</p:attrName>
                                        </p:attrNameLst>
                                      </p:cBhvr>
                                      <p:to>
                                        <p:strVal val="visible"/>
                                      </p:to>
                                    </p:set>
                                  </p:childTnLst>
                                </p:cTn>
                              </p:par>
                              <p:par>
                                <p:cTn id="494" presetID="1" presetClass="entr" presetSubtype="0" fill="hold" grpId="1" nodeType="withEffect">
                                  <p:stCondLst>
                                    <p:cond delay="4000"/>
                                  </p:stCondLst>
                                  <p:childTnLst>
                                    <p:set>
                                      <p:cBhvr>
                                        <p:cTn id="495" dur="1" fill="hold">
                                          <p:stCondLst>
                                            <p:cond delay="0"/>
                                          </p:stCondLst>
                                        </p:cTn>
                                        <p:tgtEl>
                                          <p:spTgt spid="151"/>
                                        </p:tgtEl>
                                        <p:attrNameLst>
                                          <p:attrName>style.visibility</p:attrName>
                                        </p:attrNameLst>
                                      </p:cBhvr>
                                      <p:to>
                                        <p:strVal val="visible"/>
                                      </p:to>
                                    </p:set>
                                  </p:childTnLst>
                                </p:cTn>
                              </p:par>
                              <p:par>
                                <p:cTn id="496" presetID="1" presetClass="entr" presetSubtype="0" fill="hold" grpId="2" nodeType="withEffect">
                                  <p:stCondLst>
                                    <p:cond delay="4000"/>
                                  </p:stCondLst>
                                  <p:childTnLst>
                                    <p:set>
                                      <p:cBhvr>
                                        <p:cTn id="497" dur="1" fill="hold">
                                          <p:stCondLst>
                                            <p:cond delay="0"/>
                                          </p:stCondLst>
                                        </p:cTn>
                                        <p:tgtEl>
                                          <p:spTgt spid="152"/>
                                        </p:tgtEl>
                                        <p:attrNameLst>
                                          <p:attrName>style.visibility</p:attrName>
                                        </p:attrNameLst>
                                      </p:cBhvr>
                                      <p:to>
                                        <p:strVal val="visible"/>
                                      </p:to>
                                    </p:set>
                                  </p:childTnLst>
                                </p:cTn>
                              </p:par>
                              <p:par>
                                <p:cTn id="498" presetID="1" presetClass="entr" presetSubtype="0" fill="hold" grpId="2" nodeType="withEffect">
                                  <p:stCondLst>
                                    <p:cond delay="4000"/>
                                  </p:stCondLst>
                                  <p:childTnLst>
                                    <p:set>
                                      <p:cBhvr>
                                        <p:cTn id="499" dur="1" fill="hold">
                                          <p:stCondLst>
                                            <p:cond delay="0"/>
                                          </p:stCondLst>
                                        </p:cTn>
                                        <p:tgtEl>
                                          <p:spTgt spid="153"/>
                                        </p:tgtEl>
                                        <p:attrNameLst>
                                          <p:attrName>style.visibility</p:attrName>
                                        </p:attrNameLst>
                                      </p:cBhvr>
                                      <p:to>
                                        <p:strVal val="visible"/>
                                      </p:to>
                                    </p:set>
                                  </p:childTnLst>
                                </p:cTn>
                              </p:par>
                              <p:par>
                                <p:cTn id="500" presetID="1" presetClass="entr" presetSubtype="0" fill="hold" grpId="2" nodeType="withEffect">
                                  <p:stCondLst>
                                    <p:cond delay="4000"/>
                                  </p:stCondLst>
                                  <p:childTnLst>
                                    <p:set>
                                      <p:cBhvr>
                                        <p:cTn id="501" dur="1" fill="hold">
                                          <p:stCondLst>
                                            <p:cond delay="0"/>
                                          </p:stCondLst>
                                        </p:cTn>
                                        <p:tgtEl>
                                          <p:spTgt spid="154"/>
                                        </p:tgtEl>
                                        <p:attrNameLst>
                                          <p:attrName>style.visibility</p:attrName>
                                        </p:attrNameLst>
                                      </p:cBhvr>
                                      <p:to>
                                        <p:strVal val="visible"/>
                                      </p:to>
                                    </p:set>
                                  </p:childTnLst>
                                </p:cTn>
                              </p:par>
                              <p:par>
                                <p:cTn id="502" presetID="1" presetClass="entr" presetSubtype="0" fill="hold" grpId="2" nodeType="withEffect">
                                  <p:stCondLst>
                                    <p:cond delay="4000"/>
                                  </p:stCondLst>
                                  <p:childTnLst>
                                    <p:set>
                                      <p:cBhvr>
                                        <p:cTn id="503" dur="1" fill="hold">
                                          <p:stCondLst>
                                            <p:cond delay="0"/>
                                          </p:stCondLst>
                                        </p:cTn>
                                        <p:tgtEl>
                                          <p:spTgt spid="155"/>
                                        </p:tgtEl>
                                        <p:attrNameLst>
                                          <p:attrName>style.visibility</p:attrName>
                                        </p:attrNameLst>
                                      </p:cBhvr>
                                      <p:to>
                                        <p:strVal val="visible"/>
                                      </p:to>
                                    </p:set>
                                  </p:childTnLst>
                                </p:cTn>
                              </p:par>
                              <p:par>
                                <p:cTn id="504" presetID="1" presetClass="entr" presetSubtype="0" fill="hold" grpId="2" nodeType="withEffect">
                                  <p:stCondLst>
                                    <p:cond delay="4000"/>
                                  </p:stCondLst>
                                  <p:childTnLst>
                                    <p:set>
                                      <p:cBhvr>
                                        <p:cTn id="505" dur="1" fill="hold">
                                          <p:stCondLst>
                                            <p:cond delay="0"/>
                                          </p:stCondLst>
                                        </p:cTn>
                                        <p:tgtEl>
                                          <p:spTgt spid="156"/>
                                        </p:tgtEl>
                                        <p:attrNameLst>
                                          <p:attrName>style.visibility</p:attrName>
                                        </p:attrNameLst>
                                      </p:cBhvr>
                                      <p:to>
                                        <p:strVal val="visible"/>
                                      </p:to>
                                    </p:set>
                                  </p:childTnLst>
                                </p:cTn>
                              </p:par>
                              <p:par>
                                <p:cTn id="506" presetID="1" presetClass="entr" presetSubtype="0" fill="hold" grpId="2" nodeType="withEffect">
                                  <p:stCondLst>
                                    <p:cond delay="4000"/>
                                  </p:stCondLst>
                                  <p:childTnLst>
                                    <p:set>
                                      <p:cBhvr>
                                        <p:cTn id="507" dur="1" fill="hold">
                                          <p:stCondLst>
                                            <p:cond delay="0"/>
                                          </p:stCondLst>
                                        </p:cTn>
                                        <p:tgtEl>
                                          <p:spTgt spid="157"/>
                                        </p:tgtEl>
                                        <p:attrNameLst>
                                          <p:attrName>style.visibility</p:attrName>
                                        </p:attrNameLst>
                                      </p:cBhvr>
                                      <p:to>
                                        <p:strVal val="visible"/>
                                      </p:to>
                                    </p:set>
                                  </p:childTnLst>
                                </p:cTn>
                              </p:par>
                              <p:par>
                                <p:cTn id="508" presetID="1" presetClass="entr" presetSubtype="0" fill="hold" grpId="2" nodeType="withEffect">
                                  <p:stCondLst>
                                    <p:cond delay="4000"/>
                                  </p:stCondLst>
                                  <p:childTnLst>
                                    <p:set>
                                      <p:cBhvr>
                                        <p:cTn id="509" dur="1" fill="hold">
                                          <p:stCondLst>
                                            <p:cond delay="0"/>
                                          </p:stCondLst>
                                        </p:cTn>
                                        <p:tgtEl>
                                          <p:spTgt spid="158"/>
                                        </p:tgtEl>
                                        <p:attrNameLst>
                                          <p:attrName>style.visibility</p:attrName>
                                        </p:attrNameLst>
                                      </p:cBhvr>
                                      <p:to>
                                        <p:strVal val="visible"/>
                                      </p:to>
                                    </p:set>
                                  </p:childTnLst>
                                </p:cTn>
                              </p:par>
                              <p:par>
                                <p:cTn id="510" presetID="1" presetClass="entr" presetSubtype="0" fill="hold" grpId="2" nodeType="withEffect">
                                  <p:stCondLst>
                                    <p:cond delay="4000"/>
                                  </p:stCondLst>
                                  <p:childTnLst>
                                    <p:set>
                                      <p:cBhvr>
                                        <p:cTn id="511" dur="1" fill="hold">
                                          <p:stCondLst>
                                            <p:cond delay="0"/>
                                          </p:stCondLst>
                                        </p:cTn>
                                        <p:tgtEl>
                                          <p:spTgt spid="159"/>
                                        </p:tgtEl>
                                        <p:attrNameLst>
                                          <p:attrName>style.visibility</p:attrName>
                                        </p:attrNameLst>
                                      </p:cBhvr>
                                      <p:to>
                                        <p:strVal val="visible"/>
                                      </p:to>
                                    </p:set>
                                  </p:childTnLst>
                                </p:cTn>
                              </p:par>
                              <p:par>
                                <p:cTn id="512" presetID="45" presetClass="entr" presetSubtype="0" fill="hold" grpId="0" nodeType="withEffect">
                                  <p:stCondLst>
                                    <p:cond delay="8800"/>
                                  </p:stCondLst>
                                  <p:childTnLst>
                                    <p:set>
                                      <p:cBhvr>
                                        <p:cTn id="513" dur="1" fill="hold">
                                          <p:stCondLst>
                                            <p:cond delay="0"/>
                                          </p:stCondLst>
                                        </p:cTn>
                                        <p:tgtEl>
                                          <p:spTgt spid="93"/>
                                        </p:tgtEl>
                                        <p:attrNameLst>
                                          <p:attrName>style.visibility</p:attrName>
                                        </p:attrNameLst>
                                      </p:cBhvr>
                                      <p:to>
                                        <p:strVal val="visible"/>
                                      </p:to>
                                    </p:set>
                                    <p:animEffect transition="in" filter="fade">
                                      <p:cBhvr>
                                        <p:cTn id="514" dur="2000"/>
                                        <p:tgtEl>
                                          <p:spTgt spid="93"/>
                                        </p:tgtEl>
                                      </p:cBhvr>
                                    </p:animEffect>
                                    <p:anim calcmode="lin" valueType="num">
                                      <p:cBhvr>
                                        <p:cTn id="515" dur="2000" fill="hold"/>
                                        <p:tgtEl>
                                          <p:spTgt spid="93"/>
                                        </p:tgtEl>
                                        <p:attrNameLst>
                                          <p:attrName>ppt_w</p:attrName>
                                        </p:attrNameLst>
                                      </p:cBhvr>
                                      <p:tavLst>
                                        <p:tav tm="0" fmla="#ppt_w*sin(2.5*pi*$)">
                                          <p:val>
                                            <p:fltVal val="0"/>
                                          </p:val>
                                        </p:tav>
                                        <p:tav tm="100000">
                                          <p:val>
                                            <p:fltVal val="1"/>
                                          </p:val>
                                        </p:tav>
                                      </p:tavLst>
                                    </p:anim>
                                    <p:anim calcmode="lin" valueType="num">
                                      <p:cBhvr>
                                        <p:cTn id="516" dur="2000" fill="hold"/>
                                        <p:tgtEl>
                                          <p:spTgt spid="93"/>
                                        </p:tgtEl>
                                        <p:attrNameLst>
                                          <p:attrName>ppt_h</p:attrName>
                                        </p:attrNameLst>
                                      </p:cBhvr>
                                      <p:tavLst>
                                        <p:tav tm="0">
                                          <p:val>
                                            <p:strVal val="#ppt_h"/>
                                          </p:val>
                                        </p:tav>
                                        <p:tav tm="100000">
                                          <p:val>
                                            <p:strVal val="#ppt_h"/>
                                          </p:val>
                                        </p:tav>
                                      </p:tavLst>
                                    </p:anim>
                                  </p:childTnLst>
                                </p:cTn>
                              </p:par>
                              <p:par>
                                <p:cTn id="517" presetID="1" presetClass="exit" presetSubtype="0" fill="hold" grpId="1" nodeType="withEffect">
                                  <p:stCondLst>
                                    <p:cond delay="13200"/>
                                  </p:stCondLst>
                                  <p:childTnLst>
                                    <p:set>
                                      <p:cBhvr>
                                        <p:cTn id="518" dur="1" fill="hold">
                                          <p:stCondLst>
                                            <p:cond delay="0"/>
                                          </p:stCondLst>
                                        </p:cTn>
                                        <p:tgtEl>
                                          <p:spTgt spid="93"/>
                                        </p:tgtEl>
                                        <p:attrNameLst>
                                          <p:attrName>style.visibility</p:attrName>
                                        </p:attrNameLst>
                                      </p:cBhvr>
                                      <p:to>
                                        <p:strVal val="hidden"/>
                                      </p:to>
                                    </p:set>
                                  </p:childTnLst>
                                </p:cTn>
                              </p:par>
                              <p:par>
                                <p:cTn id="519" presetID="45" presetClass="entr" presetSubtype="0" fill="hold" grpId="0" nodeType="withEffect">
                                  <p:stCondLst>
                                    <p:cond delay="13600"/>
                                  </p:stCondLst>
                                  <p:childTnLst>
                                    <p:set>
                                      <p:cBhvr>
                                        <p:cTn id="520" dur="1" fill="hold">
                                          <p:stCondLst>
                                            <p:cond delay="0"/>
                                          </p:stCondLst>
                                        </p:cTn>
                                        <p:tgtEl>
                                          <p:spTgt spid="94"/>
                                        </p:tgtEl>
                                        <p:attrNameLst>
                                          <p:attrName>style.visibility</p:attrName>
                                        </p:attrNameLst>
                                      </p:cBhvr>
                                      <p:to>
                                        <p:strVal val="visible"/>
                                      </p:to>
                                    </p:set>
                                    <p:animEffect transition="in" filter="fade">
                                      <p:cBhvr>
                                        <p:cTn id="521" dur="2000"/>
                                        <p:tgtEl>
                                          <p:spTgt spid="94"/>
                                        </p:tgtEl>
                                      </p:cBhvr>
                                    </p:animEffect>
                                    <p:anim calcmode="lin" valueType="num">
                                      <p:cBhvr>
                                        <p:cTn id="522" dur="2000" fill="hold"/>
                                        <p:tgtEl>
                                          <p:spTgt spid="94"/>
                                        </p:tgtEl>
                                        <p:attrNameLst>
                                          <p:attrName>ppt_w</p:attrName>
                                        </p:attrNameLst>
                                      </p:cBhvr>
                                      <p:tavLst>
                                        <p:tav tm="0" fmla="#ppt_w*sin(2.5*pi*$)">
                                          <p:val>
                                            <p:fltVal val="0"/>
                                          </p:val>
                                        </p:tav>
                                        <p:tav tm="100000">
                                          <p:val>
                                            <p:fltVal val="1"/>
                                          </p:val>
                                        </p:tav>
                                      </p:tavLst>
                                    </p:anim>
                                    <p:anim calcmode="lin" valueType="num">
                                      <p:cBhvr>
                                        <p:cTn id="523" dur="2000" fill="hold"/>
                                        <p:tgtEl>
                                          <p:spTgt spid="94"/>
                                        </p:tgtEl>
                                        <p:attrNameLst>
                                          <p:attrName>ppt_h</p:attrName>
                                        </p:attrNameLst>
                                      </p:cBhvr>
                                      <p:tavLst>
                                        <p:tav tm="0">
                                          <p:val>
                                            <p:strVal val="#ppt_h"/>
                                          </p:val>
                                        </p:tav>
                                        <p:tav tm="100000">
                                          <p:val>
                                            <p:strVal val="#ppt_h"/>
                                          </p:val>
                                        </p:tav>
                                      </p:tavLst>
                                    </p:anim>
                                  </p:childTnLst>
                                </p:cTn>
                              </p:par>
                              <p:par>
                                <p:cTn id="524" presetID="1" presetClass="exit" presetSubtype="0" fill="hold" grpId="1" nodeType="withEffect">
                                  <p:stCondLst>
                                    <p:cond delay="16800"/>
                                  </p:stCondLst>
                                  <p:childTnLst>
                                    <p:set>
                                      <p:cBhvr>
                                        <p:cTn id="525" dur="1" fill="hold">
                                          <p:stCondLst>
                                            <p:cond delay="0"/>
                                          </p:stCondLst>
                                        </p:cTn>
                                        <p:tgtEl>
                                          <p:spTgt spid="94"/>
                                        </p:tgtEl>
                                        <p:attrNameLst>
                                          <p:attrName>style.visibility</p:attrName>
                                        </p:attrNameLst>
                                      </p:cBhvr>
                                      <p:to>
                                        <p:strVal val="hidden"/>
                                      </p:to>
                                    </p:set>
                                  </p:childTnLst>
                                </p:cTn>
                              </p:par>
                              <p:par>
                                <p:cTn id="526" presetID="53" presetClass="entr" presetSubtype="16" fill="hold" grpId="0" nodeType="withEffect">
                                  <p:stCondLst>
                                    <p:cond delay="19600"/>
                                  </p:stCondLst>
                                  <p:childTnLst>
                                    <p:set>
                                      <p:cBhvr>
                                        <p:cTn id="527" dur="1" fill="hold">
                                          <p:stCondLst>
                                            <p:cond delay="0"/>
                                          </p:stCondLst>
                                        </p:cTn>
                                        <p:tgtEl>
                                          <p:spTgt spid="80"/>
                                        </p:tgtEl>
                                        <p:attrNameLst>
                                          <p:attrName>style.visibility</p:attrName>
                                        </p:attrNameLst>
                                      </p:cBhvr>
                                      <p:to>
                                        <p:strVal val="visible"/>
                                      </p:to>
                                    </p:set>
                                    <p:anim calcmode="lin" valueType="num">
                                      <p:cBhvr>
                                        <p:cTn id="528" dur="1000" fill="hold"/>
                                        <p:tgtEl>
                                          <p:spTgt spid="80"/>
                                        </p:tgtEl>
                                        <p:attrNameLst>
                                          <p:attrName>ppt_w</p:attrName>
                                        </p:attrNameLst>
                                      </p:cBhvr>
                                      <p:tavLst>
                                        <p:tav tm="0">
                                          <p:val>
                                            <p:fltVal val="0"/>
                                          </p:val>
                                        </p:tav>
                                        <p:tav tm="100000">
                                          <p:val>
                                            <p:strVal val="#ppt_w"/>
                                          </p:val>
                                        </p:tav>
                                      </p:tavLst>
                                    </p:anim>
                                    <p:anim calcmode="lin" valueType="num">
                                      <p:cBhvr>
                                        <p:cTn id="529" dur="1000" fill="hold"/>
                                        <p:tgtEl>
                                          <p:spTgt spid="80"/>
                                        </p:tgtEl>
                                        <p:attrNameLst>
                                          <p:attrName>ppt_h</p:attrName>
                                        </p:attrNameLst>
                                      </p:cBhvr>
                                      <p:tavLst>
                                        <p:tav tm="0">
                                          <p:val>
                                            <p:fltVal val="0"/>
                                          </p:val>
                                        </p:tav>
                                        <p:tav tm="100000">
                                          <p:val>
                                            <p:strVal val="#ppt_h"/>
                                          </p:val>
                                        </p:tav>
                                      </p:tavLst>
                                    </p:anim>
                                    <p:animEffect transition="in" filter="fade">
                                      <p:cBhvr>
                                        <p:cTn id="530" dur="1000"/>
                                        <p:tgtEl>
                                          <p:spTgt spid="80"/>
                                        </p:tgtEl>
                                      </p:cBhvr>
                                    </p:animEffect>
                                  </p:childTnLst>
                                </p:cTn>
                              </p:par>
                              <p:par>
                                <p:cTn id="531" presetID="53" presetClass="entr" presetSubtype="16" fill="hold" grpId="0" nodeType="withEffect">
                                  <p:stCondLst>
                                    <p:cond delay="25000"/>
                                  </p:stCondLst>
                                  <p:childTnLst>
                                    <p:set>
                                      <p:cBhvr>
                                        <p:cTn id="532" dur="1" fill="hold">
                                          <p:stCondLst>
                                            <p:cond delay="0"/>
                                          </p:stCondLst>
                                        </p:cTn>
                                        <p:tgtEl>
                                          <p:spTgt spid="95"/>
                                        </p:tgtEl>
                                        <p:attrNameLst>
                                          <p:attrName>style.visibility</p:attrName>
                                        </p:attrNameLst>
                                      </p:cBhvr>
                                      <p:to>
                                        <p:strVal val="visible"/>
                                      </p:to>
                                    </p:set>
                                    <p:anim calcmode="lin" valueType="num">
                                      <p:cBhvr>
                                        <p:cTn id="533" dur="750" fill="hold"/>
                                        <p:tgtEl>
                                          <p:spTgt spid="95"/>
                                        </p:tgtEl>
                                        <p:attrNameLst>
                                          <p:attrName>ppt_w</p:attrName>
                                        </p:attrNameLst>
                                      </p:cBhvr>
                                      <p:tavLst>
                                        <p:tav tm="0">
                                          <p:val>
                                            <p:fltVal val="0"/>
                                          </p:val>
                                        </p:tav>
                                        <p:tav tm="100000">
                                          <p:val>
                                            <p:strVal val="#ppt_w"/>
                                          </p:val>
                                        </p:tav>
                                      </p:tavLst>
                                    </p:anim>
                                    <p:anim calcmode="lin" valueType="num">
                                      <p:cBhvr>
                                        <p:cTn id="534" dur="750" fill="hold"/>
                                        <p:tgtEl>
                                          <p:spTgt spid="95"/>
                                        </p:tgtEl>
                                        <p:attrNameLst>
                                          <p:attrName>ppt_h</p:attrName>
                                        </p:attrNameLst>
                                      </p:cBhvr>
                                      <p:tavLst>
                                        <p:tav tm="0">
                                          <p:val>
                                            <p:fltVal val="0"/>
                                          </p:val>
                                        </p:tav>
                                        <p:tav tm="100000">
                                          <p:val>
                                            <p:strVal val="#ppt_h"/>
                                          </p:val>
                                        </p:tav>
                                      </p:tavLst>
                                    </p:anim>
                                    <p:animEffect transition="in" filter="fade">
                                      <p:cBhvr>
                                        <p:cTn id="535" dur="750"/>
                                        <p:tgtEl>
                                          <p:spTgt spid="95"/>
                                        </p:tgtEl>
                                      </p:cBhvr>
                                    </p:animEffect>
                                  </p:childTnLst>
                                </p:cTn>
                              </p:par>
                              <p:par>
                                <p:cTn id="536" presetID="53" presetClass="entr" presetSubtype="16" fill="hold" grpId="0" nodeType="withEffect">
                                  <p:stCondLst>
                                    <p:cond delay="25700"/>
                                  </p:stCondLst>
                                  <p:childTnLst>
                                    <p:set>
                                      <p:cBhvr>
                                        <p:cTn id="537" dur="1" fill="hold">
                                          <p:stCondLst>
                                            <p:cond delay="0"/>
                                          </p:stCondLst>
                                        </p:cTn>
                                        <p:tgtEl>
                                          <p:spTgt spid="97"/>
                                        </p:tgtEl>
                                        <p:attrNameLst>
                                          <p:attrName>style.visibility</p:attrName>
                                        </p:attrNameLst>
                                      </p:cBhvr>
                                      <p:to>
                                        <p:strVal val="visible"/>
                                      </p:to>
                                    </p:set>
                                    <p:anim calcmode="lin" valueType="num">
                                      <p:cBhvr>
                                        <p:cTn id="538" dur="750" fill="hold"/>
                                        <p:tgtEl>
                                          <p:spTgt spid="97"/>
                                        </p:tgtEl>
                                        <p:attrNameLst>
                                          <p:attrName>ppt_w</p:attrName>
                                        </p:attrNameLst>
                                      </p:cBhvr>
                                      <p:tavLst>
                                        <p:tav tm="0">
                                          <p:val>
                                            <p:fltVal val="0"/>
                                          </p:val>
                                        </p:tav>
                                        <p:tav tm="100000">
                                          <p:val>
                                            <p:strVal val="#ppt_w"/>
                                          </p:val>
                                        </p:tav>
                                      </p:tavLst>
                                    </p:anim>
                                    <p:anim calcmode="lin" valueType="num">
                                      <p:cBhvr>
                                        <p:cTn id="539" dur="750" fill="hold"/>
                                        <p:tgtEl>
                                          <p:spTgt spid="97"/>
                                        </p:tgtEl>
                                        <p:attrNameLst>
                                          <p:attrName>ppt_h</p:attrName>
                                        </p:attrNameLst>
                                      </p:cBhvr>
                                      <p:tavLst>
                                        <p:tav tm="0">
                                          <p:val>
                                            <p:fltVal val="0"/>
                                          </p:val>
                                        </p:tav>
                                        <p:tav tm="100000">
                                          <p:val>
                                            <p:strVal val="#ppt_h"/>
                                          </p:val>
                                        </p:tav>
                                      </p:tavLst>
                                    </p:anim>
                                    <p:animEffect transition="in" filter="fade">
                                      <p:cBhvr>
                                        <p:cTn id="540" dur="750"/>
                                        <p:tgtEl>
                                          <p:spTgt spid="97"/>
                                        </p:tgtEl>
                                      </p:cBhvr>
                                    </p:animEffect>
                                  </p:childTnLst>
                                </p:cTn>
                              </p:par>
                              <p:par>
                                <p:cTn id="541" presetID="53" presetClass="entr" presetSubtype="16" fill="hold" grpId="0" nodeType="withEffect">
                                  <p:stCondLst>
                                    <p:cond delay="26600"/>
                                  </p:stCondLst>
                                  <p:childTnLst>
                                    <p:set>
                                      <p:cBhvr>
                                        <p:cTn id="542" dur="1" fill="hold">
                                          <p:stCondLst>
                                            <p:cond delay="0"/>
                                          </p:stCondLst>
                                        </p:cTn>
                                        <p:tgtEl>
                                          <p:spTgt spid="98"/>
                                        </p:tgtEl>
                                        <p:attrNameLst>
                                          <p:attrName>style.visibility</p:attrName>
                                        </p:attrNameLst>
                                      </p:cBhvr>
                                      <p:to>
                                        <p:strVal val="visible"/>
                                      </p:to>
                                    </p:set>
                                    <p:anim calcmode="lin" valueType="num">
                                      <p:cBhvr>
                                        <p:cTn id="543" dur="750" fill="hold"/>
                                        <p:tgtEl>
                                          <p:spTgt spid="98"/>
                                        </p:tgtEl>
                                        <p:attrNameLst>
                                          <p:attrName>ppt_w</p:attrName>
                                        </p:attrNameLst>
                                      </p:cBhvr>
                                      <p:tavLst>
                                        <p:tav tm="0">
                                          <p:val>
                                            <p:fltVal val="0"/>
                                          </p:val>
                                        </p:tav>
                                        <p:tav tm="100000">
                                          <p:val>
                                            <p:strVal val="#ppt_w"/>
                                          </p:val>
                                        </p:tav>
                                      </p:tavLst>
                                    </p:anim>
                                    <p:anim calcmode="lin" valueType="num">
                                      <p:cBhvr>
                                        <p:cTn id="544" dur="750" fill="hold"/>
                                        <p:tgtEl>
                                          <p:spTgt spid="98"/>
                                        </p:tgtEl>
                                        <p:attrNameLst>
                                          <p:attrName>ppt_h</p:attrName>
                                        </p:attrNameLst>
                                      </p:cBhvr>
                                      <p:tavLst>
                                        <p:tav tm="0">
                                          <p:val>
                                            <p:fltVal val="0"/>
                                          </p:val>
                                        </p:tav>
                                        <p:tav tm="100000">
                                          <p:val>
                                            <p:strVal val="#ppt_h"/>
                                          </p:val>
                                        </p:tav>
                                      </p:tavLst>
                                    </p:anim>
                                    <p:animEffect transition="in" filter="fade">
                                      <p:cBhvr>
                                        <p:cTn id="545" dur="750"/>
                                        <p:tgtEl>
                                          <p:spTgt spid="98"/>
                                        </p:tgtEl>
                                      </p:cBhvr>
                                    </p:animEffect>
                                  </p:childTnLst>
                                </p:cTn>
                              </p:par>
                            </p:childTnLst>
                          </p:cTn>
                        </p:par>
                        <p:par>
                          <p:cTn id="546" fill="hold">
                            <p:stCondLst>
                              <p:cond delay="28900"/>
                            </p:stCondLst>
                            <p:childTnLst>
                              <p:par>
                                <p:cTn id="547" presetID="2" presetClass="exit" presetSubtype="4" fill="hold" nodeType="afterEffect">
                                  <p:stCondLst>
                                    <p:cond delay="0"/>
                                  </p:stCondLst>
                                  <p:childTnLst>
                                    <p:anim calcmode="lin" valueType="num">
                                      <p:cBhvr additive="base">
                                        <p:cTn id="548" dur="500"/>
                                        <p:tgtEl>
                                          <p:spTgt spid="29"/>
                                        </p:tgtEl>
                                        <p:attrNameLst>
                                          <p:attrName>ppt_x</p:attrName>
                                        </p:attrNameLst>
                                      </p:cBhvr>
                                      <p:tavLst>
                                        <p:tav tm="0">
                                          <p:val>
                                            <p:strVal val="ppt_x"/>
                                          </p:val>
                                        </p:tav>
                                        <p:tav tm="100000">
                                          <p:val>
                                            <p:strVal val="ppt_x"/>
                                          </p:val>
                                        </p:tav>
                                      </p:tavLst>
                                    </p:anim>
                                    <p:anim calcmode="lin" valueType="num">
                                      <p:cBhvr additive="base">
                                        <p:cTn id="549" dur="500"/>
                                        <p:tgtEl>
                                          <p:spTgt spid="29"/>
                                        </p:tgtEl>
                                        <p:attrNameLst>
                                          <p:attrName>ppt_y</p:attrName>
                                        </p:attrNameLst>
                                      </p:cBhvr>
                                      <p:tavLst>
                                        <p:tav tm="0">
                                          <p:val>
                                            <p:strVal val="ppt_y"/>
                                          </p:val>
                                        </p:tav>
                                        <p:tav tm="100000">
                                          <p:val>
                                            <p:strVal val="1+ppt_h/2"/>
                                          </p:val>
                                        </p:tav>
                                      </p:tavLst>
                                    </p:anim>
                                    <p:set>
                                      <p:cBhvr>
                                        <p:cTn id="550" dur="1" fill="hold">
                                          <p:stCondLst>
                                            <p:cond delay="499"/>
                                          </p:stCondLst>
                                        </p:cTn>
                                        <p:tgtEl>
                                          <p:spTgt spid="29"/>
                                        </p:tgtEl>
                                        <p:attrNameLst>
                                          <p:attrName>style.visibility</p:attrName>
                                        </p:attrNameLst>
                                      </p:cBhvr>
                                      <p:to>
                                        <p:strVal val="hidden"/>
                                      </p:to>
                                    </p:set>
                                  </p:childTnLst>
                                </p:cTn>
                              </p:par>
                              <p:par>
                                <p:cTn id="551" presetID="2" presetClass="exit" presetSubtype="4" fill="hold" nodeType="withEffect">
                                  <p:stCondLst>
                                    <p:cond delay="0"/>
                                  </p:stCondLst>
                                  <p:childTnLst>
                                    <p:anim calcmode="lin" valueType="num">
                                      <p:cBhvr additive="base">
                                        <p:cTn id="552" dur="500"/>
                                        <p:tgtEl>
                                          <p:spTgt spid="172"/>
                                        </p:tgtEl>
                                        <p:attrNameLst>
                                          <p:attrName>ppt_x</p:attrName>
                                        </p:attrNameLst>
                                      </p:cBhvr>
                                      <p:tavLst>
                                        <p:tav tm="0">
                                          <p:val>
                                            <p:strVal val="ppt_x"/>
                                          </p:val>
                                        </p:tav>
                                        <p:tav tm="100000">
                                          <p:val>
                                            <p:strVal val="ppt_x"/>
                                          </p:val>
                                        </p:tav>
                                      </p:tavLst>
                                    </p:anim>
                                    <p:anim calcmode="lin" valueType="num">
                                      <p:cBhvr additive="base">
                                        <p:cTn id="553" dur="500"/>
                                        <p:tgtEl>
                                          <p:spTgt spid="172"/>
                                        </p:tgtEl>
                                        <p:attrNameLst>
                                          <p:attrName>ppt_y</p:attrName>
                                        </p:attrNameLst>
                                      </p:cBhvr>
                                      <p:tavLst>
                                        <p:tav tm="0">
                                          <p:val>
                                            <p:strVal val="ppt_y"/>
                                          </p:val>
                                        </p:tav>
                                        <p:tav tm="100000">
                                          <p:val>
                                            <p:strVal val="1+ppt_h/2"/>
                                          </p:val>
                                        </p:tav>
                                      </p:tavLst>
                                    </p:anim>
                                    <p:set>
                                      <p:cBhvr>
                                        <p:cTn id="554" dur="1" fill="hold">
                                          <p:stCondLst>
                                            <p:cond delay="499"/>
                                          </p:stCondLst>
                                        </p:cTn>
                                        <p:tgtEl>
                                          <p:spTgt spid="172"/>
                                        </p:tgtEl>
                                        <p:attrNameLst>
                                          <p:attrName>style.visibility</p:attrName>
                                        </p:attrNameLst>
                                      </p:cBhvr>
                                      <p:to>
                                        <p:strVal val="hidden"/>
                                      </p:to>
                                    </p:set>
                                  </p:childTnLst>
                                </p:cTn>
                              </p:par>
                            </p:childTnLst>
                          </p:cTn>
                        </p:par>
                        <p:par>
                          <p:cTn id="555" fill="hold">
                            <p:stCondLst>
                              <p:cond delay="29400"/>
                            </p:stCondLst>
                            <p:childTnLst>
                              <p:par>
                                <p:cTn id="556" presetID="22" presetClass="entr" presetSubtype="8" fill="hold" grpId="0" nodeType="afterEffect">
                                  <p:stCondLst>
                                    <p:cond delay="0"/>
                                  </p:stCondLst>
                                  <p:iterate type="lt">
                                    <p:tmPct val="10000"/>
                                  </p:iterate>
                                  <p:childTnLst>
                                    <p:set>
                                      <p:cBhvr>
                                        <p:cTn id="557" dur="1" fill="hold">
                                          <p:stCondLst>
                                            <p:cond delay="0"/>
                                          </p:stCondLst>
                                        </p:cTn>
                                        <p:tgtEl>
                                          <p:spTgt spid="81"/>
                                        </p:tgtEl>
                                        <p:attrNameLst>
                                          <p:attrName>style.visibility</p:attrName>
                                        </p:attrNameLst>
                                      </p:cBhvr>
                                      <p:to>
                                        <p:strVal val="visible"/>
                                      </p:to>
                                    </p:set>
                                    <p:animEffect transition="in" filter="wipe(left)">
                                      <p:cBhvr>
                                        <p:cTn id="558" dur="500"/>
                                        <p:tgtEl>
                                          <p:spTgt spid="81"/>
                                        </p:tgtEl>
                                      </p:cBhvr>
                                    </p:animEffect>
                                  </p:childTnLst>
                                </p:cTn>
                              </p:par>
                              <p:par>
                                <p:cTn id="559" presetID="1" presetClass="entr" presetSubtype="0" fill="hold" grpId="1" nodeType="withEffect">
                                  <p:stCondLst>
                                    <p:cond delay="0"/>
                                  </p:stCondLst>
                                  <p:iterate type="lt">
                                    <p:tmAbs val="0"/>
                                  </p:iterate>
                                  <p:childTnLst>
                                    <p:set>
                                      <p:cBhvr>
                                        <p:cTn id="560" dur="1" fill="hold">
                                          <p:stCondLst>
                                            <p:cond delay="18999"/>
                                          </p:stCondLst>
                                        </p:cTn>
                                        <p:tgtEl>
                                          <p:spTgt spid="81"/>
                                        </p:tgtEl>
                                        <p:attrNameLst>
                                          <p:attrName>style.visibility</p:attrName>
                                        </p:attrNameLst>
                                      </p:cBhvr>
                                      <p:to>
                                        <p:strVal val="visible"/>
                                      </p:to>
                                    </p:set>
                                  </p:childTnLst>
                                  <p:subTnLst>
                                    <p:audio>
                                      <p:cMediaNode>
                                        <p:cTn display="0" masterRel="sameClick">
                                          <p:stCondLst>
                                            <p:cond evt="begin" delay="0">
                                              <p:tn val="559"/>
                                            </p:cond>
                                          </p:stCondLst>
                                          <p:endCondLst>
                                            <p:cond evt="onStopAudio" delay="0">
                                              <p:tgtEl>
                                                <p:sldTgt/>
                                              </p:tgtEl>
                                            </p:cond>
                                          </p:endCondLst>
                                        </p:cTn>
                                        <p:tgtEl>
                                          <p:sndTgt r:embed="rId13" name="cpL07S10_Clip_2_1.wav"/>
                                        </p:tgtEl>
                                      </p:cMediaNode>
                                    </p:audio>
                                  </p:subTnLst>
                                </p:cTn>
                              </p:par>
                              <p:par>
                                <p:cTn id="561" presetID="64" presetClass="path" presetSubtype="0" accel="50000" decel="50000" fill="hold" nodeType="withEffect">
                                  <p:stCondLst>
                                    <p:cond delay="0"/>
                                  </p:stCondLst>
                                  <p:childTnLst>
                                    <p:animMotion origin="layout" path="M 0.04878 0.0412 L 0.04653 -0.14074 " pathEditMode="relative" rAng="0" ptsTypes="AA">
                                      <p:cBhvr>
                                        <p:cTn id="562" dur="1000" fill="hold"/>
                                        <p:tgtEl>
                                          <p:spTgt spid="30"/>
                                        </p:tgtEl>
                                        <p:attrNameLst>
                                          <p:attrName>ppt_x</p:attrName>
                                          <p:attrName>ppt_y</p:attrName>
                                        </p:attrNameLst>
                                      </p:cBhvr>
                                      <p:rCtr x="-122" y="-9097"/>
                                    </p:animMotion>
                                  </p:childTnLst>
                                </p:cTn>
                              </p:par>
                              <p:par>
                                <p:cTn id="563" presetID="64" presetClass="path" presetSubtype="0" accel="50000" decel="50000" fill="hold" nodeType="withEffect">
                                  <p:stCondLst>
                                    <p:cond delay="0"/>
                                  </p:stCondLst>
                                  <p:childTnLst>
                                    <p:animMotion origin="layout" path="M 0.04722 0.04514 L 0.04496 -0.23472 " pathEditMode="fixed" rAng="0" ptsTypes="AA">
                                      <p:cBhvr>
                                        <p:cTn id="564" dur="1000" fill="hold"/>
                                        <p:tgtEl>
                                          <p:spTgt spid="173"/>
                                        </p:tgtEl>
                                        <p:attrNameLst>
                                          <p:attrName>ppt_x</p:attrName>
                                          <p:attrName>ppt_y</p:attrName>
                                        </p:attrNameLst>
                                      </p:cBhvr>
                                      <p:rCtr x="-122" y="-14005"/>
                                    </p:animMotion>
                                  </p:childTnLst>
                                </p:cTn>
                              </p:par>
                            </p:childTnLst>
                          </p:cTn>
                        </p:par>
                        <p:par>
                          <p:cTn id="565" fill="hold">
                            <p:stCondLst>
                              <p:cond delay="48400"/>
                            </p:stCondLst>
                            <p:childTnLst>
                              <p:par>
                                <p:cTn id="566" presetID="2" presetClass="exit" presetSubtype="4" fill="hold" nodeType="afterEffect">
                                  <p:stCondLst>
                                    <p:cond delay="0"/>
                                  </p:stCondLst>
                                  <p:childTnLst>
                                    <p:anim calcmode="lin" valueType="num">
                                      <p:cBhvr additive="base">
                                        <p:cTn id="567" dur="500"/>
                                        <p:tgtEl>
                                          <p:spTgt spid="30"/>
                                        </p:tgtEl>
                                        <p:attrNameLst>
                                          <p:attrName>ppt_x</p:attrName>
                                        </p:attrNameLst>
                                      </p:cBhvr>
                                      <p:tavLst>
                                        <p:tav tm="0">
                                          <p:val>
                                            <p:strVal val="ppt_x"/>
                                          </p:val>
                                        </p:tav>
                                        <p:tav tm="100000">
                                          <p:val>
                                            <p:strVal val="ppt_x"/>
                                          </p:val>
                                        </p:tav>
                                      </p:tavLst>
                                    </p:anim>
                                    <p:anim calcmode="lin" valueType="num">
                                      <p:cBhvr additive="base">
                                        <p:cTn id="568" dur="500"/>
                                        <p:tgtEl>
                                          <p:spTgt spid="30"/>
                                        </p:tgtEl>
                                        <p:attrNameLst>
                                          <p:attrName>ppt_y</p:attrName>
                                        </p:attrNameLst>
                                      </p:cBhvr>
                                      <p:tavLst>
                                        <p:tav tm="0">
                                          <p:val>
                                            <p:strVal val="ppt_y"/>
                                          </p:val>
                                        </p:tav>
                                        <p:tav tm="100000">
                                          <p:val>
                                            <p:strVal val="1+ppt_h/2"/>
                                          </p:val>
                                        </p:tav>
                                      </p:tavLst>
                                    </p:anim>
                                    <p:set>
                                      <p:cBhvr>
                                        <p:cTn id="569" dur="1" fill="hold">
                                          <p:stCondLst>
                                            <p:cond delay="499"/>
                                          </p:stCondLst>
                                        </p:cTn>
                                        <p:tgtEl>
                                          <p:spTgt spid="30"/>
                                        </p:tgtEl>
                                        <p:attrNameLst>
                                          <p:attrName>style.visibility</p:attrName>
                                        </p:attrNameLst>
                                      </p:cBhvr>
                                      <p:to>
                                        <p:strVal val="hidden"/>
                                      </p:to>
                                    </p:set>
                                  </p:childTnLst>
                                </p:cTn>
                              </p:par>
                              <p:par>
                                <p:cTn id="570" presetID="2" presetClass="exit" presetSubtype="4" fill="hold" nodeType="withEffect">
                                  <p:stCondLst>
                                    <p:cond delay="0"/>
                                  </p:stCondLst>
                                  <p:childTnLst>
                                    <p:anim calcmode="lin" valueType="num">
                                      <p:cBhvr additive="base">
                                        <p:cTn id="571" dur="500"/>
                                        <p:tgtEl>
                                          <p:spTgt spid="173"/>
                                        </p:tgtEl>
                                        <p:attrNameLst>
                                          <p:attrName>ppt_x</p:attrName>
                                        </p:attrNameLst>
                                      </p:cBhvr>
                                      <p:tavLst>
                                        <p:tav tm="0">
                                          <p:val>
                                            <p:strVal val="ppt_x"/>
                                          </p:val>
                                        </p:tav>
                                        <p:tav tm="100000">
                                          <p:val>
                                            <p:strVal val="ppt_x"/>
                                          </p:val>
                                        </p:tav>
                                      </p:tavLst>
                                    </p:anim>
                                    <p:anim calcmode="lin" valueType="num">
                                      <p:cBhvr additive="base">
                                        <p:cTn id="572" dur="500"/>
                                        <p:tgtEl>
                                          <p:spTgt spid="173"/>
                                        </p:tgtEl>
                                        <p:attrNameLst>
                                          <p:attrName>ppt_y</p:attrName>
                                        </p:attrNameLst>
                                      </p:cBhvr>
                                      <p:tavLst>
                                        <p:tav tm="0">
                                          <p:val>
                                            <p:strVal val="ppt_y"/>
                                          </p:val>
                                        </p:tav>
                                        <p:tav tm="100000">
                                          <p:val>
                                            <p:strVal val="1+ppt_h/2"/>
                                          </p:val>
                                        </p:tav>
                                      </p:tavLst>
                                    </p:anim>
                                    <p:set>
                                      <p:cBhvr>
                                        <p:cTn id="573" dur="1" fill="hold">
                                          <p:stCondLst>
                                            <p:cond delay="499"/>
                                          </p:stCondLst>
                                        </p:cTn>
                                        <p:tgtEl>
                                          <p:spTgt spid="173"/>
                                        </p:tgtEl>
                                        <p:attrNameLst>
                                          <p:attrName>style.visibility</p:attrName>
                                        </p:attrNameLst>
                                      </p:cBhvr>
                                      <p:to>
                                        <p:strVal val="hidden"/>
                                      </p:to>
                                    </p:set>
                                  </p:childTnLst>
                                </p:cTn>
                              </p:par>
                            </p:childTnLst>
                          </p:cTn>
                        </p:par>
                        <p:par>
                          <p:cTn id="574" fill="hold">
                            <p:stCondLst>
                              <p:cond delay="48900"/>
                            </p:stCondLst>
                            <p:childTnLst>
                              <p:par>
                                <p:cTn id="575" presetID="1" presetClass="entr" presetSubtype="0" fill="hold" grpId="0" nodeType="afterEffect">
                                  <p:stCondLst>
                                    <p:cond delay="0"/>
                                  </p:stCondLst>
                                  <p:childTnLst>
                                    <p:set>
                                      <p:cBhvr>
                                        <p:cTn id="576" dur="1" fill="hold">
                                          <p:stCondLst>
                                            <p:cond delay="37599"/>
                                          </p:stCondLst>
                                        </p:cTn>
                                        <p:tgtEl>
                                          <p:spTgt spid="167"/>
                                        </p:tgtEl>
                                        <p:attrNameLst>
                                          <p:attrName>style.visibility</p:attrName>
                                        </p:attrNameLst>
                                      </p:cBhvr>
                                      <p:to>
                                        <p:strVal val="visible"/>
                                      </p:to>
                                    </p:set>
                                  </p:childTnLst>
                                  <p:subTnLst>
                                    <p:audio>
                                      <p:cMediaNode>
                                        <p:cTn display="0" masterRel="sameClick">
                                          <p:stCondLst>
                                            <p:cond evt="begin" delay="0">
                                              <p:tn val="575"/>
                                            </p:cond>
                                          </p:stCondLst>
                                          <p:endCondLst>
                                            <p:cond evt="onStopAudio" delay="0">
                                              <p:tgtEl>
                                                <p:sldTgt/>
                                              </p:tgtEl>
                                            </p:cond>
                                          </p:endCondLst>
                                        </p:cTn>
                                        <p:tgtEl>
                                          <p:sndTgt r:embed="rId14" name="cpL07S10_Clip_2_1a.wav"/>
                                        </p:tgtEl>
                                      </p:cMediaNode>
                                    </p:audio>
                                  </p:subTnLst>
                                </p:cTn>
                              </p:par>
                              <p:par>
                                <p:cTn id="577" presetID="64" presetClass="path" presetSubtype="0" accel="50000" decel="50000" fill="hold" nodeType="withEffect">
                                  <p:stCondLst>
                                    <p:cond delay="0"/>
                                  </p:stCondLst>
                                  <p:childTnLst>
                                    <p:animMotion origin="layout" path="M 0.02916 0.04097 L 0.02691 -0.14098 " pathEditMode="relative" rAng="0" ptsTypes="AA">
                                      <p:cBhvr>
                                        <p:cTn id="578" dur="1000" fill="hold"/>
                                        <p:tgtEl>
                                          <p:spTgt spid="31"/>
                                        </p:tgtEl>
                                        <p:attrNameLst>
                                          <p:attrName>ppt_x</p:attrName>
                                          <p:attrName>ppt_y</p:attrName>
                                        </p:attrNameLst>
                                      </p:cBhvr>
                                      <p:rCtr x="-122" y="-9097"/>
                                    </p:animMotion>
                                  </p:childTnLst>
                                </p:cTn>
                              </p:par>
                              <p:par>
                                <p:cTn id="579" presetID="64" presetClass="path" presetSubtype="0" accel="50000" decel="50000" fill="hold" nodeType="withEffect">
                                  <p:stCondLst>
                                    <p:cond delay="0"/>
                                  </p:stCondLst>
                                  <p:childTnLst>
                                    <p:animMotion origin="layout" path="M 0.02777 0.04422 L 0.02552 -0.23564 " pathEditMode="fixed" rAng="0" ptsTypes="AA">
                                      <p:cBhvr>
                                        <p:cTn id="580" dur="1000" fill="hold"/>
                                        <p:tgtEl>
                                          <p:spTgt spid="174"/>
                                        </p:tgtEl>
                                        <p:attrNameLst>
                                          <p:attrName>ppt_x</p:attrName>
                                          <p:attrName>ppt_y</p:attrName>
                                        </p:attrNameLst>
                                      </p:cBhvr>
                                      <p:rCtr x="-122" y="-14005"/>
                                    </p:animMotion>
                                  </p:childTnLst>
                                </p:cTn>
                              </p:par>
                              <p:par>
                                <p:cTn id="581" presetID="22" presetClass="entr" presetSubtype="8" fill="hold" grpId="0" nodeType="withEffect">
                                  <p:stCondLst>
                                    <p:cond delay="3500"/>
                                  </p:stCondLst>
                                  <p:iterate type="lt">
                                    <p:tmPct val="10000"/>
                                  </p:iterate>
                                  <p:childTnLst>
                                    <p:set>
                                      <p:cBhvr>
                                        <p:cTn id="582" dur="1" fill="hold">
                                          <p:stCondLst>
                                            <p:cond delay="0"/>
                                          </p:stCondLst>
                                        </p:cTn>
                                        <p:tgtEl>
                                          <p:spTgt spid="116"/>
                                        </p:tgtEl>
                                        <p:attrNameLst>
                                          <p:attrName>style.visibility</p:attrName>
                                        </p:attrNameLst>
                                      </p:cBhvr>
                                      <p:to>
                                        <p:strVal val="visible"/>
                                      </p:to>
                                    </p:set>
                                    <p:animEffect transition="in" filter="wipe(left)">
                                      <p:cBhvr>
                                        <p:cTn id="583" dur="500"/>
                                        <p:tgtEl>
                                          <p:spTgt spid="116"/>
                                        </p:tgtEl>
                                      </p:cBhvr>
                                    </p:animEffect>
                                  </p:childTnLst>
                                </p:cTn>
                              </p:par>
                              <p:par>
                                <p:cTn id="584" presetID="1" presetClass="exit" presetSubtype="0" fill="hold" grpId="1" nodeType="withEffect">
                                  <p:stCondLst>
                                    <p:cond delay="11500"/>
                                  </p:stCondLst>
                                  <p:childTnLst>
                                    <p:set>
                                      <p:cBhvr>
                                        <p:cTn id="585" dur="1" fill="hold">
                                          <p:stCondLst>
                                            <p:cond delay="0"/>
                                          </p:stCondLst>
                                        </p:cTn>
                                        <p:tgtEl>
                                          <p:spTgt spid="7"/>
                                        </p:tgtEl>
                                        <p:attrNameLst>
                                          <p:attrName>style.visibility</p:attrName>
                                        </p:attrNameLst>
                                      </p:cBhvr>
                                      <p:to>
                                        <p:strVal val="hidden"/>
                                      </p:to>
                                    </p:set>
                                  </p:childTnLst>
                                </p:cTn>
                              </p:par>
                              <p:par>
                                <p:cTn id="586" presetID="1" presetClass="exit" presetSubtype="0" fill="hold" grpId="1" nodeType="withEffect">
                                  <p:stCondLst>
                                    <p:cond delay="12700"/>
                                  </p:stCondLst>
                                  <p:childTnLst>
                                    <p:set>
                                      <p:cBhvr>
                                        <p:cTn id="587" dur="1" fill="hold">
                                          <p:stCondLst>
                                            <p:cond delay="0"/>
                                          </p:stCondLst>
                                        </p:cTn>
                                        <p:tgtEl>
                                          <p:spTgt spid="108"/>
                                        </p:tgtEl>
                                        <p:attrNameLst>
                                          <p:attrName>style.visibility</p:attrName>
                                        </p:attrNameLst>
                                      </p:cBhvr>
                                      <p:to>
                                        <p:strVal val="hidden"/>
                                      </p:to>
                                    </p:set>
                                  </p:childTnLst>
                                </p:cTn>
                              </p:par>
                              <p:par>
                                <p:cTn id="588" presetID="1" presetClass="exit" presetSubtype="0" fill="hold" grpId="1" nodeType="withEffect">
                                  <p:stCondLst>
                                    <p:cond delay="14300"/>
                                  </p:stCondLst>
                                  <p:childTnLst>
                                    <p:set>
                                      <p:cBhvr>
                                        <p:cTn id="589" dur="1" fill="hold">
                                          <p:stCondLst>
                                            <p:cond delay="0"/>
                                          </p:stCondLst>
                                        </p:cTn>
                                        <p:tgtEl>
                                          <p:spTgt spid="110"/>
                                        </p:tgtEl>
                                        <p:attrNameLst>
                                          <p:attrName>style.visibility</p:attrName>
                                        </p:attrNameLst>
                                      </p:cBhvr>
                                      <p:to>
                                        <p:strVal val="hidden"/>
                                      </p:to>
                                    </p:set>
                                  </p:childTnLst>
                                </p:cTn>
                              </p:par>
                              <p:par>
                                <p:cTn id="590" presetID="2" presetClass="exit" presetSubtype="4" fill="hold" nodeType="withEffect">
                                  <p:stCondLst>
                                    <p:cond delay="17600"/>
                                  </p:stCondLst>
                                  <p:childTnLst>
                                    <p:anim calcmode="lin" valueType="num">
                                      <p:cBhvr additive="base">
                                        <p:cTn id="591" dur="500"/>
                                        <p:tgtEl>
                                          <p:spTgt spid="31"/>
                                        </p:tgtEl>
                                        <p:attrNameLst>
                                          <p:attrName>ppt_x</p:attrName>
                                        </p:attrNameLst>
                                      </p:cBhvr>
                                      <p:tavLst>
                                        <p:tav tm="0">
                                          <p:val>
                                            <p:strVal val="ppt_x"/>
                                          </p:val>
                                        </p:tav>
                                        <p:tav tm="100000">
                                          <p:val>
                                            <p:strVal val="ppt_x"/>
                                          </p:val>
                                        </p:tav>
                                      </p:tavLst>
                                    </p:anim>
                                    <p:anim calcmode="lin" valueType="num">
                                      <p:cBhvr additive="base">
                                        <p:cTn id="592" dur="500"/>
                                        <p:tgtEl>
                                          <p:spTgt spid="31"/>
                                        </p:tgtEl>
                                        <p:attrNameLst>
                                          <p:attrName>ppt_y</p:attrName>
                                        </p:attrNameLst>
                                      </p:cBhvr>
                                      <p:tavLst>
                                        <p:tav tm="0">
                                          <p:val>
                                            <p:strVal val="ppt_y"/>
                                          </p:val>
                                        </p:tav>
                                        <p:tav tm="100000">
                                          <p:val>
                                            <p:strVal val="1+ppt_h/2"/>
                                          </p:val>
                                        </p:tav>
                                      </p:tavLst>
                                    </p:anim>
                                    <p:set>
                                      <p:cBhvr>
                                        <p:cTn id="593" dur="1" fill="hold">
                                          <p:stCondLst>
                                            <p:cond delay="499"/>
                                          </p:stCondLst>
                                        </p:cTn>
                                        <p:tgtEl>
                                          <p:spTgt spid="31"/>
                                        </p:tgtEl>
                                        <p:attrNameLst>
                                          <p:attrName>style.visibility</p:attrName>
                                        </p:attrNameLst>
                                      </p:cBhvr>
                                      <p:to>
                                        <p:strVal val="hidden"/>
                                      </p:to>
                                    </p:set>
                                  </p:childTnLst>
                                </p:cTn>
                              </p:par>
                              <p:par>
                                <p:cTn id="594" presetID="2" presetClass="exit" presetSubtype="4" fill="hold" nodeType="withEffect">
                                  <p:stCondLst>
                                    <p:cond delay="17600"/>
                                  </p:stCondLst>
                                  <p:childTnLst>
                                    <p:anim calcmode="lin" valueType="num">
                                      <p:cBhvr additive="base">
                                        <p:cTn id="595" dur="500"/>
                                        <p:tgtEl>
                                          <p:spTgt spid="174"/>
                                        </p:tgtEl>
                                        <p:attrNameLst>
                                          <p:attrName>ppt_x</p:attrName>
                                        </p:attrNameLst>
                                      </p:cBhvr>
                                      <p:tavLst>
                                        <p:tav tm="0">
                                          <p:val>
                                            <p:strVal val="ppt_x"/>
                                          </p:val>
                                        </p:tav>
                                        <p:tav tm="100000">
                                          <p:val>
                                            <p:strVal val="ppt_x"/>
                                          </p:val>
                                        </p:tav>
                                      </p:tavLst>
                                    </p:anim>
                                    <p:anim calcmode="lin" valueType="num">
                                      <p:cBhvr additive="base">
                                        <p:cTn id="596" dur="500"/>
                                        <p:tgtEl>
                                          <p:spTgt spid="174"/>
                                        </p:tgtEl>
                                        <p:attrNameLst>
                                          <p:attrName>ppt_y</p:attrName>
                                        </p:attrNameLst>
                                      </p:cBhvr>
                                      <p:tavLst>
                                        <p:tav tm="0">
                                          <p:val>
                                            <p:strVal val="ppt_y"/>
                                          </p:val>
                                        </p:tav>
                                        <p:tav tm="100000">
                                          <p:val>
                                            <p:strVal val="1+ppt_h/2"/>
                                          </p:val>
                                        </p:tav>
                                      </p:tavLst>
                                    </p:anim>
                                    <p:set>
                                      <p:cBhvr>
                                        <p:cTn id="597" dur="1" fill="hold">
                                          <p:stCondLst>
                                            <p:cond delay="499"/>
                                          </p:stCondLst>
                                        </p:cTn>
                                        <p:tgtEl>
                                          <p:spTgt spid="174"/>
                                        </p:tgtEl>
                                        <p:attrNameLst>
                                          <p:attrName>style.visibility</p:attrName>
                                        </p:attrNameLst>
                                      </p:cBhvr>
                                      <p:to>
                                        <p:strVal val="hidden"/>
                                      </p:to>
                                    </p:set>
                                  </p:childTnLst>
                                </p:cTn>
                              </p:par>
                              <p:par>
                                <p:cTn id="598" presetID="64" presetClass="path" presetSubtype="0" accel="50000" decel="50000" fill="hold" nodeType="withEffect">
                                  <p:stCondLst>
                                    <p:cond delay="18900"/>
                                  </p:stCondLst>
                                  <p:childTnLst>
                                    <p:animMotion origin="layout" path="M 0.00955 0.04213 L 0.0073 -0.13982 " pathEditMode="relative" rAng="0" ptsTypes="AA">
                                      <p:cBhvr>
                                        <p:cTn id="599" dur="1000" fill="hold"/>
                                        <p:tgtEl>
                                          <p:spTgt spid="32"/>
                                        </p:tgtEl>
                                        <p:attrNameLst>
                                          <p:attrName>ppt_x</p:attrName>
                                          <p:attrName>ppt_y</p:attrName>
                                        </p:attrNameLst>
                                      </p:cBhvr>
                                      <p:rCtr x="-122" y="-9097"/>
                                    </p:animMotion>
                                  </p:childTnLst>
                                </p:cTn>
                              </p:par>
                              <p:par>
                                <p:cTn id="600" presetID="64" presetClass="path" presetSubtype="0" accel="50000" decel="50000" fill="hold" nodeType="withEffect">
                                  <p:stCondLst>
                                    <p:cond delay="18900"/>
                                  </p:stCondLst>
                                  <p:childTnLst>
                                    <p:animMotion origin="layout" path="M 0.00799 0.04422 L 0.00573 -0.23564 " pathEditMode="fixed" rAng="0" ptsTypes="AA">
                                      <p:cBhvr>
                                        <p:cTn id="601" dur="1000" fill="hold"/>
                                        <p:tgtEl>
                                          <p:spTgt spid="175"/>
                                        </p:tgtEl>
                                        <p:attrNameLst>
                                          <p:attrName>ppt_x</p:attrName>
                                          <p:attrName>ppt_y</p:attrName>
                                        </p:attrNameLst>
                                      </p:cBhvr>
                                      <p:rCtr x="-122" y="-14005"/>
                                    </p:animMotion>
                                  </p:childTnLst>
                                </p:cTn>
                              </p:par>
                              <p:par>
                                <p:cTn id="602" presetID="22" presetClass="entr" presetSubtype="8" fill="hold" grpId="0" nodeType="withEffect">
                                  <p:stCondLst>
                                    <p:cond delay="21300"/>
                                  </p:stCondLst>
                                  <p:iterate type="lt">
                                    <p:tmPct val="10000"/>
                                  </p:iterate>
                                  <p:childTnLst>
                                    <p:set>
                                      <p:cBhvr>
                                        <p:cTn id="603" dur="1" fill="hold">
                                          <p:stCondLst>
                                            <p:cond delay="0"/>
                                          </p:stCondLst>
                                        </p:cTn>
                                        <p:tgtEl>
                                          <p:spTgt spid="90"/>
                                        </p:tgtEl>
                                        <p:attrNameLst>
                                          <p:attrName>style.visibility</p:attrName>
                                        </p:attrNameLst>
                                      </p:cBhvr>
                                      <p:to>
                                        <p:strVal val="visible"/>
                                      </p:to>
                                    </p:set>
                                    <p:animEffect transition="in" filter="wipe(left)">
                                      <p:cBhvr>
                                        <p:cTn id="604" dur="500"/>
                                        <p:tgtEl>
                                          <p:spTgt spid="90"/>
                                        </p:tgtEl>
                                      </p:cBhvr>
                                    </p:animEffect>
                                  </p:childTnLst>
                                </p:cTn>
                              </p:par>
                              <p:par>
                                <p:cTn id="605" presetID="1" presetClass="exit" presetSubtype="0" fill="hold" grpId="1" nodeType="withEffect">
                                  <p:stCondLst>
                                    <p:cond delay="33200"/>
                                  </p:stCondLst>
                                  <p:childTnLst>
                                    <p:set>
                                      <p:cBhvr>
                                        <p:cTn id="606" dur="1" fill="hold">
                                          <p:stCondLst>
                                            <p:cond delay="0"/>
                                          </p:stCondLst>
                                        </p:cTn>
                                        <p:tgtEl>
                                          <p:spTgt spid="112"/>
                                        </p:tgtEl>
                                        <p:attrNameLst>
                                          <p:attrName>style.visibility</p:attrName>
                                        </p:attrNameLst>
                                      </p:cBhvr>
                                      <p:to>
                                        <p:strVal val="hidden"/>
                                      </p:to>
                                    </p:set>
                                  </p:childTnLst>
                                </p:cTn>
                              </p:par>
                              <p:par>
                                <p:cTn id="607" presetID="1" presetClass="exit" presetSubtype="0" fill="hold" grpId="1" nodeType="withEffect">
                                  <p:stCondLst>
                                    <p:cond delay="34500"/>
                                  </p:stCondLst>
                                  <p:childTnLst>
                                    <p:set>
                                      <p:cBhvr>
                                        <p:cTn id="608" dur="1" fill="hold">
                                          <p:stCondLst>
                                            <p:cond delay="0"/>
                                          </p:stCondLst>
                                        </p:cTn>
                                        <p:tgtEl>
                                          <p:spTgt spid="113"/>
                                        </p:tgtEl>
                                        <p:attrNameLst>
                                          <p:attrName>style.visibility</p:attrName>
                                        </p:attrNameLst>
                                      </p:cBhvr>
                                      <p:to>
                                        <p:strVal val="hidden"/>
                                      </p:to>
                                    </p:set>
                                  </p:childTnLst>
                                </p:cTn>
                              </p:par>
                              <p:par>
                                <p:cTn id="609" presetID="1" presetClass="exit" presetSubtype="0" fill="hold" grpId="1" nodeType="withEffect">
                                  <p:stCondLst>
                                    <p:cond delay="36000"/>
                                  </p:stCondLst>
                                  <p:childTnLst>
                                    <p:set>
                                      <p:cBhvr>
                                        <p:cTn id="610" dur="1" fill="hold">
                                          <p:stCondLst>
                                            <p:cond delay="0"/>
                                          </p:stCondLst>
                                        </p:cTn>
                                        <p:tgtEl>
                                          <p:spTgt spid="114"/>
                                        </p:tgtEl>
                                        <p:attrNameLst>
                                          <p:attrName>style.visibility</p:attrName>
                                        </p:attrNameLst>
                                      </p:cBhvr>
                                      <p:to>
                                        <p:strVal val="hidden"/>
                                      </p:to>
                                    </p:set>
                                  </p:childTnLst>
                                </p:cTn>
                              </p:par>
                            </p:childTnLst>
                          </p:cTn>
                        </p:par>
                        <p:par>
                          <p:cTn id="611" fill="hold">
                            <p:stCondLst>
                              <p:cond delay="86500"/>
                            </p:stCondLst>
                            <p:childTnLst>
                              <p:par>
                                <p:cTn id="612" presetID="2" presetClass="exit" presetSubtype="4" fill="hold" nodeType="afterEffect">
                                  <p:stCondLst>
                                    <p:cond delay="0"/>
                                  </p:stCondLst>
                                  <p:childTnLst>
                                    <p:anim calcmode="lin" valueType="num">
                                      <p:cBhvr additive="base">
                                        <p:cTn id="613" dur="500"/>
                                        <p:tgtEl>
                                          <p:spTgt spid="32"/>
                                        </p:tgtEl>
                                        <p:attrNameLst>
                                          <p:attrName>ppt_x</p:attrName>
                                        </p:attrNameLst>
                                      </p:cBhvr>
                                      <p:tavLst>
                                        <p:tav tm="0">
                                          <p:val>
                                            <p:strVal val="ppt_x"/>
                                          </p:val>
                                        </p:tav>
                                        <p:tav tm="100000">
                                          <p:val>
                                            <p:strVal val="ppt_x"/>
                                          </p:val>
                                        </p:tav>
                                      </p:tavLst>
                                    </p:anim>
                                    <p:anim calcmode="lin" valueType="num">
                                      <p:cBhvr additive="base">
                                        <p:cTn id="614" dur="500"/>
                                        <p:tgtEl>
                                          <p:spTgt spid="32"/>
                                        </p:tgtEl>
                                        <p:attrNameLst>
                                          <p:attrName>ppt_y</p:attrName>
                                        </p:attrNameLst>
                                      </p:cBhvr>
                                      <p:tavLst>
                                        <p:tav tm="0">
                                          <p:val>
                                            <p:strVal val="ppt_y"/>
                                          </p:val>
                                        </p:tav>
                                        <p:tav tm="100000">
                                          <p:val>
                                            <p:strVal val="1+ppt_h/2"/>
                                          </p:val>
                                        </p:tav>
                                      </p:tavLst>
                                    </p:anim>
                                    <p:set>
                                      <p:cBhvr>
                                        <p:cTn id="615" dur="1" fill="hold">
                                          <p:stCondLst>
                                            <p:cond delay="499"/>
                                          </p:stCondLst>
                                        </p:cTn>
                                        <p:tgtEl>
                                          <p:spTgt spid="32"/>
                                        </p:tgtEl>
                                        <p:attrNameLst>
                                          <p:attrName>style.visibility</p:attrName>
                                        </p:attrNameLst>
                                      </p:cBhvr>
                                      <p:to>
                                        <p:strVal val="hidden"/>
                                      </p:to>
                                    </p:set>
                                  </p:childTnLst>
                                </p:cTn>
                              </p:par>
                              <p:par>
                                <p:cTn id="616" presetID="2" presetClass="exit" presetSubtype="4" fill="hold" nodeType="withEffect">
                                  <p:stCondLst>
                                    <p:cond delay="0"/>
                                  </p:stCondLst>
                                  <p:childTnLst>
                                    <p:anim calcmode="lin" valueType="num">
                                      <p:cBhvr additive="base">
                                        <p:cTn id="617" dur="500"/>
                                        <p:tgtEl>
                                          <p:spTgt spid="175"/>
                                        </p:tgtEl>
                                        <p:attrNameLst>
                                          <p:attrName>ppt_x</p:attrName>
                                        </p:attrNameLst>
                                      </p:cBhvr>
                                      <p:tavLst>
                                        <p:tav tm="0">
                                          <p:val>
                                            <p:strVal val="ppt_x"/>
                                          </p:val>
                                        </p:tav>
                                        <p:tav tm="100000">
                                          <p:val>
                                            <p:strVal val="ppt_x"/>
                                          </p:val>
                                        </p:tav>
                                      </p:tavLst>
                                    </p:anim>
                                    <p:anim calcmode="lin" valueType="num">
                                      <p:cBhvr additive="base">
                                        <p:cTn id="618" dur="500"/>
                                        <p:tgtEl>
                                          <p:spTgt spid="175"/>
                                        </p:tgtEl>
                                        <p:attrNameLst>
                                          <p:attrName>ppt_y</p:attrName>
                                        </p:attrNameLst>
                                      </p:cBhvr>
                                      <p:tavLst>
                                        <p:tav tm="0">
                                          <p:val>
                                            <p:strVal val="ppt_y"/>
                                          </p:val>
                                        </p:tav>
                                        <p:tav tm="100000">
                                          <p:val>
                                            <p:strVal val="1+ppt_h/2"/>
                                          </p:val>
                                        </p:tav>
                                      </p:tavLst>
                                    </p:anim>
                                    <p:set>
                                      <p:cBhvr>
                                        <p:cTn id="619" dur="1" fill="hold">
                                          <p:stCondLst>
                                            <p:cond delay="499"/>
                                          </p:stCondLst>
                                        </p:cTn>
                                        <p:tgtEl>
                                          <p:spTgt spid="175"/>
                                        </p:tgtEl>
                                        <p:attrNameLst>
                                          <p:attrName>style.visibility</p:attrName>
                                        </p:attrNameLst>
                                      </p:cBhvr>
                                      <p:to>
                                        <p:strVal val="hidden"/>
                                      </p:to>
                                    </p:set>
                                  </p:childTnLst>
                                </p:cTn>
                              </p:par>
                            </p:childTnLst>
                          </p:cTn>
                        </p:par>
                        <p:par>
                          <p:cTn id="620" fill="hold">
                            <p:stCondLst>
                              <p:cond delay="87000"/>
                            </p:stCondLst>
                            <p:childTnLst>
                              <p:par>
                                <p:cTn id="621" presetID="16" presetClass="emph" presetSubtype="0" fill="hold" grpId="2" nodeType="afterEffect">
                                  <p:stCondLst>
                                    <p:cond delay="0"/>
                                  </p:stCondLst>
                                  <p:iterate type="lt">
                                    <p:tmPct val="4000"/>
                                  </p:iterate>
                                  <p:childTnLst>
                                    <p:set>
                                      <p:cBhvr override="childStyle">
                                        <p:cTn id="622" dur="500" fill="hold"/>
                                        <p:tgtEl>
                                          <p:spTgt spid="78"/>
                                        </p:tgtEl>
                                        <p:attrNameLst>
                                          <p:attrName>style.color</p:attrName>
                                        </p:attrNameLst>
                                      </p:cBhvr>
                                      <p:to>
                                        <p:clrVal>
                                          <a:srgbClr val="C00000"/>
                                        </p:clrVal>
                                      </p:to>
                                    </p:set>
                                    <p:set>
                                      <p:cBhvr>
                                        <p:cTn id="623" dur="500" fill="hold"/>
                                        <p:tgtEl>
                                          <p:spTgt spid="78"/>
                                        </p:tgtEl>
                                        <p:attrNameLst>
                                          <p:attrName>fillcolor</p:attrName>
                                        </p:attrNameLst>
                                      </p:cBhvr>
                                      <p:to>
                                        <p:clrVal>
                                          <a:srgbClr val="C00000"/>
                                        </p:clrVal>
                                      </p:to>
                                    </p:set>
                                    <p:set>
                                      <p:cBhvr>
                                        <p:cTn id="624" dur="500" fill="hold"/>
                                        <p:tgtEl>
                                          <p:spTgt spid="78"/>
                                        </p:tgtEl>
                                        <p:attrNameLst>
                                          <p:attrName>fill.type</p:attrName>
                                        </p:attrNameLst>
                                      </p:cBhvr>
                                      <p:to>
                                        <p:strVal val="solid"/>
                                      </p:to>
                                    </p:set>
                                  </p:childTnLst>
                                </p:cTn>
                              </p:par>
                            </p:childTnLst>
                          </p:cTn>
                        </p:par>
                      </p:childTnLst>
                    </p:cTn>
                  </p:par>
                </p:childTnLst>
              </p:cTn>
              <p:nextCondLst>
                <p:cond evt="onClick" delay="0">
                  <p:tgtEl>
                    <p:spTgt spid="78"/>
                  </p:tgtEl>
                </p:cond>
              </p:nextCondLst>
            </p:seq>
            <p:seq concurrent="1" nextAc="seek">
              <p:cTn id="625" restart="whenNotActive" fill="hold" evtFilter="cancelBubble" nodeType="interactiveSeq">
                <p:stCondLst>
                  <p:cond evt="onClick" delay="0">
                    <p:tgtEl>
                      <p:spTgt spid="161"/>
                    </p:tgtEl>
                  </p:cond>
                </p:stCondLst>
                <p:endSync evt="end" delay="0">
                  <p:rtn val="all"/>
                </p:endSync>
                <p:childTnLst>
                  <p:par>
                    <p:cTn id="626" fill="hold">
                      <p:stCondLst>
                        <p:cond delay="0"/>
                      </p:stCondLst>
                      <p:childTnLst>
                        <p:par>
                          <p:cTn id="627" fill="hold">
                            <p:stCondLst>
                              <p:cond delay="0"/>
                            </p:stCondLst>
                            <p:childTnLst>
                              <p:par>
                                <p:cTn id="628" presetID="1" presetClass="entr" presetSubtype="0" fill="hold" grpId="0" nodeType="withEffect">
                                  <p:stCondLst>
                                    <p:cond delay="0"/>
                                  </p:stCondLst>
                                  <p:childTnLst>
                                    <p:set>
                                      <p:cBhvr>
                                        <p:cTn id="629" dur="1" fill="hold">
                                          <p:stCondLst>
                                            <p:cond delay="0"/>
                                          </p:stCondLst>
                                        </p:cTn>
                                        <p:tgtEl>
                                          <p:spTgt spid="47"/>
                                        </p:tgtEl>
                                        <p:attrNameLst>
                                          <p:attrName>style.visibility</p:attrName>
                                        </p:attrNameLst>
                                      </p:cBhvr>
                                      <p:to>
                                        <p:strVal val="visible"/>
                                      </p:to>
                                    </p:set>
                                  </p:childTnLst>
                                </p:cTn>
                              </p:par>
                              <p:par>
                                <p:cTn id="630" presetID="1" presetClass="entr" presetSubtype="0" fill="hold" grpId="0" nodeType="withEffect">
                                  <p:stCondLst>
                                    <p:cond delay="0"/>
                                  </p:stCondLst>
                                  <p:childTnLst>
                                    <p:set>
                                      <p:cBhvr>
                                        <p:cTn id="631" dur="1" fill="hold">
                                          <p:stCondLst>
                                            <p:cond delay="0"/>
                                          </p:stCondLst>
                                        </p:cTn>
                                        <p:tgtEl>
                                          <p:spTgt spid="54"/>
                                        </p:tgtEl>
                                        <p:attrNameLst>
                                          <p:attrName>style.visibility</p:attrName>
                                        </p:attrNameLst>
                                      </p:cBhvr>
                                      <p:to>
                                        <p:strVal val="visible"/>
                                      </p:to>
                                    </p:set>
                                  </p:childTnLst>
                                </p:cTn>
                              </p:par>
                              <p:par>
                                <p:cTn id="632" presetID="1" presetClass="entr" presetSubtype="0" fill="hold" grpId="0" nodeType="withEffect">
                                  <p:stCondLst>
                                    <p:cond delay="0"/>
                                  </p:stCondLst>
                                  <p:childTnLst>
                                    <p:set>
                                      <p:cBhvr>
                                        <p:cTn id="633" dur="1" fill="hold">
                                          <p:stCondLst>
                                            <p:cond delay="0"/>
                                          </p:stCondLst>
                                        </p:cTn>
                                        <p:tgtEl>
                                          <p:spTgt spid="62"/>
                                        </p:tgtEl>
                                        <p:attrNameLst>
                                          <p:attrName>style.visibility</p:attrName>
                                        </p:attrNameLst>
                                      </p:cBhvr>
                                      <p:to>
                                        <p:strVal val="visible"/>
                                      </p:to>
                                    </p:set>
                                  </p:childTnLst>
                                </p:cTn>
                              </p:par>
                              <p:par>
                                <p:cTn id="634" presetID="1" presetClass="entr" presetSubtype="0" fill="hold" grpId="0" nodeType="withEffect">
                                  <p:stCondLst>
                                    <p:cond delay="0"/>
                                  </p:stCondLst>
                                  <p:childTnLst>
                                    <p:set>
                                      <p:cBhvr>
                                        <p:cTn id="635" dur="1" fill="hold">
                                          <p:stCondLst>
                                            <p:cond delay="0"/>
                                          </p:stCondLst>
                                        </p:cTn>
                                        <p:tgtEl>
                                          <p:spTgt spid="63"/>
                                        </p:tgtEl>
                                        <p:attrNameLst>
                                          <p:attrName>style.visibility</p:attrName>
                                        </p:attrNameLst>
                                      </p:cBhvr>
                                      <p:to>
                                        <p:strVal val="visible"/>
                                      </p:to>
                                    </p:set>
                                  </p:childTnLst>
                                </p:cTn>
                              </p:par>
                              <p:par>
                                <p:cTn id="636" presetID="1" presetClass="entr" presetSubtype="0" fill="hold" grpId="0" nodeType="withEffect">
                                  <p:stCondLst>
                                    <p:cond delay="0"/>
                                  </p:stCondLst>
                                  <p:childTnLst>
                                    <p:set>
                                      <p:cBhvr>
                                        <p:cTn id="637" dur="1" fill="hold">
                                          <p:stCondLst>
                                            <p:cond delay="0"/>
                                          </p:stCondLst>
                                        </p:cTn>
                                        <p:tgtEl>
                                          <p:spTgt spid="65"/>
                                        </p:tgtEl>
                                        <p:attrNameLst>
                                          <p:attrName>style.visibility</p:attrName>
                                        </p:attrNameLst>
                                      </p:cBhvr>
                                      <p:to>
                                        <p:strVal val="visible"/>
                                      </p:to>
                                    </p:set>
                                  </p:childTnLst>
                                </p:cTn>
                              </p:par>
                              <p:par>
                                <p:cTn id="638" presetID="1" presetClass="entr" presetSubtype="0" fill="hold" grpId="0" nodeType="withEffect">
                                  <p:stCondLst>
                                    <p:cond delay="0"/>
                                  </p:stCondLst>
                                  <p:childTnLst>
                                    <p:set>
                                      <p:cBhvr>
                                        <p:cTn id="639" dur="1" fill="hold">
                                          <p:stCondLst>
                                            <p:cond delay="0"/>
                                          </p:stCondLst>
                                        </p:cTn>
                                        <p:tgtEl>
                                          <p:spTgt spid="37"/>
                                        </p:tgtEl>
                                        <p:attrNameLst>
                                          <p:attrName>style.visibility</p:attrName>
                                        </p:attrNameLst>
                                      </p:cBhvr>
                                      <p:to>
                                        <p:strVal val="visible"/>
                                      </p:to>
                                    </p:set>
                                  </p:childTnLst>
                                </p:cTn>
                              </p:par>
                              <p:par>
                                <p:cTn id="640" presetID="1" presetClass="entr" presetSubtype="0" fill="hold" grpId="0" nodeType="withEffect">
                                  <p:stCondLst>
                                    <p:cond delay="0"/>
                                  </p:stCondLst>
                                  <p:childTnLst>
                                    <p:set>
                                      <p:cBhvr>
                                        <p:cTn id="641" dur="1" fill="hold">
                                          <p:stCondLst>
                                            <p:cond delay="0"/>
                                          </p:stCondLst>
                                        </p:cTn>
                                        <p:tgtEl>
                                          <p:spTgt spid="166"/>
                                        </p:tgtEl>
                                        <p:attrNameLst>
                                          <p:attrName>style.visibility</p:attrName>
                                        </p:attrNameLst>
                                      </p:cBhvr>
                                      <p:to>
                                        <p:strVal val="visible"/>
                                      </p:to>
                                    </p:set>
                                  </p:childTnLst>
                                </p:cTn>
                              </p:par>
                              <p:par>
                                <p:cTn id="642" presetID="1" presetClass="entr" presetSubtype="0" fill="hold" grpId="0" nodeType="withEffect">
                                  <p:stCondLst>
                                    <p:cond delay="0"/>
                                  </p:stCondLst>
                                  <p:childTnLst>
                                    <p:set>
                                      <p:cBhvr>
                                        <p:cTn id="643" dur="1" fill="hold">
                                          <p:stCondLst>
                                            <p:cond delay="0"/>
                                          </p:stCondLst>
                                        </p:cTn>
                                        <p:tgtEl>
                                          <p:spTgt spid="38"/>
                                        </p:tgtEl>
                                        <p:attrNameLst>
                                          <p:attrName>style.visibility</p:attrName>
                                        </p:attrNameLst>
                                      </p:cBhvr>
                                      <p:to>
                                        <p:strVal val="visible"/>
                                      </p:to>
                                    </p:set>
                                  </p:childTnLst>
                                </p:cTn>
                              </p:par>
                              <p:par>
                                <p:cTn id="644" presetID="1" presetClass="entr" presetSubtype="0" fill="hold" grpId="0" nodeType="withEffect">
                                  <p:stCondLst>
                                    <p:cond delay="0"/>
                                  </p:stCondLst>
                                  <p:childTnLst>
                                    <p:set>
                                      <p:cBhvr>
                                        <p:cTn id="645" dur="1" fill="hold">
                                          <p:stCondLst>
                                            <p:cond delay="0"/>
                                          </p:stCondLst>
                                        </p:cTn>
                                        <p:tgtEl>
                                          <p:spTgt spid="27"/>
                                        </p:tgtEl>
                                        <p:attrNameLst>
                                          <p:attrName>style.visibility</p:attrName>
                                        </p:attrNameLst>
                                      </p:cBhvr>
                                      <p:to>
                                        <p:strVal val="visible"/>
                                      </p:to>
                                    </p:set>
                                  </p:childTnLst>
                                </p:cTn>
                              </p:par>
                              <p:par>
                                <p:cTn id="646" presetID="1" presetClass="entr" presetSubtype="0" fill="hold" grpId="0" nodeType="withEffect">
                                  <p:stCondLst>
                                    <p:cond delay="0"/>
                                  </p:stCondLst>
                                  <p:childTnLst>
                                    <p:set>
                                      <p:cBhvr>
                                        <p:cTn id="647" dur="1" fill="hold">
                                          <p:stCondLst>
                                            <p:cond delay="0"/>
                                          </p:stCondLst>
                                        </p:cTn>
                                        <p:tgtEl>
                                          <p:spTgt spid="28"/>
                                        </p:tgtEl>
                                        <p:attrNameLst>
                                          <p:attrName>style.visibility</p:attrName>
                                        </p:attrNameLst>
                                      </p:cBhvr>
                                      <p:to>
                                        <p:strVal val="visible"/>
                                      </p:to>
                                    </p:set>
                                  </p:childTnLst>
                                </p:cTn>
                              </p:par>
                              <p:par>
                                <p:cTn id="648" presetID="1" presetClass="entr" presetSubtype="0" fill="hold" grpId="0" nodeType="withEffect">
                                  <p:stCondLst>
                                    <p:cond delay="0"/>
                                  </p:stCondLst>
                                  <p:childTnLst>
                                    <p:set>
                                      <p:cBhvr>
                                        <p:cTn id="649" dur="1" fill="hold">
                                          <p:stCondLst>
                                            <p:cond delay="0"/>
                                          </p:stCondLst>
                                        </p:cTn>
                                        <p:tgtEl>
                                          <p:spTgt spid="29"/>
                                        </p:tgtEl>
                                        <p:attrNameLst>
                                          <p:attrName>style.visibility</p:attrName>
                                        </p:attrNameLst>
                                      </p:cBhvr>
                                      <p:to>
                                        <p:strVal val="visible"/>
                                      </p:to>
                                    </p:set>
                                  </p:childTnLst>
                                </p:cTn>
                              </p:par>
                              <p:par>
                                <p:cTn id="650" presetID="1" presetClass="entr" presetSubtype="0" fill="hold" grpId="0" nodeType="withEffect">
                                  <p:stCondLst>
                                    <p:cond delay="0"/>
                                  </p:stCondLst>
                                  <p:childTnLst>
                                    <p:set>
                                      <p:cBhvr>
                                        <p:cTn id="651" dur="1" fill="hold">
                                          <p:stCondLst>
                                            <p:cond delay="0"/>
                                          </p:stCondLst>
                                        </p:cTn>
                                        <p:tgtEl>
                                          <p:spTgt spid="30"/>
                                        </p:tgtEl>
                                        <p:attrNameLst>
                                          <p:attrName>style.visibility</p:attrName>
                                        </p:attrNameLst>
                                      </p:cBhvr>
                                      <p:to>
                                        <p:strVal val="visible"/>
                                      </p:to>
                                    </p:set>
                                  </p:childTnLst>
                                </p:cTn>
                              </p:par>
                              <p:par>
                                <p:cTn id="652" presetID="1" presetClass="entr" presetSubtype="0" fill="hold" grpId="0" nodeType="withEffect">
                                  <p:stCondLst>
                                    <p:cond delay="0"/>
                                  </p:stCondLst>
                                  <p:childTnLst>
                                    <p:set>
                                      <p:cBhvr>
                                        <p:cTn id="653" dur="1" fill="hold">
                                          <p:stCondLst>
                                            <p:cond delay="0"/>
                                          </p:stCondLst>
                                        </p:cTn>
                                        <p:tgtEl>
                                          <p:spTgt spid="31"/>
                                        </p:tgtEl>
                                        <p:attrNameLst>
                                          <p:attrName>style.visibility</p:attrName>
                                        </p:attrNameLst>
                                      </p:cBhvr>
                                      <p:to>
                                        <p:strVal val="visible"/>
                                      </p:to>
                                    </p:set>
                                  </p:childTnLst>
                                </p:cTn>
                              </p:par>
                              <p:par>
                                <p:cTn id="654" presetID="1" presetClass="entr" presetSubtype="0" fill="hold" grpId="0" nodeType="withEffect">
                                  <p:stCondLst>
                                    <p:cond delay="0"/>
                                  </p:stCondLst>
                                  <p:childTnLst>
                                    <p:set>
                                      <p:cBhvr>
                                        <p:cTn id="655" dur="1" fill="hold">
                                          <p:stCondLst>
                                            <p:cond delay="0"/>
                                          </p:stCondLst>
                                        </p:cTn>
                                        <p:tgtEl>
                                          <p:spTgt spid="32"/>
                                        </p:tgtEl>
                                        <p:attrNameLst>
                                          <p:attrName>style.visibility</p:attrName>
                                        </p:attrNameLst>
                                      </p:cBhvr>
                                      <p:to>
                                        <p:strVal val="visible"/>
                                      </p:to>
                                    </p:set>
                                  </p:childTnLst>
                                </p:cTn>
                              </p:par>
                              <p:par>
                                <p:cTn id="656" presetID="1" presetClass="emph" presetSubtype="2" fill="hold" nodeType="withEffect">
                                  <p:stCondLst>
                                    <p:cond delay="0"/>
                                  </p:stCondLst>
                                  <p:childTnLst>
                                    <p:animClr clrSpc="rgb" dir="cw">
                                      <p:cBhvr>
                                        <p:cTn id="657" dur="1000" fill="hold"/>
                                        <p:tgtEl>
                                          <p:spTgt spid="161"/>
                                        </p:tgtEl>
                                        <p:attrNameLst>
                                          <p:attrName>fillcolor</p:attrName>
                                        </p:attrNameLst>
                                      </p:cBhvr>
                                      <p:to>
                                        <a:srgbClr val="4E67C8"/>
                                      </p:to>
                                    </p:animClr>
                                    <p:set>
                                      <p:cBhvr>
                                        <p:cTn id="658" dur="1000" fill="hold"/>
                                        <p:tgtEl>
                                          <p:spTgt spid="161"/>
                                        </p:tgtEl>
                                        <p:attrNameLst>
                                          <p:attrName>fill.type</p:attrName>
                                        </p:attrNameLst>
                                      </p:cBhvr>
                                      <p:to>
                                        <p:strVal val="solid"/>
                                      </p:to>
                                    </p:set>
                                    <p:set>
                                      <p:cBhvr>
                                        <p:cTn id="659" dur="1000" fill="hold"/>
                                        <p:tgtEl>
                                          <p:spTgt spid="161"/>
                                        </p:tgtEl>
                                        <p:attrNameLst>
                                          <p:attrName>fill.on</p:attrName>
                                        </p:attrNameLst>
                                      </p:cBhvr>
                                      <p:to>
                                        <p:strVal val="true"/>
                                      </p:to>
                                    </p:set>
                                  </p:childTnLst>
                                </p:cTn>
                              </p:par>
                              <p:par>
                                <p:cTn id="660" presetID="1" presetClass="emph" presetSubtype="2" fill="hold" nodeType="withEffect">
                                  <p:stCondLst>
                                    <p:cond delay="0"/>
                                  </p:stCondLst>
                                  <p:childTnLst>
                                    <p:animClr clrSpc="rgb" dir="cw">
                                      <p:cBhvr>
                                        <p:cTn id="661" dur="1000" fill="hold"/>
                                        <p:tgtEl>
                                          <p:spTgt spid="163"/>
                                        </p:tgtEl>
                                        <p:attrNameLst>
                                          <p:attrName>fillcolor</p:attrName>
                                        </p:attrNameLst>
                                      </p:cBhvr>
                                      <p:to>
                                        <a:srgbClr val="B4DCFA"/>
                                      </p:to>
                                    </p:animClr>
                                    <p:set>
                                      <p:cBhvr>
                                        <p:cTn id="662" dur="1000" fill="hold"/>
                                        <p:tgtEl>
                                          <p:spTgt spid="163"/>
                                        </p:tgtEl>
                                        <p:attrNameLst>
                                          <p:attrName>fill.type</p:attrName>
                                        </p:attrNameLst>
                                      </p:cBhvr>
                                      <p:to>
                                        <p:strVal val="solid"/>
                                      </p:to>
                                    </p:set>
                                    <p:set>
                                      <p:cBhvr>
                                        <p:cTn id="663" dur="1000" fill="hold"/>
                                        <p:tgtEl>
                                          <p:spTgt spid="163"/>
                                        </p:tgtEl>
                                        <p:attrNameLst>
                                          <p:attrName>fill.on</p:attrName>
                                        </p:attrNameLst>
                                      </p:cBhvr>
                                      <p:to>
                                        <p:strVal val="true"/>
                                      </p:to>
                                    </p:set>
                                  </p:childTnLst>
                                </p:cTn>
                              </p:par>
                            </p:childTnLst>
                          </p:cTn>
                        </p:par>
                        <p:par>
                          <p:cTn id="664" fill="hold">
                            <p:stCondLst>
                              <p:cond delay="1000"/>
                            </p:stCondLst>
                            <p:childTnLst>
                              <p:par>
                                <p:cTn id="665" presetID="9" presetClass="entr" presetSubtype="0" fill="hold" grpId="2" nodeType="afterEffect">
                                  <p:stCondLst>
                                    <p:cond delay="0"/>
                                  </p:stCondLst>
                                  <p:childTnLst>
                                    <p:set>
                                      <p:cBhvr>
                                        <p:cTn id="666" dur="1" fill="hold">
                                          <p:stCondLst>
                                            <p:cond delay="0"/>
                                          </p:stCondLst>
                                        </p:cTn>
                                        <p:tgtEl>
                                          <p:spTgt spid="165"/>
                                        </p:tgtEl>
                                        <p:attrNameLst>
                                          <p:attrName>style.visibility</p:attrName>
                                        </p:attrNameLst>
                                      </p:cBhvr>
                                      <p:to>
                                        <p:strVal val="visible"/>
                                      </p:to>
                                    </p:set>
                                    <p:animEffect transition="in" filter="dissolve">
                                      <p:cBhvr>
                                        <p:cTn id="667" dur="1000"/>
                                        <p:tgtEl>
                                          <p:spTgt spid="165"/>
                                        </p:tgtEl>
                                      </p:cBhvr>
                                    </p:animEffect>
                                  </p:childTnLst>
                                </p:cTn>
                              </p:par>
                            </p:childTnLst>
                          </p:cTn>
                        </p:par>
                      </p:childTnLst>
                    </p:cTn>
                  </p:par>
                </p:childTnLst>
              </p:cTn>
              <p:nextCondLst>
                <p:cond evt="onClick" delay="0">
                  <p:tgtEl>
                    <p:spTgt spid="161"/>
                  </p:tgtEl>
                </p:cond>
              </p:nextCondLst>
            </p:seq>
            <p:seq concurrent="1" nextAc="seek">
              <p:cTn id="668" restart="whenNotActive" fill="hold" evtFilter="cancelBubble" nodeType="interactiveSeq">
                <p:stCondLst>
                  <p:cond evt="onClick" delay="0">
                    <p:tgtEl>
                      <p:spTgt spid="162"/>
                    </p:tgtEl>
                  </p:cond>
                </p:stCondLst>
                <p:endSync evt="end" delay="0">
                  <p:rtn val="all"/>
                </p:endSync>
                <p:childTnLst>
                  <p:par>
                    <p:cTn id="669" fill="hold">
                      <p:stCondLst>
                        <p:cond delay="0"/>
                      </p:stCondLst>
                      <p:childTnLst>
                        <p:par>
                          <p:cTn id="670" fill="hold">
                            <p:stCondLst>
                              <p:cond delay="0"/>
                            </p:stCondLst>
                            <p:childTnLst>
                              <p:par>
                                <p:cTn id="671" presetID="1" presetClass="entr" presetSubtype="0" fill="hold" grpId="1" nodeType="withEffect">
                                  <p:stCondLst>
                                    <p:cond delay="0"/>
                                  </p:stCondLst>
                                  <p:childTnLst>
                                    <p:set>
                                      <p:cBhvr>
                                        <p:cTn id="672" dur="1" fill="hold">
                                          <p:stCondLst>
                                            <p:cond delay="0"/>
                                          </p:stCondLst>
                                        </p:cTn>
                                        <p:tgtEl>
                                          <p:spTgt spid="170"/>
                                        </p:tgtEl>
                                        <p:attrNameLst>
                                          <p:attrName>style.visibility</p:attrName>
                                        </p:attrNameLst>
                                      </p:cBhvr>
                                      <p:to>
                                        <p:strVal val="visible"/>
                                      </p:to>
                                    </p:set>
                                  </p:childTnLst>
                                </p:cTn>
                              </p:par>
                              <p:par>
                                <p:cTn id="673" presetID="1" presetClass="entr" presetSubtype="0" fill="hold" grpId="1" nodeType="withEffect">
                                  <p:stCondLst>
                                    <p:cond delay="0"/>
                                  </p:stCondLst>
                                  <p:childTnLst>
                                    <p:set>
                                      <p:cBhvr>
                                        <p:cTn id="674" dur="1" fill="hold">
                                          <p:stCondLst>
                                            <p:cond delay="0"/>
                                          </p:stCondLst>
                                        </p:cTn>
                                        <p:tgtEl>
                                          <p:spTgt spid="171"/>
                                        </p:tgtEl>
                                        <p:attrNameLst>
                                          <p:attrName>style.visibility</p:attrName>
                                        </p:attrNameLst>
                                      </p:cBhvr>
                                      <p:to>
                                        <p:strVal val="visible"/>
                                      </p:to>
                                    </p:set>
                                  </p:childTnLst>
                                </p:cTn>
                              </p:par>
                              <p:par>
                                <p:cTn id="675" presetID="1" presetClass="entr" presetSubtype="0" fill="hold" grpId="1" nodeType="withEffect">
                                  <p:stCondLst>
                                    <p:cond delay="0"/>
                                  </p:stCondLst>
                                  <p:childTnLst>
                                    <p:set>
                                      <p:cBhvr>
                                        <p:cTn id="676" dur="1" fill="hold">
                                          <p:stCondLst>
                                            <p:cond delay="0"/>
                                          </p:stCondLst>
                                        </p:cTn>
                                        <p:tgtEl>
                                          <p:spTgt spid="172"/>
                                        </p:tgtEl>
                                        <p:attrNameLst>
                                          <p:attrName>style.visibility</p:attrName>
                                        </p:attrNameLst>
                                      </p:cBhvr>
                                      <p:to>
                                        <p:strVal val="visible"/>
                                      </p:to>
                                    </p:set>
                                  </p:childTnLst>
                                </p:cTn>
                              </p:par>
                              <p:par>
                                <p:cTn id="677" presetID="1" presetClass="entr" presetSubtype="0" fill="hold" grpId="1" nodeType="withEffect">
                                  <p:stCondLst>
                                    <p:cond delay="0"/>
                                  </p:stCondLst>
                                  <p:childTnLst>
                                    <p:set>
                                      <p:cBhvr>
                                        <p:cTn id="678" dur="1" fill="hold">
                                          <p:stCondLst>
                                            <p:cond delay="0"/>
                                          </p:stCondLst>
                                        </p:cTn>
                                        <p:tgtEl>
                                          <p:spTgt spid="173"/>
                                        </p:tgtEl>
                                        <p:attrNameLst>
                                          <p:attrName>style.visibility</p:attrName>
                                        </p:attrNameLst>
                                      </p:cBhvr>
                                      <p:to>
                                        <p:strVal val="visible"/>
                                      </p:to>
                                    </p:set>
                                  </p:childTnLst>
                                </p:cTn>
                              </p:par>
                              <p:par>
                                <p:cTn id="679" presetID="1" presetClass="entr" presetSubtype="0" fill="hold" grpId="1" nodeType="withEffect">
                                  <p:stCondLst>
                                    <p:cond delay="0"/>
                                  </p:stCondLst>
                                  <p:childTnLst>
                                    <p:set>
                                      <p:cBhvr>
                                        <p:cTn id="680" dur="1" fill="hold">
                                          <p:stCondLst>
                                            <p:cond delay="0"/>
                                          </p:stCondLst>
                                        </p:cTn>
                                        <p:tgtEl>
                                          <p:spTgt spid="174"/>
                                        </p:tgtEl>
                                        <p:attrNameLst>
                                          <p:attrName>style.visibility</p:attrName>
                                        </p:attrNameLst>
                                      </p:cBhvr>
                                      <p:to>
                                        <p:strVal val="visible"/>
                                      </p:to>
                                    </p:set>
                                  </p:childTnLst>
                                </p:cTn>
                              </p:par>
                              <p:par>
                                <p:cTn id="681" presetID="1" presetClass="entr" presetSubtype="0" fill="hold" grpId="1" nodeType="withEffect">
                                  <p:stCondLst>
                                    <p:cond delay="0"/>
                                  </p:stCondLst>
                                  <p:childTnLst>
                                    <p:set>
                                      <p:cBhvr>
                                        <p:cTn id="682" dur="1" fill="hold">
                                          <p:stCondLst>
                                            <p:cond delay="0"/>
                                          </p:stCondLst>
                                        </p:cTn>
                                        <p:tgtEl>
                                          <p:spTgt spid="175"/>
                                        </p:tgtEl>
                                        <p:attrNameLst>
                                          <p:attrName>style.visibility</p:attrName>
                                        </p:attrNameLst>
                                      </p:cBhvr>
                                      <p:to>
                                        <p:strVal val="visible"/>
                                      </p:to>
                                    </p:set>
                                  </p:childTnLst>
                                </p:cTn>
                              </p:par>
                              <p:par>
                                <p:cTn id="683" presetID="1" presetClass="entr" presetSubtype="0" fill="hold" grpId="1" nodeType="withEffect">
                                  <p:stCondLst>
                                    <p:cond delay="0"/>
                                  </p:stCondLst>
                                  <p:childTnLst>
                                    <p:set>
                                      <p:cBhvr>
                                        <p:cTn id="684" dur="1" fill="hold">
                                          <p:stCondLst>
                                            <p:cond delay="0"/>
                                          </p:stCondLst>
                                        </p:cTn>
                                        <p:tgtEl>
                                          <p:spTgt spid="176"/>
                                        </p:tgtEl>
                                        <p:attrNameLst>
                                          <p:attrName>style.visibility</p:attrName>
                                        </p:attrNameLst>
                                      </p:cBhvr>
                                      <p:to>
                                        <p:strVal val="visible"/>
                                      </p:to>
                                    </p:set>
                                  </p:childTnLst>
                                </p:cTn>
                              </p:par>
                              <p:par>
                                <p:cTn id="685" presetID="1" presetClass="entr" presetSubtype="0" fill="hold" grpId="1" nodeType="withEffect">
                                  <p:stCondLst>
                                    <p:cond delay="0"/>
                                  </p:stCondLst>
                                  <p:childTnLst>
                                    <p:set>
                                      <p:cBhvr>
                                        <p:cTn id="686" dur="1" fill="hold">
                                          <p:stCondLst>
                                            <p:cond delay="0"/>
                                          </p:stCondLst>
                                        </p:cTn>
                                        <p:tgtEl>
                                          <p:spTgt spid="177"/>
                                        </p:tgtEl>
                                        <p:attrNameLst>
                                          <p:attrName>style.visibility</p:attrName>
                                        </p:attrNameLst>
                                      </p:cBhvr>
                                      <p:to>
                                        <p:strVal val="visible"/>
                                      </p:to>
                                    </p:set>
                                  </p:childTnLst>
                                </p:cTn>
                              </p:par>
                              <p:par>
                                <p:cTn id="687" presetID="1" presetClass="entr" presetSubtype="0" fill="hold" grpId="1" nodeType="withEffect">
                                  <p:stCondLst>
                                    <p:cond delay="0"/>
                                  </p:stCondLst>
                                  <p:childTnLst>
                                    <p:set>
                                      <p:cBhvr>
                                        <p:cTn id="688" dur="1" fill="hold">
                                          <p:stCondLst>
                                            <p:cond delay="0"/>
                                          </p:stCondLst>
                                        </p:cTn>
                                        <p:tgtEl>
                                          <p:spTgt spid="178"/>
                                        </p:tgtEl>
                                        <p:attrNameLst>
                                          <p:attrName>style.visibility</p:attrName>
                                        </p:attrNameLst>
                                      </p:cBhvr>
                                      <p:to>
                                        <p:strVal val="visible"/>
                                      </p:to>
                                    </p:set>
                                  </p:childTnLst>
                                </p:cTn>
                              </p:par>
                              <p:par>
                                <p:cTn id="689" presetID="1" presetClass="entr" presetSubtype="0" fill="hold" grpId="1" nodeType="withEffect">
                                  <p:stCondLst>
                                    <p:cond delay="0"/>
                                  </p:stCondLst>
                                  <p:childTnLst>
                                    <p:set>
                                      <p:cBhvr>
                                        <p:cTn id="690" dur="1" fill="hold">
                                          <p:stCondLst>
                                            <p:cond delay="0"/>
                                          </p:stCondLst>
                                        </p:cTn>
                                        <p:tgtEl>
                                          <p:spTgt spid="179"/>
                                        </p:tgtEl>
                                        <p:attrNameLst>
                                          <p:attrName>style.visibility</p:attrName>
                                        </p:attrNameLst>
                                      </p:cBhvr>
                                      <p:to>
                                        <p:strVal val="visible"/>
                                      </p:to>
                                    </p:set>
                                  </p:childTnLst>
                                </p:cTn>
                              </p:par>
                              <p:par>
                                <p:cTn id="691" presetID="1" presetClass="entr" presetSubtype="0" fill="hold" grpId="1" nodeType="withEffect">
                                  <p:stCondLst>
                                    <p:cond delay="0"/>
                                  </p:stCondLst>
                                  <p:childTnLst>
                                    <p:set>
                                      <p:cBhvr>
                                        <p:cTn id="692" dur="1" fill="hold">
                                          <p:stCondLst>
                                            <p:cond delay="0"/>
                                          </p:stCondLst>
                                        </p:cTn>
                                        <p:tgtEl>
                                          <p:spTgt spid="180"/>
                                        </p:tgtEl>
                                        <p:attrNameLst>
                                          <p:attrName>style.visibility</p:attrName>
                                        </p:attrNameLst>
                                      </p:cBhvr>
                                      <p:to>
                                        <p:strVal val="visible"/>
                                      </p:to>
                                    </p:set>
                                  </p:childTnLst>
                                </p:cTn>
                              </p:par>
                              <p:par>
                                <p:cTn id="693" presetID="1" presetClass="entr" presetSubtype="0" fill="hold" grpId="1" nodeType="withEffect">
                                  <p:stCondLst>
                                    <p:cond delay="0"/>
                                  </p:stCondLst>
                                  <p:childTnLst>
                                    <p:set>
                                      <p:cBhvr>
                                        <p:cTn id="694" dur="1" fill="hold">
                                          <p:stCondLst>
                                            <p:cond delay="0"/>
                                          </p:stCondLst>
                                        </p:cTn>
                                        <p:tgtEl>
                                          <p:spTgt spid="181"/>
                                        </p:tgtEl>
                                        <p:attrNameLst>
                                          <p:attrName>style.visibility</p:attrName>
                                        </p:attrNameLst>
                                      </p:cBhvr>
                                      <p:to>
                                        <p:strVal val="visible"/>
                                      </p:to>
                                    </p:set>
                                  </p:childTnLst>
                                </p:cTn>
                              </p:par>
                              <p:par>
                                <p:cTn id="695" presetID="1" presetClass="entr" presetSubtype="0" fill="hold" grpId="1" nodeType="withEffect">
                                  <p:stCondLst>
                                    <p:cond delay="0"/>
                                  </p:stCondLst>
                                  <p:childTnLst>
                                    <p:set>
                                      <p:cBhvr>
                                        <p:cTn id="696" dur="1" fill="hold">
                                          <p:stCondLst>
                                            <p:cond delay="0"/>
                                          </p:stCondLst>
                                        </p:cTn>
                                        <p:tgtEl>
                                          <p:spTgt spid="182"/>
                                        </p:tgtEl>
                                        <p:attrNameLst>
                                          <p:attrName>style.visibility</p:attrName>
                                        </p:attrNameLst>
                                      </p:cBhvr>
                                      <p:to>
                                        <p:strVal val="visible"/>
                                      </p:to>
                                    </p:set>
                                  </p:childTnLst>
                                </p:cTn>
                              </p:par>
                              <p:par>
                                <p:cTn id="697" presetID="1" presetClass="entr" presetSubtype="0" fill="hold" grpId="1" nodeType="withEffect">
                                  <p:stCondLst>
                                    <p:cond delay="0"/>
                                  </p:stCondLst>
                                  <p:childTnLst>
                                    <p:set>
                                      <p:cBhvr>
                                        <p:cTn id="698" dur="1" fill="hold">
                                          <p:stCondLst>
                                            <p:cond delay="0"/>
                                          </p:stCondLst>
                                        </p:cTn>
                                        <p:tgtEl>
                                          <p:spTgt spid="183"/>
                                        </p:tgtEl>
                                        <p:attrNameLst>
                                          <p:attrName>style.visibility</p:attrName>
                                        </p:attrNameLst>
                                      </p:cBhvr>
                                      <p:to>
                                        <p:strVal val="visible"/>
                                      </p:to>
                                    </p:set>
                                  </p:childTnLst>
                                </p:cTn>
                              </p:par>
                              <p:par>
                                <p:cTn id="699" presetID="1" presetClass="emph" presetSubtype="2" fill="hold" nodeType="withEffect">
                                  <p:stCondLst>
                                    <p:cond delay="0"/>
                                  </p:stCondLst>
                                  <p:childTnLst>
                                    <p:animClr clrSpc="rgb" dir="cw">
                                      <p:cBhvr>
                                        <p:cTn id="700" dur="1000" fill="hold"/>
                                        <p:tgtEl>
                                          <p:spTgt spid="162"/>
                                        </p:tgtEl>
                                        <p:attrNameLst>
                                          <p:attrName>fillcolor</p:attrName>
                                        </p:attrNameLst>
                                      </p:cBhvr>
                                      <p:to>
                                        <a:srgbClr val="4E67C8"/>
                                      </p:to>
                                    </p:animClr>
                                    <p:set>
                                      <p:cBhvr>
                                        <p:cTn id="701" dur="1000" fill="hold"/>
                                        <p:tgtEl>
                                          <p:spTgt spid="162"/>
                                        </p:tgtEl>
                                        <p:attrNameLst>
                                          <p:attrName>fill.type</p:attrName>
                                        </p:attrNameLst>
                                      </p:cBhvr>
                                      <p:to>
                                        <p:strVal val="solid"/>
                                      </p:to>
                                    </p:set>
                                    <p:set>
                                      <p:cBhvr>
                                        <p:cTn id="702" dur="1000" fill="hold"/>
                                        <p:tgtEl>
                                          <p:spTgt spid="162"/>
                                        </p:tgtEl>
                                        <p:attrNameLst>
                                          <p:attrName>fill.on</p:attrName>
                                        </p:attrNameLst>
                                      </p:cBhvr>
                                      <p:to>
                                        <p:strVal val="true"/>
                                      </p:to>
                                    </p:set>
                                  </p:childTnLst>
                                </p:cTn>
                              </p:par>
                              <p:par>
                                <p:cTn id="703" presetID="1" presetClass="emph" presetSubtype="2" fill="hold" nodeType="withEffect">
                                  <p:stCondLst>
                                    <p:cond delay="0"/>
                                  </p:stCondLst>
                                  <p:childTnLst>
                                    <p:animClr clrSpc="rgb" dir="cw">
                                      <p:cBhvr>
                                        <p:cTn id="704" dur="1000" fill="hold"/>
                                        <p:tgtEl>
                                          <p:spTgt spid="163"/>
                                        </p:tgtEl>
                                        <p:attrNameLst>
                                          <p:attrName>fillcolor</p:attrName>
                                        </p:attrNameLst>
                                      </p:cBhvr>
                                      <p:to>
                                        <a:srgbClr val="B4DCFA"/>
                                      </p:to>
                                    </p:animClr>
                                    <p:set>
                                      <p:cBhvr>
                                        <p:cTn id="705" dur="1000" fill="hold"/>
                                        <p:tgtEl>
                                          <p:spTgt spid="163"/>
                                        </p:tgtEl>
                                        <p:attrNameLst>
                                          <p:attrName>fill.type</p:attrName>
                                        </p:attrNameLst>
                                      </p:cBhvr>
                                      <p:to>
                                        <p:strVal val="solid"/>
                                      </p:to>
                                    </p:set>
                                    <p:set>
                                      <p:cBhvr>
                                        <p:cTn id="706" dur="1000" fill="hold"/>
                                        <p:tgtEl>
                                          <p:spTgt spid="163"/>
                                        </p:tgtEl>
                                        <p:attrNameLst>
                                          <p:attrName>fill.on</p:attrName>
                                        </p:attrNameLst>
                                      </p:cBhvr>
                                      <p:to>
                                        <p:strVal val="true"/>
                                      </p:to>
                                    </p:set>
                                  </p:childTnLst>
                                </p:cTn>
                              </p:par>
                            </p:childTnLst>
                          </p:cTn>
                        </p:par>
                        <p:par>
                          <p:cTn id="707" fill="hold">
                            <p:stCondLst>
                              <p:cond delay="1000"/>
                            </p:stCondLst>
                            <p:childTnLst>
                              <p:par>
                                <p:cTn id="708" presetID="9" presetClass="entr" presetSubtype="0" fill="hold" grpId="3" nodeType="afterEffect">
                                  <p:stCondLst>
                                    <p:cond delay="0"/>
                                  </p:stCondLst>
                                  <p:childTnLst>
                                    <p:set>
                                      <p:cBhvr>
                                        <p:cTn id="709" dur="1" fill="hold">
                                          <p:stCondLst>
                                            <p:cond delay="0"/>
                                          </p:stCondLst>
                                        </p:cTn>
                                        <p:tgtEl>
                                          <p:spTgt spid="165"/>
                                        </p:tgtEl>
                                        <p:attrNameLst>
                                          <p:attrName>style.visibility</p:attrName>
                                        </p:attrNameLst>
                                      </p:cBhvr>
                                      <p:to>
                                        <p:strVal val="visible"/>
                                      </p:to>
                                    </p:set>
                                    <p:animEffect transition="in" filter="dissolve">
                                      <p:cBhvr>
                                        <p:cTn id="710" dur="1000"/>
                                        <p:tgtEl>
                                          <p:spTgt spid="165"/>
                                        </p:tgtEl>
                                      </p:cBhvr>
                                    </p:animEffect>
                                  </p:childTnLst>
                                </p:cTn>
                              </p:par>
                            </p:childTnLst>
                          </p:cTn>
                        </p:par>
                      </p:childTnLst>
                    </p:cTn>
                  </p:par>
                </p:childTnLst>
              </p:cTn>
              <p:nextCondLst>
                <p:cond evt="onClick" delay="0">
                  <p:tgtEl>
                    <p:spTgt spid="162"/>
                  </p:tgtEl>
                </p:cond>
              </p:nextCondLst>
            </p:seq>
          </p:childTnLst>
        </p:cTn>
      </p:par>
    </p:tnLst>
    <p:bldLst>
      <p:bldP spid="4" grpId="0"/>
      <p:bldP spid="4" grpId="1"/>
      <p:bldP spid="4" grpId="2"/>
      <p:bldP spid="4" grpId="3"/>
      <p:bldP spid="9" grpId="0"/>
      <p:bldP spid="9" grpId="1"/>
      <p:bldP spid="21" grpId="0"/>
      <p:bldP spid="21" grpId="1"/>
      <p:bldP spid="25" grpId="0" animBg="1"/>
      <p:bldP spid="25" grpId="1" animBg="1"/>
      <p:bldP spid="25" grpId="2" animBg="1"/>
      <p:bldP spid="27" grpId="0" animBg="1"/>
      <p:bldP spid="27" grpId="1" animBg="1"/>
      <p:bldP spid="28" grpId="0" animBg="1"/>
      <p:bldP spid="28" grpId="1" animBg="1"/>
      <p:bldP spid="29" grpId="0" animBg="1"/>
      <p:bldP spid="29" grpId="1" animBg="1"/>
      <p:bldP spid="30" grpId="0" animBg="1"/>
      <p:bldP spid="30" grpId="1" animBg="1"/>
      <p:bldP spid="31" grpId="0" animBg="1"/>
      <p:bldP spid="31" grpId="1" animBg="1"/>
      <p:bldP spid="32" grpId="0" animBg="1"/>
      <p:bldP spid="32" grpId="1" animBg="1"/>
      <p:bldP spid="47" grpId="0" animBg="1"/>
      <p:bldP spid="47" grpId="1" animBg="1"/>
      <p:bldP spid="54" grpId="0" animBg="1"/>
      <p:bldP spid="54" grpId="1" animBg="1"/>
      <p:bldP spid="62" grpId="0" animBg="1"/>
      <p:bldP spid="62" grpId="1" animBg="1"/>
      <p:bldP spid="63" grpId="0" animBg="1"/>
      <p:bldP spid="63" grpId="1" animBg="1"/>
      <p:bldP spid="65" grpId="0" animBg="1"/>
      <p:bldP spid="65" grpId="1" animBg="1"/>
      <p:bldP spid="72" grpId="0" animBg="1"/>
      <p:bldP spid="72" grpId="1" animBg="1"/>
      <p:bldP spid="72" grpId="2" animBg="1"/>
      <p:bldP spid="37" grpId="0" animBg="1"/>
      <p:bldP spid="37" grpId="1" animBg="1"/>
      <p:bldP spid="39" grpId="0" animBg="1"/>
      <p:bldP spid="39" grpId="1" animBg="1"/>
      <p:bldP spid="39" grpId="2" animBg="1"/>
      <p:bldP spid="18" grpId="0"/>
      <p:bldP spid="18" grpId="1"/>
      <p:bldP spid="74" grpId="0"/>
      <p:bldP spid="74" grpId="1"/>
      <p:bldP spid="116" grpId="0"/>
      <p:bldP spid="117" grpId="0"/>
      <p:bldP spid="117" grpId="1"/>
      <p:bldP spid="118" grpId="0"/>
      <p:bldP spid="118" grpId="1"/>
      <p:bldP spid="78" grpId="0" animBg="1"/>
      <p:bldP spid="78" grpId="1" animBg="1"/>
      <p:bldP spid="78" grpId="2" animBg="1"/>
      <p:bldP spid="79" grpId="0"/>
      <p:bldP spid="79" grpId="1"/>
      <p:bldP spid="80" grpId="0"/>
      <p:bldP spid="81" grpId="0"/>
      <p:bldP spid="81" grpId="1"/>
      <p:bldP spid="90" grpId="0"/>
      <p:bldP spid="91" grpId="0"/>
      <p:bldP spid="92" grpId="0"/>
      <p:bldP spid="93" grpId="0" animBg="1"/>
      <p:bldP spid="93" grpId="1" animBg="1"/>
      <p:bldP spid="94" grpId="0" animBg="1"/>
      <p:bldP spid="94" grpId="1" animBg="1"/>
      <p:bldP spid="95" grpId="0"/>
      <p:bldP spid="97" grpId="0"/>
      <p:bldP spid="98" grpId="0"/>
      <p:bldP spid="109" grpId="0"/>
      <p:bldP spid="109" grpId="1"/>
      <p:bldP spid="7" grpId="0" animBg="1"/>
      <p:bldP spid="7" grpId="1" animBg="1"/>
      <p:bldP spid="108" grpId="0" animBg="1"/>
      <p:bldP spid="108" grpId="1" animBg="1"/>
      <p:bldP spid="110" grpId="0" animBg="1"/>
      <p:bldP spid="110" grpId="1" animBg="1"/>
      <p:bldP spid="112" grpId="0" animBg="1"/>
      <p:bldP spid="112" grpId="1" animBg="1"/>
      <p:bldP spid="113" grpId="0" animBg="1"/>
      <p:bldP spid="113" grpId="1" animBg="1"/>
      <p:bldP spid="114" grpId="0" animBg="1"/>
      <p:bldP spid="114" grpId="1" animBg="1"/>
      <p:bldP spid="105" grpId="1" animBg="1"/>
      <p:bldP spid="105" grpId="2" animBg="1"/>
      <p:bldP spid="105" grpId="3" animBg="1"/>
      <p:bldP spid="107" grpId="1" animBg="1"/>
      <p:bldP spid="107" grpId="2" animBg="1"/>
      <p:bldP spid="107" grpId="3" animBg="1"/>
      <p:bldP spid="142" grpId="1" animBg="1"/>
      <p:bldP spid="142" grpId="2" animBg="1"/>
      <p:bldP spid="142" grpId="3" animBg="1"/>
      <p:bldP spid="143" grpId="1" animBg="1"/>
      <p:bldP spid="143" grpId="2" animBg="1"/>
      <p:bldP spid="143" grpId="3" animBg="1"/>
      <p:bldP spid="144" grpId="1" animBg="1"/>
      <p:bldP spid="144" grpId="2" animBg="1"/>
      <p:bldP spid="144" grpId="3" animBg="1"/>
      <p:bldP spid="145" grpId="1" animBg="1"/>
      <p:bldP spid="145" grpId="2" animBg="1"/>
      <p:bldP spid="145" grpId="3" animBg="1"/>
      <p:bldP spid="150" grpId="0" animBg="1"/>
      <p:bldP spid="150" grpId="1" animBg="1"/>
      <p:bldP spid="150" grpId="2" animBg="1"/>
      <p:bldP spid="151" grpId="0" animBg="1"/>
      <p:bldP spid="151" grpId="1" animBg="1"/>
      <p:bldP spid="151" grpId="2" animBg="1"/>
      <p:bldP spid="152" grpId="0" animBg="1"/>
      <p:bldP spid="152" grpId="1" animBg="1"/>
      <p:bldP spid="152" grpId="2" animBg="1"/>
      <p:bldP spid="153" grpId="0" animBg="1"/>
      <p:bldP spid="153" grpId="1" animBg="1"/>
      <p:bldP spid="153" grpId="2" animBg="1"/>
      <p:bldP spid="154" grpId="0" animBg="1"/>
      <p:bldP spid="154" grpId="1" animBg="1"/>
      <p:bldP spid="154" grpId="2" animBg="1"/>
      <p:bldP spid="155" grpId="0" animBg="1"/>
      <p:bldP spid="155" grpId="1" animBg="1"/>
      <p:bldP spid="155" grpId="2" animBg="1"/>
      <p:bldP spid="156" grpId="0" animBg="1"/>
      <p:bldP spid="156" grpId="1" animBg="1"/>
      <p:bldP spid="156" grpId="2" animBg="1"/>
      <p:bldP spid="157" grpId="0" animBg="1"/>
      <p:bldP spid="157" grpId="1" animBg="1"/>
      <p:bldP spid="157" grpId="2" animBg="1"/>
      <p:bldP spid="158" grpId="0" animBg="1"/>
      <p:bldP spid="158" grpId="1" animBg="1"/>
      <p:bldP spid="158" grpId="2" animBg="1"/>
      <p:bldP spid="159" grpId="0" animBg="1"/>
      <p:bldP spid="159" grpId="1" animBg="1"/>
      <p:bldP spid="159" grpId="2" animBg="1"/>
      <p:bldP spid="160" grpId="0"/>
      <p:bldP spid="160" grpId="1"/>
      <p:bldP spid="165" grpId="0" animBg="1"/>
      <p:bldP spid="165" grpId="1" animBg="1"/>
      <p:bldP spid="165" grpId="2" animBg="1"/>
      <p:bldP spid="165" grpId="3" animBg="1"/>
      <p:bldP spid="165" grpId="4" animBg="1"/>
      <p:bldP spid="165" grpId="5" animBg="1"/>
      <p:bldP spid="166" grpId="0" animBg="1"/>
      <p:bldP spid="166" grpId="1" animBg="1"/>
      <p:bldP spid="38" grpId="0" animBg="1"/>
      <p:bldP spid="38" grpId="1" animBg="1"/>
      <p:bldP spid="167" grpId="0" animBg="1"/>
      <p:bldP spid="168" grpId="0" animBg="1"/>
      <p:bldP spid="169" grpId="0" animBg="1"/>
      <p:bldP spid="170" grpId="0" animBg="1"/>
      <p:bldP spid="170" grpId="1" animBg="1"/>
      <p:bldP spid="171" grpId="0" animBg="1"/>
      <p:bldP spid="171" grpId="1" animBg="1"/>
      <p:bldP spid="172" grpId="0" animBg="1"/>
      <p:bldP spid="172" grpId="1" animBg="1"/>
      <p:bldP spid="173" grpId="0" animBg="1"/>
      <p:bldP spid="173" grpId="1" animBg="1"/>
      <p:bldP spid="174" grpId="0" animBg="1"/>
      <p:bldP spid="174" grpId="1" animBg="1"/>
      <p:bldP spid="175" grpId="0" animBg="1"/>
      <p:bldP spid="175" grpId="1" animBg="1"/>
      <p:bldP spid="176" grpId="0" animBg="1"/>
      <p:bldP spid="176" grpId="1" animBg="1"/>
      <p:bldP spid="177" grpId="0" animBg="1"/>
      <p:bldP spid="177" grpId="1" animBg="1"/>
      <p:bldP spid="178" grpId="0" animBg="1"/>
      <p:bldP spid="178" grpId="1" animBg="1"/>
      <p:bldP spid="179" grpId="0" animBg="1"/>
      <p:bldP spid="179" grpId="1" animBg="1"/>
      <p:bldP spid="180" grpId="0" animBg="1"/>
      <p:bldP spid="180" grpId="1" animBg="1"/>
      <p:bldP spid="181" grpId="0" animBg="1"/>
      <p:bldP spid="181" grpId="1" animBg="1"/>
      <p:bldP spid="182" grpId="0" animBg="1"/>
      <p:bldP spid="182" grpId="1" animBg="1"/>
      <p:bldP spid="183" grpId="0" animBg="1"/>
      <p:bldP spid="183" grpId="1"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052000" y="2160000"/>
            <a:ext cx="5976000" cy="1800000"/>
          </a:xfrm>
        </p:spPr>
        <p:txBody>
          <a:bodyPr/>
          <a:lstStyle/>
          <a:p>
            <a:pPr marL="182880" indent="0" algn="l">
              <a:buNone/>
            </a:pPr>
            <a:r>
              <a:rPr lang="en-GB" dirty="0">
                <a:solidFill>
                  <a:srgbClr val="7030A0"/>
                </a:solidFill>
              </a:rPr>
              <a:t>See you </a:t>
            </a:r>
            <a:br>
              <a:rPr lang="en-GB" dirty="0">
                <a:solidFill>
                  <a:srgbClr val="7030A0"/>
                </a:solidFill>
              </a:rPr>
            </a:br>
            <a:r>
              <a:rPr lang="en-GB" dirty="0">
                <a:solidFill>
                  <a:srgbClr val="7030A0"/>
                </a:solidFill>
              </a:rPr>
              <a:t>in the next lecture</a:t>
            </a:r>
          </a:p>
        </p:txBody>
      </p:sp>
      <p:pic>
        <p:nvPicPr>
          <p:cNvPr id="7" name="Obrázek 6"/>
          <p:cNvPicPr>
            <a:picLocks noChangeAspect="1"/>
          </p:cNvPicPr>
          <p:nvPr/>
        </p:nvPicPr>
        <p:blipFill>
          <a:blip r:embed="rId4"/>
          <a:stretch>
            <a:fillRect/>
          </a:stretch>
        </p:blipFill>
        <p:spPr>
          <a:xfrm>
            <a:off x="7200000" y="360000"/>
            <a:ext cx="1692000" cy="1692000"/>
          </a:xfrm>
          <a:prstGeom prst="rect">
            <a:avLst/>
          </a:prstGeom>
          <a:effectLst>
            <a:outerShdw blurRad="50800" dist="50800" dir="5400000" algn="ctr" rotWithShape="0">
              <a:srgbClr val="000000"/>
            </a:outerShdw>
            <a:reflection endPos="0" dist="50800" dir="5400000" sy="-100000" algn="bl" rotWithShape="0"/>
            <a:softEdge rad="190500"/>
          </a:effectLst>
        </p:spPr>
      </p:pic>
      <p:sp>
        <p:nvSpPr>
          <p:cNvPr id="9" name="Zástupný symbol pro číslo snímku 2"/>
          <p:cNvSpPr>
            <a:spLocks noGrp="1"/>
          </p:cNvSpPr>
          <p:nvPr>
            <p:ph type="sldNum" sz="quarter" idx="12"/>
          </p:nvPr>
        </p:nvSpPr>
        <p:spPr>
          <a:xfrm>
            <a:off x="7164000" y="6336000"/>
            <a:ext cx="1800000" cy="360000"/>
          </a:xfrm>
        </p:spPr>
        <p:txBody>
          <a:bodyPr/>
          <a:lstStyle/>
          <a:p>
            <a:pPr algn="r"/>
            <a:r>
              <a:rPr lang="cs-CZ" dirty="0"/>
              <a:t>11</a:t>
            </a:r>
          </a:p>
        </p:txBody>
      </p:sp>
      <p:sp>
        <p:nvSpPr>
          <p:cNvPr id="10" name="Zástupný symbol pro zápatí 1"/>
          <p:cNvSpPr>
            <a:spLocks noGrp="1"/>
          </p:cNvSpPr>
          <p:nvPr>
            <p:ph type="ftr" sz="quarter" idx="11"/>
          </p:nvPr>
        </p:nvSpPr>
        <p:spPr>
          <a:xfrm>
            <a:off x="179512" y="6336000"/>
            <a:ext cx="3312000" cy="360000"/>
          </a:xfrm>
        </p:spPr>
        <p:txBody>
          <a:bodyPr/>
          <a:lstStyle/>
          <a:p>
            <a:r>
              <a:rPr lang="en-GB" dirty="0"/>
              <a:t>Forward rate agreement</a:t>
            </a:r>
          </a:p>
        </p:txBody>
      </p:sp>
      <p:sp>
        <p:nvSpPr>
          <p:cNvPr id="12" name="Podnadpis 2"/>
          <p:cNvSpPr>
            <a:spLocks noGrp="1"/>
          </p:cNvSpPr>
          <p:nvPr/>
        </p:nvSpPr>
        <p:spPr>
          <a:xfrm>
            <a:off x="180000" y="288000"/>
            <a:ext cx="3600000" cy="360000"/>
          </a:xfrm>
          <a:prstGeom prst="rect">
            <a:avLst/>
          </a:prstGeom>
        </p:spPr>
        <p:txBody>
          <a:bodyPr vert="horz" lIns="91440" tIns="45720" rIns="91440" bIns="45720" rtlCol="0" anchor="t">
            <a:noAutofit/>
          </a:bodyPr>
          <a:lstStyle>
            <a:lvl1pPr marL="0" indent="0" algn="r" defTabSz="914400" rtl="0" eaLnBrk="1" latinLnBrk="0" hangingPunct="1">
              <a:spcBef>
                <a:spcPct val="20000"/>
              </a:spcBef>
              <a:spcAft>
                <a:spcPts val="300"/>
              </a:spcAft>
              <a:buClr>
                <a:schemeClr val="accent6">
                  <a:lumMod val="75000"/>
                </a:schemeClr>
              </a:buClr>
              <a:buSzPct val="130000"/>
              <a:buFont typeface="Georgia" pitchFamily="18" charset="0"/>
              <a:buNone/>
              <a:defRPr sz="2000" kern="1200">
                <a:solidFill>
                  <a:schemeClr val="tx2"/>
                </a:solidFill>
                <a:latin typeface="+mn-lt"/>
                <a:ea typeface="+mn-ea"/>
                <a:cs typeface="+mn-cs"/>
              </a:defRPr>
            </a:lvl1pPr>
            <a:lvl2pPr marL="4572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800" kern="1200">
                <a:solidFill>
                  <a:schemeClr val="tx1">
                    <a:tint val="75000"/>
                  </a:schemeClr>
                </a:solidFill>
                <a:latin typeface="+mn-lt"/>
                <a:ea typeface="+mn-ea"/>
                <a:cs typeface="+mn-cs"/>
              </a:defRPr>
            </a:lvl2pPr>
            <a:lvl3pPr marL="9144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600" kern="1200">
                <a:solidFill>
                  <a:schemeClr val="tx1">
                    <a:tint val="75000"/>
                  </a:schemeClr>
                </a:solidFill>
                <a:latin typeface="+mn-lt"/>
                <a:ea typeface="+mn-ea"/>
                <a:cs typeface="+mn-cs"/>
              </a:defRPr>
            </a:lvl3pPr>
            <a:lvl4pPr marL="13716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400" kern="1200">
                <a:solidFill>
                  <a:schemeClr val="tx1">
                    <a:tint val="75000"/>
                  </a:schemeClr>
                </a:solidFill>
                <a:latin typeface="+mn-lt"/>
                <a:ea typeface="+mn-ea"/>
                <a:cs typeface="+mn-cs"/>
              </a:defRPr>
            </a:lvl4pPr>
            <a:lvl5pPr marL="18288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400" kern="1200">
                <a:solidFill>
                  <a:schemeClr val="tx1">
                    <a:tint val="75000"/>
                  </a:schemeClr>
                </a:solidFill>
                <a:latin typeface="+mn-lt"/>
                <a:ea typeface="+mn-ea"/>
                <a:cs typeface="+mn-cs"/>
              </a:defRPr>
            </a:lvl5pPr>
            <a:lvl6pPr marL="22860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400" kern="1200">
                <a:solidFill>
                  <a:schemeClr val="tx1">
                    <a:tint val="75000"/>
                  </a:schemeClr>
                </a:solidFill>
                <a:latin typeface="+mn-lt"/>
                <a:ea typeface="+mn-ea"/>
                <a:cs typeface="+mn-cs"/>
              </a:defRPr>
            </a:lvl6pPr>
            <a:lvl7pPr marL="27432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400" kern="1200">
                <a:solidFill>
                  <a:schemeClr val="tx1">
                    <a:tint val="75000"/>
                  </a:schemeClr>
                </a:solidFill>
                <a:latin typeface="+mn-lt"/>
                <a:ea typeface="+mn-ea"/>
                <a:cs typeface="+mn-cs"/>
              </a:defRPr>
            </a:lvl7pPr>
            <a:lvl8pPr marL="32004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400" kern="1200">
                <a:solidFill>
                  <a:schemeClr val="tx1">
                    <a:tint val="75000"/>
                  </a:schemeClr>
                </a:solidFill>
                <a:latin typeface="+mn-lt"/>
                <a:ea typeface="+mn-ea"/>
                <a:cs typeface="+mn-cs"/>
              </a:defRPr>
            </a:lvl8pPr>
            <a:lvl9pPr marL="36576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400" kern="1200">
                <a:solidFill>
                  <a:schemeClr val="tx1">
                    <a:tint val="75000"/>
                  </a:schemeClr>
                </a:solidFill>
                <a:latin typeface="+mn-lt"/>
                <a:ea typeface="+mn-ea"/>
                <a:cs typeface="+mn-cs"/>
              </a:defRPr>
            </a:lvl9pPr>
          </a:lstStyle>
          <a:p>
            <a:pPr marL="361950" indent="-361950" algn="l">
              <a:spcBef>
                <a:spcPts val="0"/>
              </a:spcBef>
              <a:spcAft>
                <a:spcPts val="0"/>
              </a:spcAft>
            </a:pPr>
            <a:r>
              <a:rPr lang="en-GB" sz="1600" cap="small" dirty="0">
                <a:latin typeface="Algerian" panose="04020705040A02060702" pitchFamily="82" charset="0"/>
                <a:ea typeface="Tahoma" panose="020B0604030504040204" pitchFamily="34" charset="0"/>
                <a:cs typeface="Tahoma" panose="020B0604030504040204" pitchFamily="34" charset="0"/>
              </a:rPr>
              <a:t>©</a:t>
            </a:r>
            <a:r>
              <a:rPr lang="en-GB" sz="1800" cap="small" dirty="0">
                <a:latin typeface="Algerian" panose="04020705040A02060702" pitchFamily="82" charset="0"/>
                <a:ea typeface="Tahoma" panose="020B0604030504040204" pitchFamily="34" charset="0"/>
                <a:cs typeface="Tahoma" panose="020B0604030504040204" pitchFamily="34" charset="0"/>
              </a:rPr>
              <a:t> O.D. Lecturing Legacy</a:t>
            </a:r>
          </a:p>
        </p:txBody>
      </p:sp>
      <p:pic>
        <p:nvPicPr>
          <p:cNvPr id="17" name="Obrázek 16">
            <a:hlinkClick r:id="" action="ppaction://noaction">
              <a:snd r:embed="rId5" name="cpL07S11_Mixddown.wav"/>
            </a:hlinkClick>
            <a:extLst>
              <a:ext uri="{FF2B5EF4-FFF2-40B4-BE49-F238E27FC236}">
                <a16:creationId xmlns:a16="http://schemas.microsoft.com/office/drawing/2014/main" id="{D59276AA-37F3-48C7-BCE7-B8AAF52C1531}"/>
              </a:ext>
            </a:extLst>
          </p:cNvPr>
          <p:cNvPicPr>
            <a:picLocks noChangeAspect="1"/>
          </p:cNvPicPr>
          <p:nvPr/>
        </p:nvPicPr>
        <p:blipFill>
          <a:blip r:embed="rId6"/>
          <a:stretch>
            <a:fillRect/>
          </a:stretch>
        </p:blipFill>
        <p:spPr>
          <a:xfrm>
            <a:off x="972000" y="4824000"/>
            <a:ext cx="792549" cy="792000"/>
          </a:xfrm>
          <a:prstGeom prst="rect">
            <a:avLst/>
          </a:prstGeom>
        </p:spPr>
      </p:pic>
      <p:sp>
        <p:nvSpPr>
          <p:cNvPr id="11" name="Podnadpis 2"/>
          <p:cNvSpPr txBox="1">
            <a:spLocks/>
          </p:cNvSpPr>
          <p:nvPr/>
        </p:nvSpPr>
        <p:spPr>
          <a:xfrm>
            <a:off x="251520" y="-865069"/>
            <a:ext cx="3888432" cy="8094524"/>
          </a:xfrm>
          <a:prstGeom prst="rect">
            <a:avLst/>
          </a:prstGeom>
        </p:spPr>
        <p:txBody>
          <a:bodyPr vert="horz" wrap="square" lIns="91440" tIns="45720" rIns="91440" bIns="45720" rtlCol="0" anchor="t">
            <a:spAutoFit/>
          </a:bodyPr>
          <a:lstStyle>
            <a:lvl1pPr marL="0" indent="0" algn="r" defTabSz="914400" rtl="0" eaLnBrk="1" latinLnBrk="0" hangingPunct="1">
              <a:spcBef>
                <a:spcPct val="20000"/>
              </a:spcBef>
              <a:spcAft>
                <a:spcPts val="300"/>
              </a:spcAft>
              <a:buClr>
                <a:schemeClr val="accent6">
                  <a:lumMod val="75000"/>
                </a:schemeClr>
              </a:buClr>
              <a:buSzPct val="130000"/>
              <a:buFont typeface="Georgia" pitchFamily="18" charset="0"/>
              <a:buNone/>
              <a:defRPr sz="2000" kern="1200">
                <a:solidFill>
                  <a:schemeClr val="tx2"/>
                </a:solidFill>
                <a:latin typeface="+mn-lt"/>
                <a:ea typeface="+mn-ea"/>
                <a:cs typeface="+mn-cs"/>
              </a:defRPr>
            </a:lvl1pPr>
            <a:lvl2pPr marL="4572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800" kern="1200">
                <a:solidFill>
                  <a:schemeClr val="tx1">
                    <a:tint val="75000"/>
                  </a:schemeClr>
                </a:solidFill>
                <a:latin typeface="+mn-lt"/>
                <a:ea typeface="+mn-ea"/>
                <a:cs typeface="+mn-cs"/>
              </a:defRPr>
            </a:lvl2pPr>
            <a:lvl3pPr marL="9144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600" kern="1200">
                <a:solidFill>
                  <a:schemeClr val="tx1">
                    <a:tint val="75000"/>
                  </a:schemeClr>
                </a:solidFill>
                <a:latin typeface="+mn-lt"/>
                <a:ea typeface="+mn-ea"/>
                <a:cs typeface="+mn-cs"/>
              </a:defRPr>
            </a:lvl3pPr>
            <a:lvl4pPr marL="13716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400" kern="1200">
                <a:solidFill>
                  <a:schemeClr val="tx1">
                    <a:tint val="75000"/>
                  </a:schemeClr>
                </a:solidFill>
                <a:latin typeface="+mn-lt"/>
                <a:ea typeface="+mn-ea"/>
                <a:cs typeface="+mn-cs"/>
              </a:defRPr>
            </a:lvl4pPr>
            <a:lvl5pPr marL="18288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400" kern="1200">
                <a:solidFill>
                  <a:schemeClr val="tx1">
                    <a:tint val="75000"/>
                  </a:schemeClr>
                </a:solidFill>
                <a:latin typeface="+mn-lt"/>
                <a:ea typeface="+mn-ea"/>
                <a:cs typeface="+mn-cs"/>
              </a:defRPr>
            </a:lvl5pPr>
            <a:lvl6pPr marL="22860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400" kern="1200">
                <a:solidFill>
                  <a:schemeClr val="tx1">
                    <a:tint val="75000"/>
                  </a:schemeClr>
                </a:solidFill>
                <a:latin typeface="+mn-lt"/>
                <a:ea typeface="+mn-ea"/>
                <a:cs typeface="+mn-cs"/>
              </a:defRPr>
            </a:lvl6pPr>
            <a:lvl7pPr marL="27432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400" kern="1200">
                <a:solidFill>
                  <a:schemeClr val="tx1">
                    <a:tint val="75000"/>
                  </a:schemeClr>
                </a:solidFill>
                <a:latin typeface="+mn-lt"/>
                <a:ea typeface="+mn-ea"/>
                <a:cs typeface="+mn-cs"/>
              </a:defRPr>
            </a:lvl7pPr>
            <a:lvl8pPr marL="32004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400" kern="1200">
                <a:solidFill>
                  <a:schemeClr val="tx1">
                    <a:tint val="75000"/>
                  </a:schemeClr>
                </a:solidFill>
                <a:latin typeface="+mn-lt"/>
                <a:ea typeface="+mn-ea"/>
                <a:cs typeface="+mn-cs"/>
              </a:defRPr>
            </a:lvl8pPr>
            <a:lvl9pPr marL="36576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400" kern="1200">
                <a:solidFill>
                  <a:schemeClr val="tx1">
                    <a:tint val="75000"/>
                  </a:schemeClr>
                </a:solidFill>
                <a:latin typeface="+mn-lt"/>
                <a:ea typeface="+mn-ea"/>
                <a:cs typeface="+mn-cs"/>
              </a:defRPr>
            </a:lvl9pPr>
          </a:lstStyle>
          <a:p>
            <a:pPr algn="l">
              <a:spcBef>
                <a:spcPts val="0"/>
              </a:spcBef>
              <a:spcAft>
                <a:spcPts val="0"/>
              </a:spcAft>
            </a:pPr>
            <a:r>
              <a:rPr lang="en-GB" sz="1800" cap="small" dirty="0">
                <a:latin typeface="Algerian" panose="04020705040A02060702" pitchFamily="82" charset="0"/>
                <a:ea typeface="Tahoma" panose="020B0604030504040204" pitchFamily="34" charset="0"/>
                <a:cs typeface="Tahoma" panose="020B0604030504040204" pitchFamily="34" charset="0"/>
              </a:rPr>
              <a:t>Disclaimer claimer</a:t>
            </a:r>
          </a:p>
          <a:p>
            <a:pPr algn="l">
              <a:spcBef>
                <a:spcPts val="0"/>
              </a:spcBef>
              <a:spcAft>
                <a:spcPts val="0"/>
              </a:spcAft>
            </a:pPr>
            <a:r>
              <a:rPr lang="cs-CZ" sz="1600" i="1" dirty="0">
                <a:latin typeface="Tekton Pro Cond" pitchFamily="34" charset="-18"/>
                <a:ea typeface="Tahoma" panose="020B0604030504040204" pitchFamily="34" charset="0"/>
                <a:cs typeface="Tahoma" panose="020B0604030504040204" pitchFamily="34" charset="0"/>
              </a:rPr>
              <a:t>idem</a:t>
            </a:r>
            <a:endParaRPr lang="en-GB" sz="1600" i="1" dirty="0">
              <a:latin typeface="Tekton Pro Cond" pitchFamily="34" charset="-18"/>
              <a:ea typeface="Tahoma" panose="020B0604030504040204" pitchFamily="34" charset="0"/>
              <a:cs typeface="Tahoma" panose="020B0604030504040204" pitchFamily="34" charset="0"/>
            </a:endParaRPr>
          </a:p>
          <a:p>
            <a:pPr marL="361950" indent="-361950" algn="l">
              <a:spcBef>
                <a:spcPts val="600"/>
              </a:spcBef>
              <a:spcAft>
                <a:spcPts val="0"/>
              </a:spcAft>
            </a:pPr>
            <a:r>
              <a:rPr lang="en-GB" sz="1800" cap="small" dirty="0">
                <a:latin typeface="Algerian" panose="04020705040A02060702" pitchFamily="82" charset="0"/>
                <a:ea typeface="Tahoma" panose="020B0604030504040204" pitchFamily="34" charset="0"/>
                <a:cs typeface="Tahoma" panose="020B0604030504040204" pitchFamily="34" charset="0"/>
              </a:rPr>
              <a:t>Security inspector</a:t>
            </a:r>
          </a:p>
          <a:p>
            <a:pPr algn="l">
              <a:spcBef>
                <a:spcPts val="0"/>
              </a:spcBef>
              <a:spcAft>
                <a:spcPts val="0"/>
              </a:spcAft>
            </a:pPr>
            <a:r>
              <a:rPr lang="cs-CZ" sz="1600" i="1" dirty="0">
                <a:latin typeface="Tekton Pro Cond" pitchFamily="34" charset="-18"/>
                <a:ea typeface="Tahoma" panose="020B0604030504040204" pitchFamily="34" charset="0"/>
                <a:cs typeface="Tahoma" panose="020B0604030504040204" pitchFamily="34" charset="0"/>
              </a:rPr>
              <a:t>idem</a:t>
            </a:r>
          </a:p>
          <a:p>
            <a:pPr algn="l">
              <a:spcBef>
                <a:spcPts val="600"/>
              </a:spcBef>
              <a:spcAft>
                <a:spcPts val="0"/>
              </a:spcAft>
            </a:pPr>
            <a:r>
              <a:rPr lang="en-GB" sz="1800" cap="small" dirty="0">
                <a:latin typeface="Algerian" panose="04020705040A02060702" pitchFamily="82" charset="0"/>
                <a:ea typeface="Tahoma" panose="020B0604030504040204" pitchFamily="34" charset="0"/>
                <a:cs typeface="Tahoma" panose="020B0604030504040204" pitchFamily="34" charset="0"/>
              </a:rPr>
              <a:t>Senior producer</a:t>
            </a:r>
          </a:p>
          <a:p>
            <a:pPr algn="l">
              <a:spcBef>
                <a:spcPts val="0"/>
              </a:spcBef>
              <a:spcAft>
                <a:spcPts val="0"/>
              </a:spcAft>
            </a:pPr>
            <a:r>
              <a:rPr lang="cs-CZ" sz="1600" i="1" dirty="0">
                <a:latin typeface="Tekton Pro Cond" pitchFamily="34" charset="-18"/>
                <a:ea typeface="Tahoma" panose="020B0604030504040204" pitchFamily="34" charset="0"/>
                <a:cs typeface="Tahoma" panose="020B0604030504040204" pitchFamily="34" charset="0"/>
              </a:rPr>
              <a:t>idem</a:t>
            </a:r>
          </a:p>
          <a:p>
            <a:pPr algn="l">
              <a:spcBef>
                <a:spcPts val="600"/>
              </a:spcBef>
              <a:spcAft>
                <a:spcPts val="0"/>
              </a:spcAft>
            </a:pPr>
            <a:r>
              <a:rPr lang="en-GB" sz="1800" cap="small" dirty="0">
                <a:latin typeface="Algerian" panose="04020705040A02060702" pitchFamily="82" charset="0"/>
                <a:ea typeface="Tahoma" panose="020B0604030504040204" pitchFamily="34" charset="0"/>
                <a:cs typeface="Tahoma" panose="020B0604030504040204" pitchFamily="34" charset="0"/>
              </a:rPr>
              <a:t>Project coordinator</a:t>
            </a:r>
          </a:p>
          <a:p>
            <a:pPr algn="l">
              <a:spcBef>
                <a:spcPts val="0"/>
              </a:spcBef>
              <a:spcAft>
                <a:spcPts val="0"/>
              </a:spcAft>
            </a:pPr>
            <a:r>
              <a:rPr lang="cs-CZ" sz="1600" i="1" dirty="0">
                <a:latin typeface="Tekton Pro Cond" pitchFamily="34" charset="-18"/>
                <a:ea typeface="Tahoma" panose="020B0604030504040204" pitchFamily="34" charset="0"/>
                <a:cs typeface="Tahoma" panose="020B0604030504040204" pitchFamily="34" charset="0"/>
              </a:rPr>
              <a:t>idem</a:t>
            </a:r>
          </a:p>
          <a:p>
            <a:pPr algn="l">
              <a:spcBef>
                <a:spcPts val="600"/>
              </a:spcBef>
              <a:spcAft>
                <a:spcPts val="0"/>
              </a:spcAft>
            </a:pPr>
            <a:r>
              <a:rPr lang="en-GB" sz="1800" cap="small" dirty="0">
                <a:latin typeface="Algerian" panose="04020705040A02060702" pitchFamily="82" charset="0"/>
                <a:ea typeface="Tahoma" panose="020B0604030504040204" pitchFamily="34" charset="0"/>
                <a:cs typeface="Tahoma" panose="020B0604030504040204" pitchFamily="34" charset="0"/>
              </a:rPr>
              <a:t>Chief advisor</a:t>
            </a:r>
          </a:p>
          <a:p>
            <a:pPr algn="l">
              <a:spcBef>
                <a:spcPts val="0"/>
              </a:spcBef>
              <a:spcAft>
                <a:spcPts val="0"/>
              </a:spcAft>
            </a:pPr>
            <a:r>
              <a:rPr lang="en-GB" sz="1600" i="1" dirty="0">
                <a:latin typeface="Tekton Pro Cond" pitchFamily="34" charset="-18"/>
                <a:ea typeface="Tahoma" panose="020B0604030504040204" pitchFamily="34" charset="0"/>
                <a:cs typeface="Tahoma" panose="020B0604030504040204" pitchFamily="34" charset="0"/>
              </a:rPr>
              <a:t>idem</a:t>
            </a:r>
          </a:p>
          <a:p>
            <a:pPr algn="l">
              <a:spcBef>
                <a:spcPts val="600"/>
              </a:spcBef>
              <a:spcAft>
                <a:spcPts val="0"/>
              </a:spcAft>
            </a:pPr>
            <a:r>
              <a:rPr lang="en-GB" sz="1800" cap="small" dirty="0">
                <a:latin typeface="Algerian" panose="04020705040A02060702" pitchFamily="82" charset="0"/>
                <a:ea typeface="Tahoma" panose="020B0604030504040204" pitchFamily="34" charset="0"/>
                <a:cs typeface="Tahoma" panose="020B0604030504040204" pitchFamily="34" charset="0"/>
              </a:rPr>
              <a:t>Beta tester</a:t>
            </a:r>
          </a:p>
          <a:p>
            <a:pPr algn="l">
              <a:spcBef>
                <a:spcPts val="0"/>
              </a:spcBef>
              <a:spcAft>
                <a:spcPts val="0"/>
              </a:spcAft>
            </a:pPr>
            <a:r>
              <a:rPr lang="en-GB" sz="1600" i="1" dirty="0">
                <a:latin typeface="Tekton Pro Cond" pitchFamily="34" charset="-18"/>
                <a:ea typeface="Tahoma" panose="020B0604030504040204" pitchFamily="34" charset="0"/>
                <a:cs typeface="Tahoma" panose="020B0604030504040204" pitchFamily="34" charset="0"/>
              </a:rPr>
              <a:t>idem</a:t>
            </a:r>
          </a:p>
          <a:p>
            <a:pPr algn="l">
              <a:spcBef>
                <a:spcPts val="600"/>
              </a:spcBef>
              <a:spcAft>
                <a:spcPts val="0"/>
              </a:spcAft>
            </a:pPr>
            <a:r>
              <a:rPr lang="en-GB" sz="1800" cap="small" dirty="0">
                <a:latin typeface="Algerian" panose="04020705040A02060702" pitchFamily="82" charset="0"/>
                <a:ea typeface="Tahoma" panose="020B0604030504040204" pitchFamily="34" charset="0"/>
                <a:cs typeface="Tahoma" panose="020B0604030504040204" pitchFamily="34" charset="0"/>
              </a:rPr>
              <a:t>English subtitles</a:t>
            </a:r>
          </a:p>
          <a:p>
            <a:pPr algn="l">
              <a:spcBef>
                <a:spcPts val="0"/>
              </a:spcBef>
              <a:spcAft>
                <a:spcPts val="0"/>
              </a:spcAft>
            </a:pPr>
            <a:r>
              <a:rPr lang="cs-CZ" sz="1600" i="1" dirty="0">
                <a:latin typeface="Tekton Pro Cond" pitchFamily="34" charset="-18"/>
                <a:ea typeface="Tahoma" panose="020B0604030504040204" pitchFamily="34" charset="0"/>
                <a:cs typeface="Tahoma" panose="020B0604030504040204" pitchFamily="34" charset="0"/>
              </a:rPr>
              <a:t>idem</a:t>
            </a:r>
          </a:p>
          <a:p>
            <a:pPr algn="l">
              <a:spcBef>
                <a:spcPts val="600"/>
              </a:spcBef>
              <a:spcAft>
                <a:spcPts val="0"/>
              </a:spcAft>
            </a:pPr>
            <a:r>
              <a:rPr lang="en-GB" sz="1800" cap="small" dirty="0">
                <a:latin typeface="Algerian" panose="04020705040A02060702" pitchFamily="82" charset="0"/>
                <a:ea typeface="Tahoma" panose="020B0604030504040204" pitchFamily="34" charset="0"/>
                <a:cs typeface="Tahoma" panose="020B0604030504040204" pitchFamily="34" charset="0"/>
              </a:rPr>
              <a:t>Video shooter</a:t>
            </a:r>
          </a:p>
          <a:p>
            <a:pPr algn="l">
              <a:spcBef>
                <a:spcPts val="0"/>
              </a:spcBef>
              <a:spcAft>
                <a:spcPts val="0"/>
              </a:spcAft>
            </a:pPr>
            <a:r>
              <a:rPr lang="cs-CZ" sz="1600" i="1" dirty="0">
                <a:latin typeface="Tekton Pro Cond" pitchFamily="34" charset="-18"/>
                <a:ea typeface="Tahoma" panose="020B0604030504040204" pitchFamily="34" charset="0"/>
                <a:cs typeface="Tahoma" panose="020B0604030504040204" pitchFamily="34" charset="0"/>
              </a:rPr>
              <a:t>idem</a:t>
            </a:r>
            <a:endParaRPr lang="en-GB" sz="1600" i="1" dirty="0">
              <a:latin typeface="Tekton Pro Cond" pitchFamily="34" charset="-18"/>
              <a:ea typeface="Tahoma" panose="020B0604030504040204" pitchFamily="34" charset="0"/>
              <a:cs typeface="Tahoma" panose="020B0604030504040204" pitchFamily="34" charset="0"/>
            </a:endParaRPr>
          </a:p>
          <a:p>
            <a:pPr algn="l">
              <a:spcBef>
                <a:spcPts val="600"/>
              </a:spcBef>
              <a:spcAft>
                <a:spcPts val="0"/>
              </a:spcAft>
            </a:pPr>
            <a:r>
              <a:rPr lang="en-GB" sz="1800" cap="small" dirty="0">
                <a:latin typeface="Algerian" panose="04020705040A02060702" pitchFamily="82" charset="0"/>
                <a:ea typeface="Tahoma" panose="020B0604030504040204" pitchFamily="34" charset="0"/>
                <a:cs typeface="Tahoma" panose="020B0604030504040204" pitchFamily="34" charset="0"/>
              </a:rPr>
              <a:t>Voice interpreter</a:t>
            </a:r>
          </a:p>
          <a:p>
            <a:pPr algn="l">
              <a:spcBef>
                <a:spcPts val="0"/>
              </a:spcBef>
              <a:spcAft>
                <a:spcPts val="0"/>
              </a:spcAft>
            </a:pPr>
            <a:r>
              <a:rPr lang="cs-CZ" sz="1600" i="1" dirty="0">
                <a:latin typeface="Tekton Pro Cond" pitchFamily="34" charset="-18"/>
                <a:ea typeface="Tahoma" panose="020B0604030504040204" pitchFamily="34" charset="0"/>
                <a:cs typeface="Tahoma" panose="020B0604030504040204" pitchFamily="34" charset="0"/>
              </a:rPr>
              <a:t>idem</a:t>
            </a:r>
          </a:p>
          <a:p>
            <a:pPr algn="l">
              <a:spcBef>
                <a:spcPts val="600"/>
              </a:spcBef>
              <a:spcAft>
                <a:spcPts val="0"/>
              </a:spcAft>
            </a:pPr>
            <a:r>
              <a:rPr lang="en-GB" sz="1800" cap="small" dirty="0">
                <a:latin typeface="Algerian" panose="04020705040A02060702" pitchFamily="82" charset="0"/>
                <a:ea typeface="Tahoma" panose="020B0604030504040204" pitchFamily="34" charset="0"/>
                <a:cs typeface="Tahoma" panose="020B0604030504040204" pitchFamily="34" charset="0"/>
              </a:rPr>
              <a:t>Sound master</a:t>
            </a:r>
          </a:p>
          <a:p>
            <a:pPr algn="l">
              <a:spcBef>
                <a:spcPts val="0"/>
              </a:spcBef>
              <a:spcAft>
                <a:spcPts val="0"/>
              </a:spcAft>
            </a:pPr>
            <a:r>
              <a:rPr lang="cs-CZ" sz="1600" i="1" dirty="0">
                <a:latin typeface="Tekton Pro Cond" pitchFamily="34" charset="-18"/>
                <a:ea typeface="Tahoma" panose="020B0604030504040204" pitchFamily="34" charset="0"/>
                <a:cs typeface="Tahoma" panose="020B0604030504040204" pitchFamily="34" charset="0"/>
              </a:rPr>
              <a:t>idem</a:t>
            </a:r>
          </a:p>
          <a:p>
            <a:pPr algn="l">
              <a:spcBef>
                <a:spcPts val="600"/>
              </a:spcBef>
              <a:spcAft>
                <a:spcPts val="0"/>
              </a:spcAft>
            </a:pPr>
            <a:r>
              <a:rPr lang="en-GB" sz="1800" cap="small" dirty="0">
                <a:latin typeface="Algerian" panose="04020705040A02060702" pitchFamily="82" charset="0"/>
                <a:ea typeface="Tahoma" panose="020B0604030504040204" pitchFamily="34" charset="0"/>
                <a:cs typeface="Tahoma" panose="020B0604030504040204" pitchFamily="34" charset="0"/>
              </a:rPr>
              <a:t>Animation director</a:t>
            </a:r>
          </a:p>
          <a:p>
            <a:pPr algn="l">
              <a:spcBef>
                <a:spcPts val="0"/>
              </a:spcBef>
              <a:spcAft>
                <a:spcPts val="0"/>
              </a:spcAft>
            </a:pPr>
            <a:r>
              <a:rPr lang="cs-CZ" sz="1600" i="1" dirty="0">
                <a:latin typeface="Tekton Pro Cond" pitchFamily="34" charset="-18"/>
                <a:ea typeface="Tahoma" panose="020B0604030504040204" pitchFamily="34" charset="0"/>
                <a:cs typeface="Tahoma" panose="020B0604030504040204" pitchFamily="34" charset="0"/>
              </a:rPr>
              <a:t>idem</a:t>
            </a:r>
            <a:endParaRPr lang="en-GB" sz="1600" i="1" dirty="0">
              <a:latin typeface="Tekton Pro Cond" pitchFamily="34" charset="-18"/>
              <a:ea typeface="Tahoma" panose="020B0604030504040204" pitchFamily="34" charset="0"/>
              <a:cs typeface="Tahoma" panose="020B0604030504040204" pitchFamily="34" charset="0"/>
            </a:endParaRPr>
          </a:p>
          <a:p>
            <a:pPr algn="l">
              <a:spcBef>
                <a:spcPts val="600"/>
              </a:spcBef>
              <a:spcAft>
                <a:spcPts val="0"/>
              </a:spcAft>
            </a:pPr>
            <a:r>
              <a:rPr lang="en-GB" sz="1800" cap="small" dirty="0">
                <a:latin typeface="Algerian" panose="04020705040A02060702" pitchFamily="82" charset="0"/>
                <a:ea typeface="Tahoma" panose="020B0604030504040204" pitchFamily="34" charset="0"/>
                <a:cs typeface="Tahoma" panose="020B0604030504040204" pitchFamily="34" charset="0"/>
              </a:rPr>
              <a:t>Presentation designer</a:t>
            </a:r>
          </a:p>
          <a:p>
            <a:pPr algn="l">
              <a:spcBef>
                <a:spcPts val="0"/>
              </a:spcBef>
              <a:spcAft>
                <a:spcPts val="0"/>
              </a:spcAft>
            </a:pPr>
            <a:r>
              <a:rPr lang="cs-CZ" sz="1600" i="1" dirty="0">
                <a:latin typeface="Tekton Pro Cond" pitchFamily="34" charset="-18"/>
                <a:ea typeface="Tahoma" panose="020B0604030504040204" pitchFamily="34" charset="0"/>
                <a:cs typeface="Tahoma" panose="020B0604030504040204" pitchFamily="34" charset="0"/>
              </a:rPr>
              <a:t>idem</a:t>
            </a:r>
          </a:p>
          <a:p>
            <a:pPr algn="l">
              <a:spcBef>
                <a:spcPts val="600"/>
              </a:spcBef>
              <a:spcAft>
                <a:spcPts val="0"/>
              </a:spcAft>
            </a:pPr>
            <a:r>
              <a:rPr lang="en-GB" sz="1800" cap="small" dirty="0">
                <a:latin typeface="Algerian" panose="04020705040A02060702" pitchFamily="82" charset="0"/>
                <a:ea typeface="Tahoma" panose="020B0604030504040204" pitchFamily="34" charset="0"/>
                <a:cs typeface="Tahoma" panose="020B0604030504040204" pitchFamily="34" charset="0"/>
              </a:rPr>
              <a:t>Lecturer</a:t>
            </a:r>
          </a:p>
          <a:p>
            <a:pPr algn="l">
              <a:spcBef>
                <a:spcPts val="0"/>
              </a:spcBef>
              <a:spcAft>
                <a:spcPts val="0"/>
              </a:spcAft>
            </a:pPr>
            <a:r>
              <a:rPr lang="en-GB" sz="1600" b="1" cap="small" dirty="0">
                <a:solidFill>
                  <a:srgbClr val="C00000"/>
                </a:solidFill>
                <a:latin typeface="Garamond" panose="02020404030301010803" pitchFamily="18" charset="0"/>
                <a:ea typeface="Tahoma" panose="020B0604030504040204" pitchFamily="34" charset="0"/>
                <a:cs typeface="Tahoma" panose="020B0604030504040204" pitchFamily="34" charset="0"/>
              </a:rPr>
              <a:t>Prof Oldřich Dědek</a:t>
            </a:r>
          </a:p>
        </p:txBody>
      </p:sp>
      <p:sp>
        <p:nvSpPr>
          <p:cNvPr id="16" name="TextovéPole 15"/>
          <p:cNvSpPr txBox="1">
            <a:spLocks/>
          </p:cNvSpPr>
          <p:nvPr/>
        </p:nvSpPr>
        <p:spPr>
          <a:xfrm>
            <a:off x="-720000" y="7092000"/>
            <a:ext cx="8640960" cy="576000"/>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marL="0" lvl="1">
              <a:defRPr sz="1000"/>
            </a:lvl2pPr>
          </a:lstStyle>
          <a:p>
            <a:pPr lvl="1"/>
            <a:r>
              <a:rPr lang="cs-CZ" dirty="0"/>
              <a:t>Tak to by bylo pro dnešek všechno. Mimochodem, znáte tu píseň, v níž jezdec jede vánicí a sedm mil mu zbývá k Mary Ann? Pokud ne, tak vězte, že tato píseň má smutný konec. Jezdec umrzl sto yardů od domu své milované.</a:t>
            </a:r>
          </a:p>
        </p:txBody>
      </p:sp>
      <p:sp>
        <p:nvSpPr>
          <p:cNvPr id="13" name="TextovéPole 12"/>
          <p:cNvSpPr txBox="1">
            <a:spLocks/>
          </p:cNvSpPr>
          <p:nvPr/>
        </p:nvSpPr>
        <p:spPr>
          <a:xfrm>
            <a:off x="-540000" y="7092000"/>
            <a:ext cx="8640960" cy="576000"/>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marL="0" lvl="1">
              <a:defRPr sz="1000"/>
            </a:lvl2pPr>
          </a:lstStyle>
          <a:p>
            <a:pPr fontAlgn="base"/>
            <a:r>
              <a:rPr lang="cs-CZ" dirty="0"/>
              <a:t>Takový osud vás však v tomto kurzu nemusí strašit. První důvod je ten, že k dosažení konce tohoto kurzu vám stále zbývá více než sto yardů. A za druhé jste snad, doufejme, během přednášek a seminářů byli trvale pozorní, takže nějaký ten závěrečný poryv větru vás nemůže zničit. Při průběžném studiu dorazíte do cíle v pohodě a bez zbytečných omrzlin.</a:t>
            </a:r>
          </a:p>
        </p:txBody>
      </p:sp>
      <p:sp>
        <p:nvSpPr>
          <p:cNvPr id="15" name="TextovéPole 14"/>
          <p:cNvSpPr txBox="1">
            <a:spLocks/>
          </p:cNvSpPr>
          <p:nvPr/>
        </p:nvSpPr>
        <p:spPr>
          <a:xfrm>
            <a:off x="-360000" y="7092000"/>
            <a:ext cx="8640960" cy="576000"/>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marL="0" lvl="1">
              <a:defRPr sz="1000"/>
            </a:lvl2pPr>
          </a:lstStyle>
          <a:p>
            <a:pPr fontAlgn="base"/>
            <a:r>
              <a:rPr lang="cs-CZ" dirty="0"/>
              <a:t>Přeji hezký zbytek dne.</a:t>
            </a:r>
          </a:p>
        </p:txBody>
      </p:sp>
      <p:sp>
        <p:nvSpPr>
          <p:cNvPr id="22" name="Tlačítko akce: Prázdné 21">
            <a:hlinkClick r:id="" action="ppaction://noaction" highlightClick="1"/>
            <a:extLst>
              <a:ext uri="{FF2B5EF4-FFF2-40B4-BE49-F238E27FC236}">
                <a16:creationId xmlns:a16="http://schemas.microsoft.com/office/drawing/2014/main" id="{1666D61D-5C5E-4222-9B7F-34F6B6917C57}"/>
              </a:ext>
            </a:extLst>
          </p:cNvPr>
          <p:cNvSpPr/>
          <p:nvPr/>
        </p:nvSpPr>
        <p:spPr>
          <a:xfrm>
            <a:off x="7638608" y="5769787"/>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800" b="1" dirty="0" err="1">
                <a:solidFill>
                  <a:srgbClr val="FFFF00"/>
                </a:solidFill>
              </a:rPr>
              <a:t>Cz</a:t>
            </a:r>
            <a:endParaRPr lang="cs-CZ" sz="800" b="1" dirty="0">
              <a:solidFill>
                <a:srgbClr val="FFFF00"/>
              </a:solidFill>
            </a:endParaRPr>
          </a:p>
        </p:txBody>
      </p:sp>
      <p:sp>
        <p:nvSpPr>
          <p:cNvPr id="23" name="Tlačítko akce: Prázdné 22">
            <a:hlinkClick r:id="" action="ppaction://noaction" highlightClick="1"/>
            <a:extLst>
              <a:ext uri="{FF2B5EF4-FFF2-40B4-BE49-F238E27FC236}">
                <a16:creationId xmlns:a16="http://schemas.microsoft.com/office/drawing/2014/main" id="{4D568B93-1E39-416B-8585-323C43F3A422}"/>
              </a:ext>
            </a:extLst>
          </p:cNvPr>
          <p:cNvSpPr/>
          <p:nvPr/>
        </p:nvSpPr>
        <p:spPr>
          <a:xfrm>
            <a:off x="8033713" y="5769787"/>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800" b="1" dirty="0">
                <a:solidFill>
                  <a:srgbClr val="FFFF00"/>
                </a:solidFill>
              </a:rPr>
              <a:t>En</a:t>
            </a:r>
          </a:p>
        </p:txBody>
      </p:sp>
      <p:sp>
        <p:nvSpPr>
          <p:cNvPr id="24" name="Tlačítko akce: Prázdné 23">
            <a:hlinkClick r:id="" action="ppaction://noaction" highlightClick="1"/>
            <a:extLst>
              <a:ext uri="{FF2B5EF4-FFF2-40B4-BE49-F238E27FC236}">
                <a16:creationId xmlns:a16="http://schemas.microsoft.com/office/drawing/2014/main" id="{76FD72AD-38A9-41FE-BA1A-A5441754BA14}"/>
              </a:ext>
            </a:extLst>
          </p:cNvPr>
          <p:cNvSpPr/>
          <p:nvPr/>
        </p:nvSpPr>
        <p:spPr>
          <a:xfrm>
            <a:off x="8430696" y="5769787"/>
            <a:ext cx="360000" cy="180000"/>
          </a:xfrm>
          <a:prstGeom prst="actionButtonBlank">
            <a:avLst/>
          </a:prstGeom>
          <a:solidFill>
            <a:schemeClr val="accent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cs-CZ" sz="800" b="1" dirty="0" err="1">
                <a:solidFill>
                  <a:srgbClr val="FFFF00"/>
                </a:solidFill>
              </a:rPr>
              <a:t>None</a:t>
            </a:r>
            <a:endParaRPr lang="cs-CZ" sz="800" b="1" dirty="0">
              <a:solidFill>
                <a:srgbClr val="FFFF00"/>
              </a:solidFill>
            </a:endParaRPr>
          </a:p>
        </p:txBody>
      </p:sp>
      <p:sp>
        <p:nvSpPr>
          <p:cNvPr id="25" name="Zástupný symbol pro zápatí 1">
            <a:extLst>
              <a:ext uri="{FF2B5EF4-FFF2-40B4-BE49-F238E27FC236}">
                <a16:creationId xmlns:a16="http://schemas.microsoft.com/office/drawing/2014/main" id="{C69FB1AA-0D49-4B9B-ADEF-A198A65F0560}"/>
              </a:ext>
            </a:extLst>
          </p:cNvPr>
          <p:cNvSpPr txBox="1">
            <a:spLocks/>
          </p:cNvSpPr>
          <p:nvPr/>
        </p:nvSpPr>
        <p:spPr>
          <a:xfrm>
            <a:off x="7638528" y="5595843"/>
            <a:ext cx="1152168" cy="156738"/>
          </a:xfrm>
          <a:prstGeom prst="rect">
            <a:avLst/>
          </a:prstGeom>
        </p:spPr>
        <p:txBody>
          <a:bodyPr vert="horz" lIns="91440" tIns="45720" rIns="91440" bIns="45720" rtlCol="0" anchor="ctr"/>
          <a:lstStyle>
            <a:defPPr>
              <a:defRPr lang="cs-CZ"/>
            </a:defPPr>
            <a:lvl1pPr marL="0" algn="l" defTabSz="914400" rtl="0" eaLnBrk="1" latinLnBrk="0" hangingPunct="1">
              <a:defRPr sz="1100" b="1" kern="1200">
                <a:solidFill>
                  <a:schemeClr val="tx1">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800" kern="800" spc="130" dirty="0"/>
              <a:t>Subtitles</a:t>
            </a:r>
          </a:p>
        </p:txBody>
      </p:sp>
      <p:sp>
        <p:nvSpPr>
          <p:cNvPr id="26" name="Obdélník 25">
            <a:extLst>
              <a:ext uri="{FF2B5EF4-FFF2-40B4-BE49-F238E27FC236}">
                <a16:creationId xmlns:a16="http://schemas.microsoft.com/office/drawing/2014/main" id="{38896459-351E-44E0-908F-648ECBF9175B}"/>
              </a:ext>
            </a:extLst>
          </p:cNvPr>
          <p:cNvSpPr/>
          <p:nvPr/>
        </p:nvSpPr>
        <p:spPr>
          <a:xfrm>
            <a:off x="7524328" y="5589240"/>
            <a:ext cx="1367672" cy="396000"/>
          </a:xfrm>
          <a:prstGeom prst="rect">
            <a:avLst/>
          </a:prstGeom>
          <a:solidFill>
            <a:schemeClr val="accent1">
              <a:alpha val="40000"/>
            </a:schemeClr>
          </a:solidFill>
          <a:ln w="63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7" name="Šipka: doprava 26">
            <a:extLst>
              <a:ext uri="{FF2B5EF4-FFF2-40B4-BE49-F238E27FC236}">
                <a16:creationId xmlns:a16="http://schemas.microsoft.com/office/drawing/2014/main" id="{61ADA0C2-3AC0-49D9-8609-13725BD30DBC}"/>
              </a:ext>
            </a:extLst>
          </p:cNvPr>
          <p:cNvSpPr/>
          <p:nvPr/>
        </p:nvSpPr>
        <p:spPr>
          <a:xfrm>
            <a:off x="468000" y="5112000"/>
            <a:ext cx="216000" cy="180000"/>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TextovéPole 17">
            <a:extLst>
              <a:ext uri="{FF2B5EF4-FFF2-40B4-BE49-F238E27FC236}">
                <a16:creationId xmlns:a16="http://schemas.microsoft.com/office/drawing/2014/main" id="{A8B8457C-949D-4423-B222-206DE3DAE5A7}"/>
              </a:ext>
            </a:extLst>
          </p:cNvPr>
          <p:cNvSpPr txBox="1">
            <a:spLocks/>
          </p:cNvSpPr>
          <p:nvPr/>
        </p:nvSpPr>
        <p:spPr>
          <a:xfrm>
            <a:off x="-72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That's all for today. By the way, do you know the old country classic in which a rider fights his way through a blizzard with seven miles to go to Mary Ann? If not, know that the song ends tragically. The rider freezes to death only a hundred yards from the doorstep of his beloved.</a:t>
            </a:r>
            <a:endParaRPr lang="cs-CZ" sz="1000" dirty="0"/>
          </a:p>
        </p:txBody>
      </p:sp>
      <p:sp>
        <p:nvSpPr>
          <p:cNvPr id="19" name="TextovéPole 18">
            <a:extLst>
              <a:ext uri="{FF2B5EF4-FFF2-40B4-BE49-F238E27FC236}">
                <a16:creationId xmlns:a16="http://schemas.microsoft.com/office/drawing/2014/main" id="{3E39CF98-8CD1-4314-B540-D56F34E41842}"/>
              </a:ext>
            </a:extLst>
          </p:cNvPr>
          <p:cNvSpPr txBox="1">
            <a:spLocks/>
          </p:cNvSpPr>
          <p:nvPr/>
        </p:nvSpPr>
        <p:spPr>
          <a:xfrm>
            <a:off x="-54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But you need not be haunted that such a fate awaits you in this course. First, you have more than a hundred yards left in which to reach the end of this course. And second, hopefully, you have regularly been paying attention during lectures and seminars, so any final gust of wind will not be able to overpower you. With diligent study, you will arrive at your final destination with ease and no unwanted frostbite.</a:t>
            </a:r>
            <a:endParaRPr lang="cs-CZ" sz="1000" dirty="0"/>
          </a:p>
        </p:txBody>
      </p:sp>
      <p:sp>
        <p:nvSpPr>
          <p:cNvPr id="20" name="TextovéPole 19">
            <a:extLst>
              <a:ext uri="{FF2B5EF4-FFF2-40B4-BE49-F238E27FC236}">
                <a16:creationId xmlns:a16="http://schemas.microsoft.com/office/drawing/2014/main" id="{29DD7338-500C-4205-B79F-BC70003C6E72}"/>
              </a:ext>
            </a:extLst>
          </p:cNvPr>
          <p:cNvSpPr txBox="1">
            <a:spLocks/>
          </p:cNvSpPr>
          <p:nvPr/>
        </p:nvSpPr>
        <p:spPr>
          <a:xfrm>
            <a:off x="-36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Enjoy the rest of the day.</a:t>
            </a:r>
            <a:endParaRPr lang="en-GB" sz="1000" dirty="0"/>
          </a:p>
        </p:txBody>
      </p:sp>
    </p:spTree>
    <p:extLst>
      <p:ext uri="{BB962C8B-B14F-4D97-AF65-F5344CB8AC3E}">
        <p14:creationId xmlns:p14="http://schemas.microsoft.com/office/powerpoint/2010/main" val="2718156003"/>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xit" presetSubtype="0" fill="hold" grpId="1" nodeType="withEffect">
                                  <p:stCondLst>
                                    <p:cond delay="0"/>
                                  </p:stCondLst>
                                  <p:childTnLst>
                                    <p:set>
                                      <p:cBhvr>
                                        <p:cTn id="6" dur="1" fill="hold">
                                          <p:stCondLst>
                                            <p:cond delay="0"/>
                                          </p:stCondLst>
                                        </p:cTn>
                                        <p:tgtEl>
                                          <p:spTgt spid="16"/>
                                        </p:tgtEl>
                                        <p:attrNameLst>
                                          <p:attrName>style.visibility</p:attrName>
                                        </p:attrNameLst>
                                      </p:cBhvr>
                                      <p:to>
                                        <p:strVal val="hidden"/>
                                      </p:to>
                                    </p:set>
                                  </p:childTnLst>
                                </p:cTn>
                              </p:par>
                              <p:par>
                                <p:cTn id="7" presetID="1" presetClass="exit" presetSubtype="0" fill="hold" grpId="1" nodeType="withEffect">
                                  <p:stCondLst>
                                    <p:cond delay="0"/>
                                  </p:stCondLst>
                                  <p:childTnLst>
                                    <p:set>
                                      <p:cBhvr>
                                        <p:cTn id="8" dur="1" fill="hold">
                                          <p:stCondLst>
                                            <p:cond delay="0"/>
                                          </p:stCondLst>
                                        </p:cTn>
                                        <p:tgtEl>
                                          <p:spTgt spid="13"/>
                                        </p:tgtEl>
                                        <p:attrNameLst>
                                          <p:attrName>style.visibility</p:attrName>
                                        </p:attrNameLst>
                                      </p:cBhvr>
                                      <p:to>
                                        <p:strVal val="hidden"/>
                                      </p:to>
                                    </p:set>
                                  </p:childTnLst>
                                </p:cTn>
                              </p:par>
                              <p:par>
                                <p:cTn id="9" presetID="1" presetClass="exit" presetSubtype="0" fill="hold" grpId="1" nodeType="withEffect">
                                  <p:stCondLst>
                                    <p:cond delay="0"/>
                                  </p:stCondLst>
                                  <p:childTnLst>
                                    <p:set>
                                      <p:cBhvr>
                                        <p:cTn id="10" dur="1" fill="hold">
                                          <p:stCondLst>
                                            <p:cond delay="0"/>
                                          </p:stCondLst>
                                        </p:cTn>
                                        <p:tgtEl>
                                          <p:spTgt spid="15"/>
                                        </p:tgtEl>
                                        <p:attrNameLst>
                                          <p:attrName>style.visibility</p:attrName>
                                        </p:attrNameLst>
                                      </p:cBhvr>
                                      <p:to>
                                        <p:strVal val="hidden"/>
                                      </p:to>
                                    </p:set>
                                  </p:childTnLst>
                                </p:cTn>
                              </p:par>
                              <p:par>
                                <p:cTn id="11" presetID="1" presetClass="exit" presetSubtype="0" fill="hold" grpId="0" nodeType="withEffect">
                                  <p:stCondLst>
                                    <p:cond delay="0"/>
                                  </p:stCondLst>
                                  <p:childTnLst>
                                    <p:set>
                                      <p:cBhvr>
                                        <p:cTn id="12" dur="1" fill="hold">
                                          <p:stCondLst>
                                            <p:cond delay="0"/>
                                          </p:stCondLst>
                                        </p:cTn>
                                        <p:tgtEl>
                                          <p:spTgt spid="18"/>
                                        </p:tgtEl>
                                        <p:attrNameLst>
                                          <p:attrName>style.visibility</p:attrName>
                                        </p:attrNameLst>
                                      </p:cBhvr>
                                      <p:to>
                                        <p:strVal val="hidden"/>
                                      </p:to>
                                    </p:set>
                                  </p:childTnLst>
                                </p:cTn>
                              </p:par>
                              <p:par>
                                <p:cTn id="13" presetID="1" presetClass="exit" presetSubtype="0" fill="hold" grpId="0" nodeType="withEffect">
                                  <p:stCondLst>
                                    <p:cond delay="0"/>
                                  </p:stCondLst>
                                  <p:childTnLst>
                                    <p:set>
                                      <p:cBhvr>
                                        <p:cTn id="14" dur="1" fill="hold">
                                          <p:stCondLst>
                                            <p:cond delay="0"/>
                                          </p:stCondLst>
                                        </p:cTn>
                                        <p:tgtEl>
                                          <p:spTgt spid="19"/>
                                        </p:tgtEl>
                                        <p:attrNameLst>
                                          <p:attrName>style.visibility</p:attrName>
                                        </p:attrNameLst>
                                      </p:cBhvr>
                                      <p:to>
                                        <p:strVal val="hidden"/>
                                      </p:to>
                                    </p:set>
                                  </p:childTnLst>
                                </p:cTn>
                              </p:par>
                              <p:par>
                                <p:cTn id="15" presetID="1" presetClass="exit" presetSubtype="0" fill="hold" grpId="0" nodeType="withEffect">
                                  <p:stCondLst>
                                    <p:cond delay="0"/>
                                  </p:stCondLst>
                                  <p:childTnLst>
                                    <p:set>
                                      <p:cBhvr>
                                        <p:cTn id="16" dur="1" fill="hold">
                                          <p:stCondLst>
                                            <p:cond delay="0"/>
                                          </p:stCondLst>
                                        </p:cTn>
                                        <p:tgtEl>
                                          <p:spTgt spid="20"/>
                                        </p:tgtEl>
                                        <p:attrNameLst>
                                          <p:attrName>style.visibility</p:attrName>
                                        </p:attrNameLst>
                                      </p:cBhvr>
                                      <p:to>
                                        <p:strVal val="hidden"/>
                                      </p:to>
                                    </p:set>
                                  </p:childTnLst>
                                </p:cTn>
                              </p:par>
                            </p:childTnLst>
                          </p:cTn>
                        </p:par>
                        <p:par>
                          <p:cTn id="17" fill="hold">
                            <p:stCondLst>
                              <p:cond delay="0"/>
                            </p:stCondLst>
                            <p:childTnLst>
                              <p:par>
                                <p:cTn id="18" presetID="20" presetClass="entr" presetSubtype="0" fill="hold" nodeType="after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wedge">
                                      <p:cBhvr>
                                        <p:cTn id="20" dur="4000"/>
                                        <p:tgtEl>
                                          <p:spTgt spid="7"/>
                                        </p:tgtEl>
                                      </p:cBhvr>
                                    </p:animEffect>
                                  </p:childTnLst>
                                </p:cTn>
                              </p:par>
                              <p:par>
                                <p:cTn id="21" presetID="63" presetClass="path" presetSubtype="0" repeatCount="indefinite" accel="48000" decel="50000" fill="hold" grpId="0" nodeType="withEffect">
                                  <p:stCondLst>
                                    <p:cond delay="1000"/>
                                  </p:stCondLst>
                                  <p:childTnLst>
                                    <p:animMotion origin="layout" path="M -8.33333E-7 -2.22222E-6 L 0.02639 -2.22222E-6 " pathEditMode="relative" rAng="0" ptsTypes="AA">
                                      <p:cBhvr>
                                        <p:cTn id="22" dur="1000" fill="hold"/>
                                        <p:tgtEl>
                                          <p:spTgt spid="27"/>
                                        </p:tgtEl>
                                        <p:attrNameLst>
                                          <p:attrName>ppt_x</p:attrName>
                                          <p:attrName>ppt_y</p:attrName>
                                        </p:attrNameLst>
                                      </p:cBhvr>
                                      <p:rCtr x="1319" y="0"/>
                                    </p:animMotion>
                                  </p:childTnLst>
                                </p:cTn>
                              </p:par>
                            </p:childTnLst>
                          </p:cTn>
                        </p:par>
                      </p:childTnLst>
                    </p:cTn>
                  </p:par>
                </p:childTnLst>
              </p:cTn>
              <p:prevCondLst>
                <p:cond evt="onPrev" delay="0">
                  <p:tgtEl>
                    <p:sldTgt/>
                  </p:tgtEl>
                </p:cond>
              </p:prevCondLst>
              <p:nextCondLst>
                <p:cond evt="onNext" delay="0">
                  <p:tgtEl>
                    <p:sldTgt/>
                  </p:tgtEl>
                </p:cond>
              </p:nextCondLst>
            </p:seq>
            <p:seq concurrent="1" nextAc="seek">
              <p:cTn id="23" restart="whenNotActive" fill="hold" evtFilter="cancelBubble" nodeType="interactiveSeq">
                <p:stCondLst>
                  <p:cond evt="onClick" delay="0">
                    <p:tgtEl>
                      <p:spTgt spid="17"/>
                    </p:tgtEl>
                  </p:cond>
                </p:stCondLst>
                <p:endSync evt="end" delay="0">
                  <p:rtn val="all"/>
                </p:endSync>
                <p:childTnLst>
                  <p:par>
                    <p:cTn id="24" fill="hold">
                      <p:stCondLst>
                        <p:cond delay="0"/>
                      </p:stCondLst>
                      <p:childTnLst>
                        <p:par>
                          <p:cTn id="25" fill="hold">
                            <p:stCondLst>
                              <p:cond delay="0"/>
                            </p:stCondLst>
                            <p:childTnLst>
                              <p:par>
                                <p:cTn id="26" presetID="26" presetClass="emph" presetSubtype="0" fill="hold" nodeType="clickEffect">
                                  <p:stCondLst>
                                    <p:cond delay="0"/>
                                  </p:stCondLst>
                                  <p:childTnLst>
                                    <p:animEffect transition="out" filter="fade">
                                      <p:cBhvr>
                                        <p:cTn id="27" dur="500" tmFilter="0, 0; .2, .5; .8, .5; 1, 0"/>
                                        <p:tgtEl>
                                          <p:spTgt spid="17"/>
                                        </p:tgtEl>
                                      </p:cBhvr>
                                    </p:animEffect>
                                    <p:animScale>
                                      <p:cBhvr>
                                        <p:cTn id="28" dur="250" autoRev="1" fill="hold"/>
                                        <p:tgtEl>
                                          <p:spTgt spid="17"/>
                                        </p:tgtEl>
                                      </p:cBhvr>
                                      <p:by x="105000" y="105000"/>
                                    </p:animScale>
                                  </p:childTnLst>
                                </p:cTn>
                              </p:par>
                              <p:par>
                                <p:cTn id="29" presetID="9" presetClass="entr" presetSubtype="0" fill="hold" grpId="2" nodeType="withEffect">
                                  <p:stCondLst>
                                    <p:cond delay="0"/>
                                  </p:stCondLst>
                                  <p:childTnLst>
                                    <p:set>
                                      <p:cBhvr>
                                        <p:cTn id="30" dur="1" fill="hold">
                                          <p:stCondLst>
                                            <p:cond delay="0"/>
                                          </p:stCondLst>
                                        </p:cTn>
                                        <p:tgtEl>
                                          <p:spTgt spid="26"/>
                                        </p:tgtEl>
                                        <p:attrNameLst>
                                          <p:attrName>style.visibility</p:attrName>
                                        </p:attrNameLst>
                                      </p:cBhvr>
                                      <p:to>
                                        <p:strVal val="visible"/>
                                      </p:to>
                                    </p:set>
                                    <p:animEffect transition="in" filter="dissolve">
                                      <p:cBhvr>
                                        <p:cTn id="31" dur="500"/>
                                        <p:tgtEl>
                                          <p:spTgt spid="26"/>
                                        </p:tgtEl>
                                      </p:cBhvr>
                                    </p:animEffect>
                                  </p:childTnLst>
                                </p:cTn>
                              </p:par>
                              <p:par>
                                <p:cTn id="32" presetID="1" presetClass="exit" presetSubtype="0" fill="hold" grpId="1" nodeType="withEffect">
                                  <p:stCondLst>
                                    <p:cond delay="0"/>
                                  </p:stCondLst>
                                  <p:childTnLst>
                                    <p:set>
                                      <p:cBhvr>
                                        <p:cTn id="33" dur="1" fill="hold">
                                          <p:stCondLst>
                                            <p:cond delay="0"/>
                                          </p:stCondLst>
                                        </p:cTn>
                                        <p:tgtEl>
                                          <p:spTgt spid="27"/>
                                        </p:tgtEl>
                                        <p:attrNameLst>
                                          <p:attrName>style.visibility</p:attrName>
                                        </p:attrNameLst>
                                      </p:cBhvr>
                                      <p:to>
                                        <p:strVal val="hidden"/>
                                      </p:to>
                                    </p:set>
                                  </p:childTnLst>
                                </p:cTn>
                              </p:par>
                              <p:par>
                                <p:cTn id="34" presetID="1" presetClass="entr" presetSubtype="0" fill="hold" grpId="1" nodeType="withEffect">
                                  <p:stCondLst>
                                    <p:cond delay="5000"/>
                                  </p:stCondLst>
                                  <p:childTnLst>
                                    <p:set>
                                      <p:cBhvr>
                                        <p:cTn id="35" dur="1" fill="hold">
                                          <p:stCondLst>
                                            <p:cond delay="0"/>
                                          </p:stCondLst>
                                        </p:cTn>
                                        <p:tgtEl>
                                          <p:spTgt spid="11"/>
                                        </p:tgtEl>
                                        <p:attrNameLst>
                                          <p:attrName>style.visibility</p:attrName>
                                        </p:attrNameLst>
                                      </p:cBhvr>
                                      <p:to>
                                        <p:strVal val="visible"/>
                                      </p:to>
                                    </p:set>
                                  </p:childTnLst>
                                </p:cTn>
                              </p:par>
                              <p:par>
                                <p:cTn id="36" presetID="28" presetClass="exit" presetSubtype="0" fill="hold" grpId="0" nodeType="withEffect">
                                  <p:stCondLst>
                                    <p:cond delay="5000"/>
                                  </p:stCondLst>
                                  <p:childTnLst>
                                    <p:anim calcmode="lin" valueType="num">
                                      <p:cBhvr>
                                        <p:cTn id="37" dur="35000"/>
                                        <p:tgtEl>
                                          <p:spTgt spid="11"/>
                                        </p:tgtEl>
                                        <p:attrNameLst>
                                          <p:attrName>ppt_x</p:attrName>
                                        </p:attrNameLst>
                                      </p:cBhvr>
                                      <p:tavLst>
                                        <p:tav tm="0">
                                          <p:val>
                                            <p:strVal val="ppt_x"/>
                                          </p:val>
                                        </p:tav>
                                        <p:tav tm="100000">
                                          <p:val>
                                            <p:strVal val="ppt_x"/>
                                          </p:val>
                                        </p:tav>
                                      </p:tavLst>
                                    </p:anim>
                                    <p:anim calcmode="lin" valueType="num">
                                      <p:cBhvr>
                                        <p:cTn id="38" dur="35000"/>
                                        <p:tgtEl>
                                          <p:spTgt spid="11"/>
                                        </p:tgtEl>
                                        <p:attrNameLst>
                                          <p:attrName>ppt_y</p:attrName>
                                        </p:attrNameLst>
                                      </p:cBhvr>
                                      <p:tavLst>
                                        <p:tav tm="0">
                                          <p:val>
                                            <p:strVal val="ppt_y-1"/>
                                          </p:val>
                                        </p:tav>
                                        <p:tav tm="100000">
                                          <p:val>
                                            <p:strVal val="ppt_y+1"/>
                                          </p:val>
                                        </p:tav>
                                      </p:tavLst>
                                    </p:anim>
                                    <p:set>
                                      <p:cBhvr>
                                        <p:cTn id="39" dur="1" fill="hold">
                                          <p:stCondLst>
                                            <p:cond delay="34999"/>
                                          </p:stCondLst>
                                        </p:cTn>
                                        <p:tgtEl>
                                          <p:spTgt spid="11"/>
                                        </p:tgtEl>
                                        <p:attrNameLst>
                                          <p:attrName>style.visibility</p:attrName>
                                        </p:attrNameLst>
                                      </p:cBhvr>
                                      <p:to>
                                        <p:strVal val="hidden"/>
                                      </p:to>
                                    </p:set>
                                  </p:childTnLst>
                                </p:cTn>
                              </p:par>
                              <p:par>
                                <p:cTn id="40" presetID="64" presetClass="path" presetSubtype="0" accel="50000" decel="50000" fill="hold" nodeType="withEffect">
                                  <p:stCondLst>
                                    <p:cond delay="7800"/>
                                  </p:stCondLst>
                                  <p:childTnLst>
                                    <p:animMotion origin="layout" path="M 0.10764 0.0412 L 0.10538 -0.14074 " pathEditMode="relative" rAng="0" ptsTypes="AA">
                                      <p:cBhvr>
                                        <p:cTn id="41" dur="1000" fill="hold"/>
                                        <p:tgtEl>
                                          <p:spTgt spid="16"/>
                                        </p:tgtEl>
                                        <p:attrNameLst>
                                          <p:attrName>ppt_x</p:attrName>
                                          <p:attrName>ppt_y</p:attrName>
                                        </p:attrNameLst>
                                      </p:cBhvr>
                                      <p:rCtr x="-122" y="-9097"/>
                                    </p:animMotion>
                                  </p:childTnLst>
                                </p:cTn>
                              </p:par>
                              <p:par>
                                <p:cTn id="42" presetID="64" presetClass="path" presetSubtype="0" accel="50000" decel="50000" fill="hold" nodeType="withEffect">
                                  <p:stCondLst>
                                    <p:cond delay="7800"/>
                                  </p:stCondLst>
                                  <p:childTnLst>
                                    <p:animMotion origin="layout" path="M 0.10659 0.04167 L 0.10434 -0.23819 " pathEditMode="fixed" rAng="0" ptsTypes="AA">
                                      <p:cBhvr>
                                        <p:cTn id="43" dur="1000" fill="hold"/>
                                        <p:tgtEl>
                                          <p:spTgt spid="18"/>
                                        </p:tgtEl>
                                        <p:attrNameLst>
                                          <p:attrName>ppt_x</p:attrName>
                                          <p:attrName>ppt_y</p:attrName>
                                        </p:attrNameLst>
                                      </p:cBhvr>
                                      <p:rCtr x="-122" y="-14005"/>
                                    </p:animMotion>
                                  </p:childTnLst>
                                </p:cTn>
                              </p:par>
                              <p:par>
                                <p:cTn id="44" presetID="2" presetClass="exit" presetSubtype="4" fill="hold" nodeType="withEffect">
                                  <p:stCondLst>
                                    <p:cond delay="25900"/>
                                  </p:stCondLst>
                                  <p:childTnLst>
                                    <p:anim calcmode="lin" valueType="num">
                                      <p:cBhvr additive="base">
                                        <p:cTn id="45" dur="500"/>
                                        <p:tgtEl>
                                          <p:spTgt spid="16"/>
                                        </p:tgtEl>
                                        <p:attrNameLst>
                                          <p:attrName>ppt_x</p:attrName>
                                        </p:attrNameLst>
                                      </p:cBhvr>
                                      <p:tavLst>
                                        <p:tav tm="0">
                                          <p:val>
                                            <p:strVal val="ppt_x"/>
                                          </p:val>
                                        </p:tav>
                                        <p:tav tm="100000">
                                          <p:val>
                                            <p:strVal val="ppt_x"/>
                                          </p:val>
                                        </p:tav>
                                      </p:tavLst>
                                    </p:anim>
                                    <p:anim calcmode="lin" valueType="num">
                                      <p:cBhvr additive="base">
                                        <p:cTn id="46" dur="500"/>
                                        <p:tgtEl>
                                          <p:spTgt spid="16"/>
                                        </p:tgtEl>
                                        <p:attrNameLst>
                                          <p:attrName>ppt_y</p:attrName>
                                        </p:attrNameLst>
                                      </p:cBhvr>
                                      <p:tavLst>
                                        <p:tav tm="0">
                                          <p:val>
                                            <p:strVal val="ppt_y"/>
                                          </p:val>
                                        </p:tav>
                                        <p:tav tm="100000">
                                          <p:val>
                                            <p:strVal val="1+ppt_h/2"/>
                                          </p:val>
                                        </p:tav>
                                      </p:tavLst>
                                    </p:anim>
                                    <p:set>
                                      <p:cBhvr>
                                        <p:cTn id="47" dur="1" fill="hold">
                                          <p:stCondLst>
                                            <p:cond delay="499"/>
                                          </p:stCondLst>
                                        </p:cTn>
                                        <p:tgtEl>
                                          <p:spTgt spid="16"/>
                                        </p:tgtEl>
                                        <p:attrNameLst>
                                          <p:attrName>style.visibility</p:attrName>
                                        </p:attrNameLst>
                                      </p:cBhvr>
                                      <p:to>
                                        <p:strVal val="hidden"/>
                                      </p:to>
                                    </p:set>
                                  </p:childTnLst>
                                </p:cTn>
                              </p:par>
                              <p:par>
                                <p:cTn id="48" presetID="2" presetClass="exit" presetSubtype="4" fill="hold" nodeType="withEffect">
                                  <p:stCondLst>
                                    <p:cond delay="25900"/>
                                  </p:stCondLst>
                                  <p:childTnLst>
                                    <p:anim calcmode="lin" valueType="num">
                                      <p:cBhvr additive="base">
                                        <p:cTn id="49" dur="500"/>
                                        <p:tgtEl>
                                          <p:spTgt spid="18"/>
                                        </p:tgtEl>
                                        <p:attrNameLst>
                                          <p:attrName>ppt_x</p:attrName>
                                        </p:attrNameLst>
                                      </p:cBhvr>
                                      <p:tavLst>
                                        <p:tav tm="0">
                                          <p:val>
                                            <p:strVal val="ppt_x"/>
                                          </p:val>
                                        </p:tav>
                                        <p:tav tm="100000">
                                          <p:val>
                                            <p:strVal val="ppt_x"/>
                                          </p:val>
                                        </p:tav>
                                      </p:tavLst>
                                    </p:anim>
                                    <p:anim calcmode="lin" valueType="num">
                                      <p:cBhvr additive="base">
                                        <p:cTn id="50" dur="500"/>
                                        <p:tgtEl>
                                          <p:spTgt spid="18"/>
                                        </p:tgtEl>
                                        <p:attrNameLst>
                                          <p:attrName>ppt_y</p:attrName>
                                        </p:attrNameLst>
                                      </p:cBhvr>
                                      <p:tavLst>
                                        <p:tav tm="0">
                                          <p:val>
                                            <p:strVal val="ppt_y"/>
                                          </p:val>
                                        </p:tav>
                                        <p:tav tm="100000">
                                          <p:val>
                                            <p:strVal val="1+ppt_h/2"/>
                                          </p:val>
                                        </p:tav>
                                      </p:tavLst>
                                    </p:anim>
                                    <p:set>
                                      <p:cBhvr>
                                        <p:cTn id="51" dur="1" fill="hold">
                                          <p:stCondLst>
                                            <p:cond delay="499"/>
                                          </p:stCondLst>
                                        </p:cTn>
                                        <p:tgtEl>
                                          <p:spTgt spid="18"/>
                                        </p:tgtEl>
                                        <p:attrNameLst>
                                          <p:attrName>style.visibility</p:attrName>
                                        </p:attrNameLst>
                                      </p:cBhvr>
                                      <p:to>
                                        <p:strVal val="hidden"/>
                                      </p:to>
                                    </p:set>
                                  </p:childTnLst>
                                </p:cTn>
                              </p:par>
                              <p:par>
                                <p:cTn id="52" presetID="64" presetClass="path" presetSubtype="0" accel="50000" decel="50000" fill="hold" nodeType="withEffect">
                                  <p:stCondLst>
                                    <p:cond delay="28000"/>
                                  </p:stCondLst>
                                  <p:childTnLst>
                                    <p:animMotion origin="layout" path="M 0.08802 0.04143 L 0.08576 -0.14051 " pathEditMode="relative" rAng="0" ptsTypes="AA">
                                      <p:cBhvr>
                                        <p:cTn id="53" dur="1000" fill="hold"/>
                                        <p:tgtEl>
                                          <p:spTgt spid="13"/>
                                        </p:tgtEl>
                                        <p:attrNameLst>
                                          <p:attrName>ppt_x</p:attrName>
                                          <p:attrName>ppt_y</p:attrName>
                                        </p:attrNameLst>
                                      </p:cBhvr>
                                      <p:rCtr x="-122" y="-9097"/>
                                    </p:animMotion>
                                  </p:childTnLst>
                                </p:cTn>
                              </p:par>
                              <p:par>
                                <p:cTn id="54" presetID="64" presetClass="path" presetSubtype="0" accel="50000" decel="50000" fill="hold" nodeType="withEffect">
                                  <p:stCondLst>
                                    <p:cond delay="28000"/>
                                  </p:stCondLst>
                                  <p:childTnLst>
                                    <p:animMotion origin="layout" path="M 0.0868 0.04241 L 0.08455 -0.23746 " pathEditMode="fixed" rAng="0" ptsTypes="AA">
                                      <p:cBhvr>
                                        <p:cTn id="55" dur="1000" fill="hold"/>
                                        <p:tgtEl>
                                          <p:spTgt spid="19"/>
                                        </p:tgtEl>
                                        <p:attrNameLst>
                                          <p:attrName>ppt_x</p:attrName>
                                          <p:attrName>ppt_y</p:attrName>
                                        </p:attrNameLst>
                                      </p:cBhvr>
                                      <p:rCtr x="-122" y="-14005"/>
                                    </p:animMotion>
                                  </p:childTnLst>
                                </p:cTn>
                              </p:par>
                              <p:par>
                                <p:cTn id="56" presetID="2" presetClass="exit" presetSubtype="4" fill="hold" nodeType="withEffect">
                                  <p:stCondLst>
                                    <p:cond delay="53200"/>
                                  </p:stCondLst>
                                  <p:childTnLst>
                                    <p:anim calcmode="lin" valueType="num">
                                      <p:cBhvr additive="base">
                                        <p:cTn id="57" dur="500"/>
                                        <p:tgtEl>
                                          <p:spTgt spid="13"/>
                                        </p:tgtEl>
                                        <p:attrNameLst>
                                          <p:attrName>ppt_x</p:attrName>
                                        </p:attrNameLst>
                                      </p:cBhvr>
                                      <p:tavLst>
                                        <p:tav tm="0">
                                          <p:val>
                                            <p:strVal val="ppt_x"/>
                                          </p:val>
                                        </p:tav>
                                        <p:tav tm="100000">
                                          <p:val>
                                            <p:strVal val="ppt_x"/>
                                          </p:val>
                                        </p:tav>
                                      </p:tavLst>
                                    </p:anim>
                                    <p:anim calcmode="lin" valueType="num">
                                      <p:cBhvr additive="base">
                                        <p:cTn id="58" dur="500"/>
                                        <p:tgtEl>
                                          <p:spTgt spid="13"/>
                                        </p:tgtEl>
                                        <p:attrNameLst>
                                          <p:attrName>ppt_y</p:attrName>
                                        </p:attrNameLst>
                                      </p:cBhvr>
                                      <p:tavLst>
                                        <p:tav tm="0">
                                          <p:val>
                                            <p:strVal val="ppt_y"/>
                                          </p:val>
                                        </p:tav>
                                        <p:tav tm="100000">
                                          <p:val>
                                            <p:strVal val="1+ppt_h/2"/>
                                          </p:val>
                                        </p:tav>
                                      </p:tavLst>
                                    </p:anim>
                                    <p:set>
                                      <p:cBhvr>
                                        <p:cTn id="59" dur="1" fill="hold">
                                          <p:stCondLst>
                                            <p:cond delay="499"/>
                                          </p:stCondLst>
                                        </p:cTn>
                                        <p:tgtEl>
                                          <p:spTgt spid="13"/>
                                        </p:tgtEl>
                                        <p:attrNameLst>
                                          <p:attrName>style.visibility</p:attrName>
                                        </p:attrNameLst>
                                      </p:cBhvr>
                                      <p:to>
                                        <p:strVal val="hidden"/>
                                      </p:to>
                                    </p:set>
                                  </p:childTnLst>
                                </p:cTn>
                              </p:par>
                              <p:par>
                                <p:cTn id="60" presetID="2" presetClass="exit" presetSubtype="4" fill="hold" nodeType="withEffect">
                                  <p:stCondLst>
                                    <p:cond delay="53200"/>
                                  </p:stCondLst>
                                  <p:childTnLst>
                                    <p:anim calcmode="lin" valueType="num">
                                      <p:cBhvr additive="base">
                                        <p:cTn id="61" dur="500"/>
                                        <p:tgtEl>
                                          <p:spTgt spid="19"/>
                                        </p:tgtEl>
                                        <p:attrNameLst>
                                          <p:attrName>ppt_x</p:attrName>
                                        </p:attrNameLst>
                                      </p:cBhvr>
                                      <p:tavLst>
                                        <p:tav tm="0">
                                          <p:val>
                                            <p:strVal val="ppt_x"/>
                                          </p:val>
                                        </p:tav>
                                        <p:tav tm="100000">
                                          <p:val>
                                            <p:strVal val="ppt_x"/>
                                          </p:val>
                                        </p:tav>
                                      </p:tavLst>
                                    </p:anim>
                                    <p:anim calcmode="lin" valueType="num">
                                      <p:cBhvr additive="base">
                                        <p:cTn id="62" dur="500"/>
                                        <p:tgtEl>
                                          <p:spTgt spid="19"/>
                                        </p:tgtEl>
                                        <p:attrNameLst>
                                          <p:attrName>ppt_y</p:attrName>
                                        </p:attrNameLst>
                                      </p:cBhvr>
                                      <p:tavLst>
                                        <p:tav tm="0">
                                          <p:val>
                                            <p:strVal val="ppt_y"/>
                                          </p:val>
                                        </p:tav>
                                        <p:tav tm="100000">
                                          <p:val>
                                            <p:strVal val="1+ppt_h/2"/>
                                          </p:val>
                                        </p:tav>
                                      </p:tavLst>
                                    </p:anim>
                                    <p:set>
                                      <p:cBhvr>
                                        <p:cTn id="63" dur="1" fill="hold">
                                          <p:stCondLst>
                                            <p:cond delay="499"/>
                                          </p:stCondLst>
                                        </p:cTn>
                                        <p:tgtEl>
                                          <p:spTgt spid="19"/>
                                        </p:tgtEl>
                                        <p:attrNameLst>
                                          <p:attrName>style.visibility</p:attrName>
                                        </p:attrNameLst>
                                      </p:cBhvr>
                                      <p:to>
                                        <p:strVal val="hidden"/>
                                      </p:to>
                                    </p:set>
                                  </p:childTnLst>
                                </p:cTn>
                              </p:par>
                              <p:par>
                                <p:cTn id="64" presetID="64" presetClass="path" presetSubtype="0" accel="50000" decel="50000" fill="hold" nodeType="withEffect">
                                  <p:stCondLst>
                                    <p:cond delay="54000"/>
                                  </p:stCondLst>
                                  <p:childTnLst>
                                    <p:animMotion origin="layout" path="M 0.06857 0.04143 L 0.06632 -0.14051 " pathEditMode="relative" rAng="0" ptsTypes="AA">
                                      <p:cBhvr>
                                        <p:cTn id="65" dur="1000" fill="hold"/>
                                        <p:tgtEl>
                                          <p:spTgt spid="15"/>
                                        </p:tgtEl>
                                        <p:attrNameLst>
                                          <p:attrName>ppt_x</p:attrName>
                                          <p:attrName>ppt_y</p:attrName>
                                        </p:attrNameLst>
                                      </p:cBhvr>
                                      <p:rCtr x="-122" y="-9097"/>
                                    </p:animMotion>
                                  </p:childTnLst>
                                </p:cTn>
                              </p:par>
                              <p:par>
                                <p:cTn id="66" presetID="64" presetClass="path" presetSubtype="0" accel="50000" decel="50000" fill="hold" nodeType="withEffect">
                                  <p:stCondLst>
                                    <p:cond delay="54000"/>
                                  </p:stCondLst>
                                  <p:childTnLst>
                                    <p:animMotion origin="layout" path="M 0.06718 0.0419 L 0.06493 -0.23796 " pathEditMode="fixed" rAng="0" ptsTypes="AA">
                                      <p:cBhvr>
                                        <p:cTn id="67" dur="1000" fill="hold"/>
                                        <p:tgtEl>
                                          <p:spTgt spid="20"/>
                                        </p:tgtEl>
                                        <p:attrNameLst>
                                          <p:attrName>ppt_x</p:attrName>
                                          <p:attrName>ppt_y</p:attrName>
                                        </p:attrNameLst>
                                      </p:cBhvr>
                                      <p:rCtr x="-122" y="-14005"/>
                                    </p:animMotion>
                                  </p:childTnLst>
                                </p:cTn>
                              </p:par>
                              <p:par>
                                <p:cTn id="68" presetID="2" presetClass="exit" presetSubtype="4" fill="hold" nodeType="withEffect">
                                  <p:stCondLst>
                                    <p:cond delay="58000"/>
                                  </p:stCondLst>
                                  <p:childTnLst>
                                    <p:anim calcmode="lin" valueType="num">
                                      <p:cBhvr additive="base">
                                        <p:cTn id="69" dur="500"/>
                                        <p:tgtEl>
                                          <p:spTgt spid="15"/>
                                        </p:tgtEl>
                                        <p:attrNameLst>
                                          <p:attrName>ppt_x</p:attrName>
                                        </p:attrNameLst>
                                      </p:cBhvr>
                                      <p:tavLst>
                                        <p:tav tm="0">
                                          <p:val>
                                            <p:strVal val="ppt_x"/>
                                          </p:val>
                                        </p:tav>
                                        <p:tav tm="100000">
                                          <p:val>
                                            <p:strVal val="ppt_x"/>
                                          </p:val>
                                        </p:tav>
                                      </p:tavLst>
                                    </p:anim>
                                    <p:anim calcmode="lin" valueType="num">
                                      <p:cBhvr additive="base">
                                        <p:cTn id="70" dur="500"/>
                                        <p:tgtEl>
                                          <p:spTgt spid="15"/>
                                        </p:tgtEl>
                                        <p:attrNameLst>
                                          <p:attrName>ppt_y</p:attrName>
                                        </p:attrNameLst>
                                      </p:cBhvr>
                                      <p:tavLst>
                                        <p:tav tm="0">
                                          <p:val>
                                            <p:strVal val="ppt_y"/>
                                          </p:val>
                                        </p:tav>
                                        <p:tav tm="100000">
                                          <p:val>
                                            <p:strVal val="1+ppt_h/2"/>
                                          </p:val>
                                        </p:tav>
                                      </p:tavLst>
                                    </p:anim>
                                    <p:set>
                                      <p:cBhvr>
                                        <p:cTn id="71" dur="1" fill="hold">
                                          <p:stCondLst>
                                            <p:cond delay="499"/>
                                          </p:stCondLst>
                                        </p:cTn>
                                        <p:tgtEl>
                                          <p:spTgt spid="15"/>
                                        </p:tgtEl>
                                        <p:attrNameLst>
                                          <p:attrName>style.visibility</p:attrName>
                                        </p:attrNameLst>
                                      </p:cBhvr>
                                      <p:to>
                                        <p:strVal val="hidden"/>
                                      </p:to>
                                    </p:set>
                                  </p:childTnLst>
                                </p:cTn>
                              </p:par>
                              <p:par>
                                <p:cTn id="72" presetID="2" presetClass="exit" presetSubtype="4" fill="hold" nodeType="withEffect">
                                  <p:stCondLst>
                                    <p:cond delay="58000"/>
                                  </p:stCondLst>
                                  <p:childTnLst>
                                    <p:anim calcmode="lin" valueType="num">
                                      <p:cBhvr additive="base">
                                        <p:cTn id="73" dur="500"/>
                                        <p:tgtEl>
                                          <p:spTgt spid="20"/>
                                        </p:tgtEl>
                                        <p:attrNameLst>
                                          <p:attrName>ppt_x</p:attrName>
                                        </p:attrNameLst>
                                      </p:cBhvr>
                                      <p:tavLst>
                                        <p:tav tm="0">
                                          <p:val>
                                            <p:strVal val="ppt_x"/>
                                          </p:val>
                                        </p:tav>
                                        <p:tav tm="100000">
                                          <p:val>
                                            <p:strVal val="ppt_x"/>
                                          </p:val>
                                        </p:tav>
                                      </p:tavLst>
                                    </p:anim>
                                    <p:anim calcmode="lin" valueType="num">
                                      <p:cBhvr additive="base">
                                        <p:cTn id="74" dur="500"/>
                                        <p:tgtEl>
                                          <p:spTgt spid="20"/>
                                        </p:tgtEl>
                                        <p:attrNameLst>
                                          <p:attrName>ppt_y</p:attrName>
                                        </p:attrNameLst>
                                      </p:cBhvr>
                                      <p:tavLst>
                                        <p:tav tm="0">
                                          <p:val>
                                            <p:strVal val="ppt_y"/>
                                          </p:val>
                                        </p:tav>
                                        <p:tav tm="100000">
                                          <p:val>
                                            <p:strVal val="1+ppt_h/2"/>
                                          </p:val>
                                        </p:tav>
                                      </p:tavLst>
                                    </p:anim>
                                    <p:set>
                                      <p:cBhvr>
                                        <p:cTn id="75" dur="1" fill="hold">
                                          <p:stCondLst>
                                            <p:cond delay="499"/>
                                          </p:stCondLst>
                                        </p:cTn>
                                        <p:tgtEl>
                                          <p:spTgt spid="20"/>
                                        </p:tgtEl>
                                        <p:attrNameLst>
                                          <p:attrName>style.visibility</p:attrName>
                                        </p:attrNameLst>
                                      </p:cBhvr>
                                      <p:to>
                                        <p:strVal val="hidden"/>
                                      </p:to>
                                    </p:set>
                                  </p:childTnLst>
                                </p:cTn>
                              </p:par>
                              <p:par>
                                <p:cTn id="76" presetID="26" presetClass="emph" presetSubtype="0" repeatCount="5000" fill="hold" nodeType="withEffect">
                                  <p:stCondLst>
                                    <p:cond delay="59000"/>
                                  </p:stCondLst>
                                  <p:childTnLst>
                                    <p:animEffect transition="out" filter="fade">
                                      <p:cBhvr>
                                        <p:cTn id="77" dur="250" tmFilter="0, 0; .2, .5; .8, .5; 1, 0"/>
                                        <p:tgtEl>
                                          <p:spTgt spid="17"/>
                                        </p:tgtEl>
                                      </p:cBhvr>
                                    </p:animEffect>
                                    <p:animScale>
                                      <p:cBhvr>
                                        <p:cTn id="78" dur="125" autoRev="1" fill="hold"/>
                                        <p:tgtEl>
                                          <p:spTgt spid="17"/>
                                        </p:tgtEl>
                                      </p:cBhvr>
                                      <p:by x="105000" y="105000"/>
                                    </p:animScale>
                                  </p:childTnLst>
                                </p:cTn>
                              </p:par>
                            </p:childTnLst>
                          </p:cTn>
                        </p:par>
                        <p:par>
                          <p:cTn id="79" fill="hold">
                            <p:stCondLst>
                              <p:cond delay="60250"/>
                            </p:stCondLst>
                            <p:childTnLst>
                              <p:par>
                                <p:cTn id="80" presetID="1" presetClass="exit" presetSubtype="0" fill="hold" nodeType="afterEffect">
                                  <p:stCondLst>
                                    <p:cond delay="0"/>
                                  </p:stCondLst>
                                  <p:childTnLst>
                                    <p:set>
                                      <p:cBhvr>
                                        <p:cTn id="81" dur="1" fill="hold">
                                          <p:stCondLst>
                                            <p:cond delay="0"/>
                                          </p:stCondLst>
                                        </p:cTn>
                                        <p:tgtEl>
                                          <p:spTgt spid="17"/>
                                        </p:tgtEl>
                                        <p:attrNameLst>
                                          <p:attrName>style.visibility</p:attrName>
                                        </p:attrNameLst>
                                      </p:cBhvr>
                                      <p:to>
                                        <p:strVal val="hidden"/>
                                      </p:to>
                                    </p:set>
                                  </p:childTnLst>
                                </p:cTn>
                              </p:par>
                            </p:childTnLst>
                          </p:cTn>
                        </p:par>
                        <p:par>
                          <p:cTn id="82" fill="hold">
                            <p:stCondLst>
                              <p:cond delay="60250"/>
                            </p:stCondLst>
                            <p:childTnLst>
                              <p:par>
                                <p:cTn id="83" presetID="53" presetClass="entr" presetSubtype="16" fill="hold" grpId="0" nodeType="afterEffect">
                                  <p:stCondLst>
                                    <p:cond delay="1000"/>
                                  </p:stCondLst>
                                  <p:childTnLst>
                                    <p:set>
                                      <p:cBhvr>
                                        <p:cTn id="84" dur="1" fill="hold">
                                          <p:stCondLst>
                                            <p:cond delay="0"/>
                                          </p:stCondLst>
                                        </p:cTn>
                                        <p:tgtEl>
                                          <p:spTgt spid="12"/>
                                        </p:tgtEl>
                                        <p:attrNameLst>
                                          <p:attrName>style.visibility</p:attrName>
                                        </p:attrNameLst>
                                      </p:cBhvr>
                                      <p:to>
                                        <p:strVal val="visible"/>
                                      </p:to>
                                    </p:set>
                                    <p:anim calcmode="lin" valueType="num">
                                      <p:cBhvr>
                                        <p:cTn id="85" dur="2000" fill="hold"/>
                                        <p:tgtEl>
                                          <p:spTgt spid="12"/>
                                        </p:tgtEl>
                                        <p:attrNameLst>
                                          <p:attrName>ppt_w</p:attrName>
                                        </p:attrNameLst>
                                      </p:cBhvr>
                                      <p:tavLst>
                                        <p:tav tm="0">
                                          <p:val>
                                            <p:fltVal val="0"/>
                                          </p:val>
                                        </p:tav>
                                        <p:tav tm="100000">
                                          <p:val>
                                            <p:strVal val="#ppt_w"/>
                                          </p:val>
                                        </p:tav>
                                      </p:tavLst>
                                    </p:anim>
                                    <p:anim calcmode="lin" valueType="num">
                                      <p:cBhvr>
                                        <p:cTn id="86" dur="2000" fill="hold"/>
                                        <p:tgtEl>
                                          <p:spTgt spid="12"/>
                                        </p:tgtEl>
                                        <p:attrNameLst>
                                          <p:attrName>ppt_h</p:attrName>
                                        </p:attrNameLst>
                                      </p:cBhvr>
                                      <p:tavLst>
                                        <p:tav tm="0">
                                          <p:val>
                                            <p:fltVal val="0"/>
                                          </p:val>
                                        </p:tav>
                                        <p:tav tm="100000">
                                          <p:val>
                                            <p:strVal val="#ppt_h"/>
                                          </p:val>
                                        </p:tav>
                                      </p:tavLst>
                                    </p:anim>
                                    <p:animEffect transition="in" filter="fade">
                                      <p:cBhvr>
                                        <p:cTn id="87" dur="2000"/>
                                        <p:tgtEl>
                                          <p:spTgt spid="12"/>
                                        </p:tgtEl>
                                      </p:cBhvr>
                                    </p:animEffect>
                                  </p:childTnLst>
                                  <p:subTnLst>
                                    <p:audio>
                                      <p:cMediaNode>
                                        <p:cTn display="0" masterRel="sameClick">
                                          <p:stCondLst>
                                            <p:cond evt="begin" delay="0">
                                              <p:tn val="83"/>
                                            </p:cond>
                                          </p:stCondLst>
                                          <p:endCondLst>
                                            <p:cond evt="onStopAudio" delay="0">
                                              <p:tgtEl>
                                                <p:sldTgt/>
                                              </p:tgtEl>
                                            </p:cond>
                                          </p:endCondLst>
                                        </p:cTn>
                                        <p:tgtEl>
                                          <p:sndTgt r:embed="rId3" name="MagicWand.wav"/>
                                        </p:tgtEl>
                                      </p:cMediaNode>
                                    </p:audio>
                                  </p:subTnLst>
                                </p:cTn>
                              </p:par>
                            </p:childTnLst>
                          </p:cTn>
                        </p:par>
                      </p:childTnLst>
                    </p:cTn>
                  </p:par>
                </p:childTnLst>
              </p:cTn>
              <p:nextCondLst>
                <p:cond evt="onClick" delay="0">
                  <p:tgtEl>
                    <p:spTgt spid="17"/>
                  </p:tgtEl>
                </p:cond>
              </p:nextCondLst>
            </p:seq>
            <p:seq concurrent="1" nextAc="seek">
              <p:cTn id="88" restart="whenNotActive" fill="hold" evtFilter="cancelBubble" nodeType="interactiveSeq">
                <p:stCondLst>
                  <p:cond evt="onClick" delay="0">
                    <p:tgtEl>
                      <p:spTgt spid="22"/>
                    </p:tgtEl>
                  </p:cond>
                </p:stCondLst>
                <p:endSync evt="end" delay="0">
                  <p:rtn val="all"/>
                </p:endSync>
                <p:childTnLst>
                  <p:par>
                    <p:cTn id="89" fill="hold">
                      <p:stCondLst>
                        <p:cond delay="0"/>
                      </p:stCondLst>
                      <p:childTnLst>
                        <p:par>
                          <p:cTn id="90" fill="hold">
                            <p:stCondLst>
                              <p:cond delay="0"/>
                            </p:stCondLst>
                            <p:childTnLst>
                              <p:par>
                                <p:cTn id="91" presetID="1" presetClass="entr" presetSubtype="0" fill="hold" grpId="0" nodeType="withEffect">
                                  <p:stCondLst>
                                    <p:cond delay="0"/>
                                  </p:stCondLst>
                                  <p:childTnLst>
                                    <p:set>
                                      <p:cBhvr>
                                        <p:cTn id="92" dur="1" fill="hold">
                                          <p:stCondLst>
                                            <p:cond delay="0"/>
                                          </p:stCondLst>
                                        </p:cTn>
                                        <p:tgtEl>
                                          <p:spTgt spid="16"/>
                                        </p:tgtEl>
                                        <p:attrNameLst>
                                          <p:attrName>style.visibility</p:attrName>
                                        </p:attrNameLst>
                                      </p:cBhvr>
                                      <p:to>
                                        <p:strVal val="visible"/>
                                      </p:to>
                                    </p:set>
                                  </p:childTnLst>
                                </p:cTn>
                              </p:par>
                              <p:par>
                                <p:cTn id="93" presetID="1" presetClass="entr" presetSubtype="0" fill="hold" grpId="0" nodeType="withEffect">
                                  <p:stCondLst>
                                    <p:cond delay="0"/>
                                  </p:stCondLst>
                                  <p:childTnLst>
                                    <p:set>
                                      <p:cBhvr>
                                        <p:cTn id="94" dur="1" fill="hold">
                                          <p:stCondLst>
                                            <p:cond delay="0"/>
                                          </p:stCondLst>
                                        </p:cTn>
                                        <p:tgtEl>
                                          <p:spTgt spid="13"/>
                                        </p:tgtEl>
                                        <p:attrNameLst>
                                          <p:attrName>style.visibility</p:attrName>
                                        </p:attrNameLst>
                                      </p:cBhvr>
                                      <p:to>
                                        <p:strVal val="visible"/>
                                      </p:to>
                                    </p:set>
                                  </p:childTnLst>
                                </p:cTn>
                              </p:par>
                              <p:par>
                                <p:cTn id="95" presetID="1" presetClass="entr" presetSubtype="0" fill="hold" grpId="0" nodeType="withEffect">
                                  <p:stCondLst>
                                    <p:cond delay="0"/>
                                  </p:stCondLst>
                                  <p:childTnLst>
                                    <p:set>
                                      <p:cBhvr>
                                        <p:cTn id="96" dur="1" fill="hold">
                                          <p:stCondLst>
                                            <p:cond delay="0"/>
                                          </p:stCondLst>
                                        </p:cTn>
                                        <p:tgtEl>
                                          <p:spTgt spid="15"/>
                                        </p:tgtEl>
                                        <p:attrNameLst>
                                          <p:attrName>style.visibility</p:attrName>
                                        </p:attrNameLst>
                                      </p:cBhvr>
                                      <p:to>
                                        <p:strVal val="visible"/>
                                      </p:to>
                                    </p:set>
                                  </p:childTnLst>
                                </p:cTn>
                              </p:par>
                              <p:par>
                                <p:cTn id="97" presetID="1" presetClass="emph" presetSubtype="2" fill="hold" nodeType="withEffect">
                                  <p:stCondLst>
                                    <p:cond delay="0"/>
                                  </p:stCondLst>
                                  <p:childTnLst>
                                    <p:animClr clrSpc="rgb" dir="cw">
                                      <p:cBhvr>
                                        <p:cTn id="98" dur="1000" fill="hold"/>
                                        <p:tgtEl>
                                          <p:spTgt spid="22"/>
                                        </p:tgtEl>
                                        <p:attrNameLst>
                                          <p:attrName>fillcolor</p:attrName>
                                        </p:attrNameLst>
                                      </p:cBhvr>
                                      <p:to>
                                        <a:srgbClr val="4E67C8"/>
                                      </p:to>
                                    </p:animClr>
                                    <p:set>
                                      <p:cBhvr>
                                        <p:cTn id="99" dur="1000" fill="hold"/>
                                        <p:tgtEl>
                                          <p:spTgt spid="22"/>
                                        </p:tgtEl>
                                        <p:attrNameLst>
                                          <p:attrName>fill.type</p:attrName>
                                        </p:attrNameLst>
                                      </p:cBhvr>
                                      <p:to>
                                        <p:strVal val="solid"/>
                                      </p:to>
                                    </p:set>
                                    <p:set>
                                      <p:cBhvr>
                                        <p:cTn id="100" dur="1000" fill="hold"/>
                                        <p:tgtEl>
                                          <p:spTgt spid="22"/>
                                        </p:tgtEl>
                                        <p:attrNameLst>
                                          <p:attrName>fill.on</p:attrName>
                                        </p:attrNameLst>
                                      </p:cBhvr>
                                      <p:to>
                                        <p:strVal val="true"/>
                                      </p:to>
                                    </p:set>
                                  </p:childTnLst>
                                </p:cTn>
                              </p:par>
                              <p:par>
                                <p:cTn id="101" presetID="1" presetClass="emph" presetSubtype="2" fill="hold" nodeType="withEffect">
                                  <p:stCondLst>
                                    <p:cond delay="0"/>
                                  </p:stCondLst>
                                  <p:childTnLst>
                                    <p:animClr clrSpc="rgb" dir="cw">
                                      <p:cBhvr>
                                        <p:cTn id="102" dur="1000" fill="hold"/>
                                        <p:tgtEl>
                                          <p:spTgt spid="24"/>
                                        </p:tgtEl>
                                        <p:attrNameLst>
                                          <p:attrName>fillcolor</p:attrName>
                                        </p:attrNameLst>
                                      </p:cBhvr>
                                      <p:to>
                                        <a:srgbClr val="B4DCFA"/>
                                      </p:to>
                                    </p:animClr>
                                    <p:set>
                                      <p:cBhvr>
                                        <p:cTn id="103" dur="1000" fill="hold"/>
                                        <p:tgtEl>
                                          <p:spTgt spid="24"/>
                                        </p:tgtEl>
                                        <p:attrNameLst>
                                          <p:attrName>fill.type</p:attrName>
                                        </p:attrNameLst>
                                      </p:cBhvr>
                                      <p:to>
                                        <p:strVal val="solid"/>
                                      </p:to>
                                    </p:set>
                                    <p:set>
                                      <p:cBhvr>
                                        <p:cTn id="104" dur="1000" fill="hold"/>
                                        <p:tgtEl>
                                          <p:spTgt spid="24"/>
                                        </p:tgtEl>
                                        <p:attrNameLst>
                                          <p:attrName>fill.on</p:attrName>
                                        </p:attrNameLst>
                                      </p:cBhvr>
                                      <p:to>
                                        <p:strVal val="true"/>
                                      </p:to>
                                    </p:set>
                                  </p:childTnLst>
                                </p:cTn>
                              </p:par>
                            </p:childTnLst>
                          </p:cTn>
                        </p:par>
                        <p:par>
                          <p:cTn id="105" fill="hold">
                            <p:stCondLst>
                              <p:cond delay="1000"/>
                            </p:stCondLst>
                            <p:childTnLst>
                              <p:par>
                                <p:cTn id="106" presetID="9" presetClass="entr" presetSubtype="0" fill="hold" grpId="1" nodeType="afterEffect">
                                  <p:stCondLst>
                                    <p:cond delay="0"/>
                                  </p:stCondLst>
                                  <p:childTnLst>
                                    <p:set>
                                      <p:cBhvr>
                                        <p:cTn id="107" dur="1" fill="hold">
                                          <p:stCondLst>
                                            <p:cond delay="0"/>
                                          </p:stCondLst>
                                        </p:cTn>
                                        <p:tgtEl>
                                          <p:spTgt spid="26"/>
                                        </p:tgtEl>
                                        <p:attrNameLst>
                                          <p:attrName>style.visibility</p:attrName>
                                        </p:attrNameLst>
                                      </p:cBhvr>
                                      <p:to>
                                        <p:strVal val="visible"/>
                                      </p:to>
                                    </p:set>
                                    <p:animEffect transition="in" filter="dissolve">
                                      <p:cBhvr>
                                        <p:cTn id="108" dur="1000"/>
                                        <p:tgtEl>
                                          <p:spTgt spid="26"/>
                                        </p:tgtEl>
                                      </p:cBhvr>
                                    </p:animEffect>
                                  </p:childTnLst>
                                </p:cTn>
                              </p:par>
                            </p:childTnLst>
                          </p:cTn>
                        </p:par>
                      </p:childTnLst>
                    </p:cTn>
                  </p:par>
                </p:childTnLst>
              </p:cTn>
              <p:nextCondLst>
                <p:cond evt="onClick" delay="0">
                  <p:tgtEl>
                    <p:spTgt spid="22"/>
                  </p:tgtEl>
                </p:cond>
              </p:nextCondLst>
            </p:seq>
            <p:seq concurrent="1" nextAc="seek">
              <p:cTn id="109" restart="whenNotActive" fill="hold" evtFilter="cancelBubble" nodeType="interactiveSeq">
                <p:stCondLst>
                  <p:cond evt="onClick" delay="0">
                    <p:tgtEl>
                      <p:spTgt spid="23"/>
                    </p:tgtEl>
                  </p:cond>
                </p:stCondLst>
                <p:endSync evt="end" delay="0">
                  <p:rtn val="all"/>
                </p:endSync>
                <p:childTnLst>
                  <p:par>
                    <p:cTn id="110" fill="hold">
                      <p:stCondLst>
                        <p:cond delay="0"/>
                      </p:stCondLst>
                      <p:childTnLst>
                        <p:par>
                          <p:cTn id="111" fill="hold">
                            <p:stCondLst>
                              <p:cond delay="0"/>
                            </p:stCondLst>
                            <p:childTnLst>
                              <p:par>
                                <p:cTn id="112" presetID="1" presetClass="entr" presetSubtype="0" fill="hold" grpId="1" nodeType="withEffect">
                                  <p:stCondLst>
                                    <p:cond delay="0"/>
                                  </p:stCondLst>
                                  <p:childTnLst>
                                    <p:set>
                                      <p:cBhvr>
                                        <p:cTn id="113" dur="1" fill="hold">
                                          <p:stCondLst>
                                            <p:cond delay="0"/>
                                          </p:stCondLst>
                                        </p:cTn>
                                        <p:tgtEl>
                                          <p:spTgt spid="18"/>
                                        </p:tgtEl>
                                        <p:attrNameLst>
                                          <p:attrName>style.visibility</p:attrName>
                                        </p:attrNameLst>
                                      </p:cBhvr>
                                      <p:to>
                                        <p:strVal val="visible"/>
                                      </p:to>
                                    </p:set>
                                  </p:childTnLst>
                                </p:cTn>
                              </p:par>
                              <p:par>
                                <p:cTn id="114" presetID="1" presetClass="entr" presetSubtype="0" fill="hold" grpId="1" nodeType="withEffect">
                                  <p:stCondLst>
                                    <p:cond delay="0"/>
                                  </p:stCondLst>
                                  <p:childTnLst>
                                    <p:set>
                                      <p:cBhvr>
                                        <p:cTn id="115" dur="1" fill="hold">
                                          <p:stCondLst>
                                            <p:cond delay="0"/>
                                          </p:stCondLst>
                                        </p:cTn>
                                        <p:tgtEl>
                                          <p:spTgt spid="19"/>
                                        </p:tgtEl>
                                        <p:attrNameLst>
                                          <p:attrName>style.visibility</p:attrName>
                                        </p:attrNameLst>
                                      </p:cBhvr>
                                      <p:to>
                                        <p:strVal val="visible"/>
                                      </p:to>
                                    </p:set>
                                  </p:childTnLst>
                                </p:cTn>
                              </p:par>
                              <p:par>
                                <p:cTn id="116" presetID="1" presetClass="entr" presetSubtype="0" fill="hold" grpId="1" nodeType="withEffect">
                                  <p:stCondLst>
                                    <p:cond delay="0"/>
                                  </p:stCondLst>
                                  <p:childTnLst>
                                    <p:set>
                                      <p:cBhvr>
                                        <p:cTn id="117" dur="1" fill="hold">
                                          <p:stCondLst>
                                            <p:cond delay="0"/>
                                          </p:stCondLst>
                                        </p:cTn>
                                        <p:tgtEl>
                                          <p:spTgt spid="20"/>
                                        </p:tgtEl>
                                        <p:attrNameLst>
                                          <p:attrName>style.visibility</p:attrName>
                                        </p:attrNameLst>
                                      </p:cBhvr>
                                      <p:to>
                                        <p:strVal val="visible"/>
                                      </p:to>
                                    </p:set>
                                  </p:childTnLst>
                                </p:cTn>
                              </p:par>
                              <p:par>
                                <p:cTn id="118" presetID="1" presetClass="emph" presetSubtype="2" fill="hold" nodeType="withEffect">
                                  <p:stCondLst>
                                    <p:cond delay="0"/>
                                  </p:stCondLst>
                                  <p:childTnLst>
                                    <p:animClr clrSpc="rgb" dir="cw">
                                      <p:cBhvr>
                                        <p:cTn id="119" dur="1000" fill="hold"/>
                                        <p:tgtEl>
                                          <p:spTgt spid="23"/>
                                        </p:tgtEl>
                                        <p:attrNameLst>
                                          <p:attrName>fillcolor</p:attrName>
                                        </p:attrNameLst>
                                      </p:cBhvr>
                                      <p:to>
                                        <a:srgbClr val="4E67C8"/>
                                      </p:to>
                                    </p:animClr>
                                    <p:set>
                                      <p:cBhvr>
                                        <p:cTn id="120" dur="1000" fill="hold"/>
                                        <p:tgtEl>
                                          <p:spTgt spid="23"/>
                                        </p:tgtEl>
                                        <p:attrNameLst>
                                          <p:attrName>fill.type</p:attrName>
                                        </p:attrNameLst>
                                      </p:cBhvr>
                                      <p:to>
                                        <p:strVal val="solid"/>
                                      </p:to>
                                    </p:set>
                                    <p:set>
                                      <p:cBhvr>
                                        <p:cTn id="121" dur="1000" fill="hold"/>
                                        <p:tgtEl>
                                          <p:spTgt spid="23"/>
                                        </p:tgtEl>
                                        <p:attrNameLst>
                                          <p:attrName>fill.on</p:attrName>
                                        </p:attrNameLst>
                                      </p:cBhvr>
                                      <p:to>
                                        <p:strVal val="true"/>
                                      </p:to>
                                    </p:set>
                                  </p:childTnLst>
                                </p:cTn>
                              </p:par>
                              <p:par>
                                <p:cTn id="122" presetID="1" presetClass="emph" presetSubtype="2" fill="hold" nodeType="withEffect">
                                  <p:stCondLst>
                                    <p:cond delay="0"/>
                                  </p:stCondLst>
                                  <p:childTnLst>
                                    <p:animClr clrSpc="rgb" dir="cw">
                                      <p:cBhvr>
                                        <p:cTn id="123" dur="1000" fill="hold"/>
                                        <p:tgtEl>
                                          <p:spTgt spid="24"/>
                                        </p:tgtEl>
                                        <p:attrNameLst>
                                          <p:attrName>fillcolor</p:attrName>
                                        </p:attrNameLst>
                                      </p:cBhvr>
                                      <p:to>
                                        <a:srgbClr val="B4DCFA"/>
                                      </p:to>
                                    </p:animClr>
                                    <p:set>
                                      <p:cBhvr>
                                        <p:cTn id="124" dur="1000" fill="hold"/>
                                        <p:tgtEl>
                                          <p:spTgt spid="24"/>
                                        </p:tgtEl>
                                        <p:attrNameLst>
                                          <p:attrName>fill.type</p:attrName>
                                        </p:attrNameLst>
                                      </p:cBhvr>
                                      <p:to>
                                        <p:strVal val="solid"/>
                                      </p:to>
                                    </p:set>
                                    <p:set>
                                      <p:cBhvr>
                                        <p:cTn id="125" dur="1000" fill="hold"/>
                                        <p:tgtEl>
                                          <p:spTgt spid="24"/>
                                        </p:tgtEl>
                                        <p:attrNameLst>
                                          <p:attrName>fill.on</p:attrName>
                                        </p:attrNameLst>
                                      </p:cBhvr>
                                      <p:to>
                                        <p:strVal val="true"/>
                                      </p:to>
                                    </p:set>
                                  </p:childTnLst>
                                </p:cTn>
                              </p:par>
                            </p:childTnLst>
                          </p:cTn>
                        </p:par>
                        <p:par>
                          <p:cTn id="126" fill="hold">
                            <p:stCondLst>
                              <p:cond delay="1000"/>
                            </p:stCondLst>
                            <p:childTnLst>
                              <p:par>
                                <p:cTn id="127" presetID="9" presetClass="entr" presetSubtype="0" fill="hold" grpId="0" nodeType="afterEffect">
                                  <p:stCondLst>
                                    <p:cond delay="0"/>
                                  </p:stCondLst>
                                  <p:childTnLst>
                                    <p:set>
                                      <p:cBhvr>
                                        <p:cTn id="128" dur="1" fill="hold">
                                          <p:stCondLst>
                                            <p:cond delay="0"/>
                                          </p:stCondLst>
                                        </p:cTn>
                                        <p:tgtEl>
                                          <p:spTgt spid="26"/>
                                        </p:tgtEl>
                                        <p:attrNameLst>
                                          <p:attrName>style.visibility</p:attrName>
                                        </p:attrNameLst>
                                      </p:cBhvr>
                                      <p:to>
                                        <p:strVal val="visible"/>
                                      </p:to>
                                    </p:set>
                                    <p:animEffect transition="in" filter="dissolve">
                                      <p:cBhvr>
                                        <p:cTn id="129" dur="1000"/>
                                        <p:tgtEl>
                                          <p:spTgt spid="26"/>
                                        </p:tgtEl>
                                      </p:cBhvr>
                                    </p:animEffect>
                                  </p:childTnLst>
                                </p:cTn>
                              </p:par>
                            </p:childTnLst>
                          </p:cTn>
                        </p:par>
                      </p:childTnLst>
                    </p:cTn>
                  </p:par>
                </p:childTnLst>
              </p:cTn>
              <p:nextCondLst>
                <p:cond evt="onClick" delay="0">
                  <p:tgtEl>
                    <p:spTgt spid="23"/>
                  </p:tgtEl>
                </p:cond>
              </p:nextCondLst>
            </p:seq>
          </p:childTnLst>
        </p:cTn>
      </p:par>
    </p:tnLst>
    <p:bldLst>
      <p:bldP spid="12" grpId="0"/>
      <p:bldP spid="11" grpId="0"/>
      <p:bldP spid="11" grpId="1"/>
      <p:bldP spid="16" grpId="0" animBg="1"/>
      <p:bldP spid="16" grpId="1" animBg="1"/>
      <p:bldP spid="13" grpId="0" animBg="1"/>
      <p:bldP spid="13" grpId="1" animBg="1"/>
      <p:bldP spid="15" grpId="0" animBg="1"/>
      <p:bldP spid="15" grpId="1" animBg="1"/>
      <p:bldP spid="26" grpId="0" animBg="1"/>
      <p:bldP spid="26" grpId="1" animBg="1"/>
      <p:bldP spid="26" grpId="2" animBg="1"/>
      <p:bldP spid="27" grpId="0" animBg="1"/>
      <p:bldP spid="27" grpId="1" animBg="1"/>
      <p:bldP spid="18" grpId="0" animBg="1"/>
      <p:bldP spid="18" grpId="1" animBg="1"/>
      <p:bldP spid="19" grpId="0" animBg="1"/>
      <p:bldP spid="19" grpId="1" animBg="1"/>
      <p:bldP spid="20" grpId="0" animBg="1"/>
      <p:bldP spid="20" grpId="1" animBg="1"/>
    </p:bldLst>
  </p:timing>
</p:sld>
</file>

<file path=ppt/tags/tag1.xml><?xml version="1.0" encoding="utf-8"?>
<p:tagLst xmlns:a="http://schemas.openxmlformats.org/drawingml/2006/main" xmlns:r="http://schemas.openxmlformats.org/officeDocument/2006/relationships" xmlns:p="http://schemas.openxmlformats.org/presentationml/2006/main">
  <p:tag name="MMPROD_NEXTUNIQUEID" val="10009"/>
  <p:tag name="MMPROD_UIPERSISTENCEDATA" val="MMPROD_UIPERSISTENCEDATA"/>
  <p:tag name="MMPROD_UIDATA" val="&lt;database version=&quot;10.0&quot;&gt;&lt;object type=&quot;1&quot; unique_id=&quot;10001&quot;&gt;&lt;object type=&quot;2&quot; unique_id=&quot;10002&quot;&gt;&lt;object type=&quot;3&quot; unique_id=&quot;10003&quot;&gt;&lt;property id=&quot;20148&quot; value=&quot;5&quot;/&gt;&lt;property id=&quot;20300&quot; value=&quot;Slide 1 - &amp;quot;     Money market instruments&amp;quot;&quot;/&gt;&lt;property id=&quot;20307&quot; value=&quot;256&quot;/&gt;&lt;/object&gt;&lt;object type=&quot;3&quot; unique_id=&quot;10007&quot;&gt;&lt;property id=&quot;20148&quot; value=&quot;5&quot;/&gt;&lt;property id=&quot;20300&quot; value=&quot;Slide 3 - &amp;quot;Day-year conventions&amp;quot;&quot;/&gt;&lt;property id=&quot;20307&quot; value=&quot;270&quot;/&gt;&lt;/object&gt;&lt;object type=&quot;3&quot; unique_id=&quot;10015&quot;&gt;&lt;property id=&quot;20148&quot; value=&quot;5&quot;/&gt;&lt;property id=&quot;20300&quot; value=&quot;Slide 15 - &amp;quot;See you  in the next lecture&amp;quot;&quot;/&gt;&lt;property id=&quot;20307&quot; value=&quot;272&quot;/&gt;&lt;/object&gt;&lt;object type=&quot;3&quot; unique_id=&quot;11627&quot;&gt;&lt;property id=&quot;20148&quot; value=&quot;5&quot;/&gt;&lt;property id=&quot;20300&quot; value=&quot;Slide 2 - &amp;quot;Overview&amp;quot;&quot;/&gt;&lt;property id=&quot;20307&quot; value=&quot;275&quot;/&gt;&lt;/object&gt;&lt;object type=&quot;3&quot; unique_id=&quot;11628&quot;&gt;&lt;property id=&quot;20148&quot; value=&quot;5&quot;/&gt;&lt;property id=&quot;20300&quot; value=&quot;Slide 14 - &amp;quot;Graduated-payment mortgage&amp;quot;&quot;/&gt;&lt;property id=&quot;20307&quot; value=&quot;276&quot;/&gt;&lt;/object&gt;&lt;object type=&quot;3&quot; unique_id=&quot;11629&quot;&gt;&lt;property id=&quot;20148&quot; value=&quot;5&quot;/&gt;&lt;property id=&quot;20300&quot; value=&quot;Slide 11 - &amp;quot;Repo – funding a purchase of bonds&amp;quot;&quot;/&gt;&lt;property id=&quot;20307&quot; value=&quot;277&quot;/&gt;&lt;/object&gt;&lt;object type=&quot;3&quot; unique_id=&quot;11630&quot;&gt;&lt;property id=&quot;20148&quot; value=&quot;5&quot;/&gt;&lt;property id=&quot;20300&quot; value=&quot;Slide 13 - &amp;quot;Other examples of using repo&amp;quot;&quot;/&gt;&lt;property id=&quot;20307&quot; value=&quot;278&quot;/&gt;&lt;/object&gt;&lt;object type=&quot;3&quot; unique_id=&quot;11760&quot;&gt;&lt;property id=&quot;20148&quot; value=&quot;5&quot;/&gt;&lt;property id=&quot;20300&quot; value=&quot;Slide 9 - &amp;quot;Sale and repurchase agreement (repo)&amp;quot;&quot;/&gt;&lt;property id=&quot;20307&quot; value=&quot;285&quot;/&gt;&lt;/object&gt;&lt;object type=&quot;3&quot; unique_id=&quot;11988&quot;&gt;&lt;property id=&quot;20148&quot; value=&quot;5&quot;/&gt;&lt;property id=&quot;20300&quot; value=&quot;Slide 4 - &amp;quot;Time deposit&amp;quot;&quot;/&gt;&lt;property id=&quot;20307&quot; value=&quot;287&quot;/&gt;&lt;/object&gt;&lt;object type=&quot;3&quot; unique_id=&quot;12142&quot;&gt;&lt;property id=&quot;20148&quot; value=&quot;5&quot;/&gt;&lt;property id=&quot;20300&quot; value=&quot;Slide 6 - &amp;quot;Interpolation and extrapolation&amp;quot;&quot;/&gt;&lt;property id=&quot;20307&quot; value=&quot;288&quot;/&gt;&lt;/object&gt;&lt;object type=&quot;3&quot; unique_id=&quot;12244&quot;&gt;&lt;property id=&quot;20148&quot; value=&quot;5&quot;/&gt;&lt;property id=&quot;20300&quot; value=&quot;Slide 5 - &amp;quot;Short-term yield curve &amp;quot;&quot;/&gt;&lt;property id=&quot;20307&quot; value=&quot;290&quot;/&gt;&lt;/object&gt;&lt;object type=&quot;3&quot; unique_id=&quot;12245&quot;&gt;&lt;property id=&quot;20148&quot; value=&quot;5&quot;/&gt;&lt;property id=&quot;20300&quot; value=&quot;Slide 7 - &amp;quot;Certificate of deposit&amp;quot;&quot;/&gt;&lt;property id=&quot;20307&quot; value=&quot;291&quot;/&gt;&lt;/object&gt;&lt;object type=&quot;3&quot; unique_id=&quot;12246&quot;&gt;&lt;property id=&quot;20148&quot; value=&quot;5&quot;/&gt;&lt;property id=&quot;20300&quot; value=&quot;Slide 8 - &amp;quot;Treasury bill&amp;quot;&quot;/&gt;&lt;property id=&quot;20307&quot; value=&quot;289&quot;/&gt;&lt;/object&gt;&lt;object type=&quot;3&quot; unique_id=&quot;12314&quot;&gt;&lt;property id=&quot;20148&quot; value=&quot;5&quot;/&gt;&lt;property id=&quot;20300&quot; value=&quot;Slide 16 - &amp;quot;Overview of instruments (1)&amp;quot;&quot;/&gt;&lt;property id=&quot;20307&quot; value=&quot;292&quot;/&gt;&lt;/object&gt;&lt;object type=&quot;3&quot; unique_id=&quot;12453&quot;&gt;&lt;property id=&quot;20148&quot; value=&quot;5&quot;/&gt;&lt;property id=&quot;20300&quot; value=&quot;Slide 17 - &amp;quot;Overview of instruments (2)&amp;quot;&quot;/&gt;&lt;property id=&quot;20307&quot; value=&quot;293&quot;/&gt;&lt;/object&gt;&lt;object type=&quot;3&quot; unique_id=&quot;12520&quot;&gt;&lt;property id=&quot;20148&quot; value=&quot;5&quot;/&gt;&lt;property id=&quot;20300&quot; value=&quot;Slide 10 - &amp;quot;Repo – further notions&amp;quot;&quot;/&gt;&lt;property id=&quot;20307&quot; value=&quot;294&quot;/&gt;&lt;/object&gt;&lt;object type=&quot;3&quot; unique_id=&quot;12582&quot;&gt;&lt;property id=&quot;20148&quot; value=&quot;5&quot;/&gt;&lt;property id=&quot;20300&quot; value=&quot;Slide 12 - &amp;quot;Repo – leveraging of bond portfolio&amp;quot;&quot;/&gt;&lt;property id=&quot;20307&quot; value=&quot;295&quot;/&gt;&lt;/object&gt;&lt;/object&gt;&lt;object type=&quot;8&quot; unique_id=&quot;10032&quot;&gt;&lt;/object&gt;&lt;/object&gt;&lt;/database&gt;"/>
  <p:tag name="SECTOMILLISECCONVERTED" val="1"/>
</p:tagLst>
</file>

<file path=ppt/theme/theme1.xml><?xml version="1.0" encoding="utf-8"?>
<a:theme xmlns:a="http://schemas.openxmlformats.org/drawingml/2006/main" name="FMI">
  <a:themeElements>
    <a:clrScheme name="Aerodynamika">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Aerodynamika">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erodynamika">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spDef>
      <a:spPr>
        <a:noFill/>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25400">
          <a:headEnd type="triangle"/>
          <a:tailEnd type="triangle"/>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gn="ctr">
          <a:defRPr sz="1600" i="1" smtClean="0">
            <a:latin typeface="Cambria Math"/>
            <a:ea typeface="Cambria Math" panose="02040503050406030204" pitchFamily="18" charset="0"/>
          </a:defRPr>
        </a:defPPr>
      </a:lstStyle>
    </a:txDef>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Slipstream</Template>
  <TotalTime>15884</TotalTime>
  <Words>12466</Words>
  <Application>Microsoft Office PowerPoint</Application>
  <PresentationFormat>Předvádění na obrazovce (4:3)</PresentationFormat>
  <Paragraphs>716</Paragraphs>
  <Slides>11</Slides>
  <Notes>2</Notes>
  <HiddenSlides>0</HiddenSlides>
  <MMClips>0</MMClips>
  <ScaleCrop>false</ScaleCrop>
  <HeadingPairs>
    <vt:vector size="6" baseType="variant">
      <vt:variant>
        <vt:lpstr>Použitá písma</vt:lpstr>
      </vt:variant>
      <vt:variant>
        <vt:i4>9</vt:i4>
      </vt:variant>
      <vt:variant>
        <vt:lpstr>Motiv</vt:lpstr>
      </vt:variant>
      <vt:variant>
        <vt:i4>1</vt:i4>
      </vt:variant>
      <vt:variant>
        <vt:lpstr>Nadpisy snímků</vt:lpstr>
      </vt:variant>
      <vt:variant>
        <vt:i4>11</vt:i4>
      </vt:variant>
    </vt:vector>
  </HeadingPairs>
  <TitlesOfParts>
    <vt:vector size="21" baseType="lpstr">
      <vt:lpstr>Yu Mincho Demibold</vt:lpstr>
      <vt:lpstr>Algerian</vt:lpstr>
      <vt:lpstr>Calibri</vt:lpstr>
      <vt:lpstr>Cambria Math</vt:lpstr>
      <vt:lpstr>Garamond</vt:lpstr>
      <vt:lpstr>Georgia</vt:lpstr>
      <vt:lpstr>Tekton Pro Cond</vt:lpstr>
      <vt:lpstr>Trebuchet MS</vt:lpstr>
      <vt:lpstr>Wingdings</vt:lpstr>
      <vt:lpstr>FMI</vt:lpstr>
      <vt:lpstr>     Forward rate agreement</vt:lpstr>
      <vt:lpstr>FRA contract</vt:lpstr>
      <vt:lpstr>FRA formula</vt:lpstr>
      <vt:lpstr>Applications of FRA</vt:lpstr>
      <vt:lpstr>FRA strip</vt:lpstr>
      <vt:lpstr>Assembling a 3v8 FRA strip</vt:lpstr>
      <vt:lpstr>Price links with coupon swaps</vt:lpstr>
      <vt:lpstr>Price links with interest rate futures </vt:lpstr>
      <vt:lpstr>Futures-linked FRA contracts</vt:lpstr>
      <vt:lpstr>Interpolated FRA rates</vt:lpstr>
      <vt:lpstr>See you  in the next lecture</vt:lpstr>
    </vt:vector>
  </TitlesOfParts>
  <Company>Institute of Economic Studies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Forward rate agreement</dc:title>
  <dc:subject>FI - TALKING SLIDES</dc:subject>
  <dc:creator>Oldřich DĚDEK</dc:creator>
  <cp:keywords>pptxFI_TSL07</cp:keywords>
  <dc:description>Financial markets instruments</dc:description>
  <cp:lastModifiedBy>Oldrich DEDEK</cp:lastModifiedBy>
  <cp:revision>3529</cp:revision>
  <dcterms:created xsi:type="dcterms:W3CDTF">2014-05-11T12:40:16Z</dcterms:created>
  <dcterms:modified xsi:type="dcterms:W3CDTF">2021-09-28T09:12:34Z</dcterms:modified>
  <cp:category>O.D. Lecturing Legacy</cp:category>
  <cp:contentStatus>OD Web</cp:contentStatus>
</cp:coreProperties>
</file>